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56" r:id="rId2"/>
    <p:sldId id="257" r:id="rId3"/>
    <p:sldId id="258" r:id="rId4"/>
    <p:sldId id="259" r:id="rId5"/>
    <p:sldId id="260" r:id="rId6"/>
    <p:sldId id="261" r:id="rId7"/>
    <p:sldId id="263" r:id="rId8"/>
    <p:sldId id="264" r:id="rId9"/>
    <p:sldId id="265" r:id="rId10"/>
    <p:sldId id="266" r:id="rId11"/>
    <p:sldId id="268" r:id="rId12"/>
    <p:sldId id="267" r:id="rId13"/>
    <p:sldId id="269" r:id="rId14"/>
    <p:sldId id="282" r:id="rId15"/>
    <p:sldId id="273" r:id="rId16"/>
    <p:sldId id="274" r:id="rId17"/>
    <p:sldId id="275" r:id="rId18"/>
    <p:sldId id="276" r:id="rId19"/>
    <p:sldId id="277" r:id="rId20"/>
    <p:sldId id="278" r:id="rId21"/>
    <p:sldId id="279" r:id="rId22"/>
    <p:sldId id="280" r:id="rId23"/>
    <p:sldId id="283" r:id="rId24"/>
    <p:sldId id="284"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88497" autoAdjust="0"/>
  </p:normalViewPr>
  <p:slideViewPr>
    <p:cSldViewPr snapToGrid="0">
      <p:cViewPr varScale="1">
        <p:scale>
          <a:sx n="62" d="100"/>
          <a:sy n="62" d="100"/>
        </p:scale>
        <p:origin x="5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4B62-920F-4D7B-B10A-EE2DDAE4E9FB}" type="doc">
      <dgm:prSet loTypeId="urn:microsoft.com/office/officeart/2005/8/layout/hChevron3" loCatId="process" qsTypeId="urn:microsoft.com/office/officeart/2005/8/quickstyle/simple1" qsCatId="simple" csTypeId="urn:microsoft.com/office/officeart/2005/8/colors/accent1_2" csCatId="accent1" phldr="1"/>
      <dgm:spPr/>
    </dgm:pt>
    <dgm:pt modelId="{45A3529A-788E-4310-89EF-B5FBEB2850CF}">
      <dgm:prSet phldrT="[Text]" custT="1"/>
      <dgm:spPr>
        <a:solidFill>
          <a:schemeClr val="tx2"/>
        </a:solidFill>
      </dgm:spPr>
      <dgm:t>
        <a:bodyPr/>
        <a:lstStyle/>
        <a:p>
          <a:r>
            <a:rPr lang="en-US" sz="1800" dirty="0"/>
            <a:t>Planning &amp; Application </a:t>
          </a:r>
        </a:p>
      </dgm:t>
    </dgm:pt>
    <dgm:pt modelId="{1665C3D7-6555-465C-B13F-70B684773BD8}" type="parTrans" cxnId="{02A572B8-80C3-4F58-B834-1A1C6F59678F}">
      <dgm:prSet/>
      <dgm:spPr/>
      <dgm:t>
        <a:bodyPr/>
        <a:lstStyle/>
        <a:p>
          <a:endParaRPr lang="en-US"/>
        </a:p>
      </dgm:t>
    </dgm:pt>
    <dgm:pt modelId="{293B2BFB-0AE6-4831-BBDB-7396B5E0CA56}" type="sibTrans" cxnId="{02A572B8-80C3-4F58-B834-1A1C6F59678F}">
      <dgm:prSet/>
      <dgm:spPr/>
      <dgm:t>
        <a:bodyPr/>
        <a:lstStyle/>
        <a:p>
          <a:endParaRPr lang="en-US"/>
        </a:p>
      </dgm:t>
    </dgm:pt>
    <dgm:pt modelId="{280C706C-6442-4BEF-B7BE-8506F9B23F41}" type="pres">
      <dgm:prSet presAssocID="{1A6B4B62-920F-4D7B-B10A-EE2DDAE4E9FB}" presName="Name0" presStyleCnt="0">
        <dgm:presLayoutVars>
          <dgm:dir/>
          <dgm:resizeHandles val="exact"/>
        </dgm:presLayoutVars>
      </dgm:prSet>
      <dgm:spPr/>
    </dgm:pt>
    <dgm:pt modelId="{397320E1-2BBE-4ED7-AD6C-EEFD4803FC53}" type="pres">
      <dgm:prSet presAssocID="{45A3529A-788E-4310-89EF-B5FBEB2850CF}" presName="parTxOnly" presStyleLbl="node1" presStyleIdx="0" presStyleCnt="1" custScaleX="100098" custLinFactNeighborX="-16453">
        <dgm:presLayoutVars>
          <dgm:bulletEnabled val="1"/>
        </dgm:presLayoutVars>
      </dgm:prSet>
      <dgm:spPr/>
      <dgm:t>
        <a:bodyPr/>
        <a:lstStyle/>
        <a:p>
          <a:endParaRPr lang="en-US"/>
        </a:p>
      </dgm:t>
    </dgm:pt>
  </dgm:ptLst>
  <dgm:cxnLst>
    <dgm:cxn modelId="{9201086F-3522-47F2-B43E-AB56748D87ED}" type="presOf" srcId="{1A6B4B62-920F-4D7B-B10A-EE2DDAE4E9FB}" destId="{280C706C-6442-4BEF-B7BE-8506F9B23F41}" srcOrd="0" destOrd="0" presId="urn:microsoft.com/office/officeart/2005/8/layout/hChevron3"/>
    <dgm:cxn modelId="{D5B1380C-FF9A-4C9D-8D28-4A0C58773D13}" type="presOf" srcId="{45A3529A-788E-4310-89EF-B5FBEB2850CF}" destId="{397320E1-2BBE-4ED7-AD6C-EEFD4803FC53}" srcOrd="0" destOrd="0" presId="urn:microsoft.com/office/officeart/2005/8/layout/hChevron3"/>
    <dgm:cxn modelId="{02A572B8-80C3-4F58-B834-1A1C6F59678F}" srcId="{1A6B4B62-920F-4D7B-B10A-EE2DDAE4E9FB}" destId="{45A3529A-788E-4310-89EF-B5FBEB2850CF}" srcOrd="0" destOrd="0" parTransId="{1665C3D7-6555-465C-B13F-70B684773BD8}" sibTransId="{293B2BFB-0AE6-4831-BBDB-7396B5E0CA56}"/>
    <dgm:cxn modelId="{074875B5-FCFE-4759-816A-7613E1B9B7BB}" type="presParOf" srcId="{280C706C-6442-4BEF-B7BE-8506F9B23F41}" destId="{397320E1-2BBE-4ED7-AD6C-EEFD4803FC53}"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A2B023-685C-4F9E-B17E-21B98C20B2CF}" type="doc">
      <dgm:prSet loTypeId="urn:microsoft.com/office/officeart/2005/8/layout/hChevron3" loCatId="process" qsTypeId="urn:microsoft.com/office/officeart/2005/8/quickstyle/simple1" qsCatId="simple" csTypeId="urn:microsoft.com/office/officeart/2005/8/colors/colorful1" csCatId="colorful" phldr="1"/>
      <dgm:spPr/>
    </dgm:pt>
    <dgm:pt modelId="{AEBE6199-396C-4361-BB49-9B63A8A72922}">
      <dgm:prSet phldrT="[Text]" custT="1"/>
      <dgm:spPr>
        <a:solidFill>
          <a:schemeClr val="tx2"/>
        </a:solidFill>
      </dgm:spPr>
      <dgm:t>
        <a:bodyPr/>
        <a:lstStyle/>
        <a:p>
          <a:r>
            <a:rPr lang="en-US" sz="2500" dirty="0"/>
            <a:t>Application</a:t>
          </a:r>
        </a:p>
      </dgm:t>
    </dgm:pt>
    <dgm:pt modelId="{B1CAA45E-C4C2-492F-991A-EC65F480EEF7}" type="parTrans" cxnId="{1826D1C6-4FBC-40A1-BDF0-D0664B7477AF}">
      <dgm:prSet/>
      <dgm:spPr/>
      <dgm:t>
        <a:bodyPr/>
        <a:lstStyle/>
        <a:p>
          <a:endParaRPr lang="en-US"/>
        </a:p>
      </dgm:t>
    </dgm:pt>
    <dgm:pt modelId="{4CAB0B82-EDDE-4761-AEDE-79C0444D2FD6}" type="sibTrans" cxnId="{1826D1C6-4FBC-40A1-BDF0-D0664B7477AF}">
      <dgm:prSet/>
      <dgm:spPr/>
      <dgm:t>
        <a:bodyPr/>
        <a:lstStyle/>
        <a:p>
          <a:endParaRPr lang="en-US"/>
        </a:p>
      </dgm:t>
    </dgm:pt>
    <dgm:pt modelId="{1A2DEAFA-3334-41BD-B109-1DF1249B22CB}">
      <dgm:prSet phldrT="[Text]" custT="1"/>
      <dgm:spPr>
        <a:solidFill>
          <a:schemeClr val="accent5">
            <a:lumMod val="75000"/>
          </a:schemeClr>
        </a:solidFill>
      </dgm:spPr>
      <dgm:t>
        <a:bodyPr/>
        <a:lstStyle/>
        <a:p>
          <a:r>
            <a:rPr lang="en-US" sz="2500" dirty="0"/>
            <a:t>Phase I</a:t>
          </a:r>
        </a:p>
      </dgm:t>
    </dgm:pt>
    <dgm:pt modelId="{ED6CF537-D5F6-4886-83DD-86680F89C636}" type="parTrans" cxnId="{AE320F8B-5EC4-4CD4-8C0B-02A7FFC507EE}">
      <dgm:prSet/>
      <dgm:spPr/>
      <dgm:t>
        <a:bodyPr/>
        <a:lstStyle/>
        <a:p>
          <a:endParaRPr lang="en-US"/>
        </a:p>
      </dgm:t>
    </dgm:pt>
    <dgm:pt modelId="{05FD16F2-A102-4482-99B2-63C8C8E7AB1B}" type="sibTrans" cxnId="{AE320F8B-5EC4-4CD4-8C0B-02A7FFC507EE}">
      <dgm:prSet/>
      <dgm:spPr/>
      <dgm:t>
        <a:bodyPr/>
        <a:lstStyle/>
        <a:p>
          <a:endParaRPr lang="en-US"/>
        </a:p>
      </dgm:t>
    </dgm:pt>
    <dgm:pt modelId="{95D4C254-CC58-4BBB-8A13-A46C79C77328}">
      <dgm:prSet phldrT="[Text]" custT="1"/>
      <dgm:spPr>
        <a:solidFill>
          <a:schemeClr val="accent2"/>
        </a:solidFill>
      </dgm:spPr>
      <dgm:t>
        <a:bodyPr/>
        <a:lstStyle/>
        <a:p>
          <a:r>
            <a:rPr lang="en-US" sz="2500" dirty="0"/>
            <a:t>Phase II</a:t>
          </a:r>
        </a:p>
      </dgm:t>
    </dgm:pt>
    <dgm:pt modelId="{53CB5CFA-BF2A-410D-BD5D-F3E4DC40695C}" type="parTrans" cxnId="{231200DC-1A45-4032-8BBE-128310947282}">
      <dgm:prSet/>
      <dgm:spPr/>
      <dgm:t>
        <a:bodyPr/>
        <a:lstStyle/>
        <a:p>
          <a:endParaRPr lang="en-US"/>
        </a:p>
      </dgm:t>
    </dgm:pt>
    <dgm:pt modelId="{B7B7013D-5A4E-4497-A25F-C6FD779E5EC6}" type="sibTrans" cxnId="{231200DC-1A45-4032-8BBE-128310947282}">
      <dgm:prSet/>
      <dgm:spPr/>
      <dgm:t>
        <a:bodyPr/>
        <a:lstStyle/>
        <a:p>
          <a:endParaRPr lang="en-US"/>
        </a:p>
      </dgm:t>
    </dgm:pt>
    <dgm:pt modelId="{2B8EAE71-A26D-4519-AE59-07E62F6B2476}">
      <dgm:prSet/>
      <dgm:spPr>
        <a:noFill/>
        <a:ln>
          <a:noFill/>
        </a:ln>
      </dgm:spPr>
      <dgm:t>
        <a:bodyPr/>
        <a:lstStyle/>
        <a:p>
          <a:endParaRPr lang="en-US" dirty="0"/>
        </a:p>
      </dgm:t>
    </dgm:pt>
    <dgm:pt modelId="{6834D346-06D5-483C-ABED-50FC2137EAC3}" type="parTrans" cxnId="{78344AB0-ED15-4773-9A93-14E4C14C0BC2}">
      <dgm:prSet/>
      <dgm:spPr/>
      <dgm:t>
        <a:bodyPr/>
        <a:lstStyle/>
        <a:p>
          <a:endParaRPr lang="en-US"/>
        </a:p>
      </dgm:t>
    </dgm:pt>
    <dgm:pt modelId="{AF745D0B-9B80-4F8C-98CF-9C34432A18B4}" type="sibTrans" cxnId="{78344AB0-ED15-4773-9A93-14E4C14C0BC2}">
      <dgm:prSet/>
      <dgm:spPr/>
      <dgm:t>
        <a:bodyPr/>
        <a:lstStyle/>
        <a:p>
          <a:endParaRPr lang="en-US"/>
        </a:p>
      </dgm:t>
    </dgm:pt>
    <dgm:pt modelId="{42841C50-055C-4C02-98C7-73842E8F3694}" type="pres">
      <dgm:prSet presAssocID="{28A2B023-685C-4F9E-B17E-21B98C20B2CF}" presName="Name0" presStyleCnt="0">
        <dgm:presLayoutVars>
          <dgm:dir/>
          <dgm:resizeHandles val="exact"/>
        </dgm:presLayoutVars>
      </dgm:prSet>
      <dgm:spPr/>
    </dgm:pt>
    <dgm:pt modelId="{79F7E843-1C69-4FB4-AAC4-3CE674E2F725}" type="pres">
      <dgm:prSet presAssocID="{AEBE6199-396C-4361-BB49-9B63A8A72922}" presName="parTxOnly" presStyleLbl="node1" presStyleIdx="0" presStyleCnt="4">
        <dgm:presLayoutVars>
          <dgm:bulletEnabled val="1"/>
        </dgm:presLayoutVars>
      </dgm:prSet>
      <dgm:spPr/>
      <dgm:t>
        <a:bodyPr/>
        <a:lstStyle/>
        <a:p>
          <a:endParaRPr lang="en-US"/>
        </a:p>
      </dgm:t>
    </dgm:pt>
    <dgm:pt modelId="{992FBC66-63D9-44B5-B71F-F620280D5CB2}" type="pres">
      <dgm:prSet presAssocID="{4CAB0B82-EDDE-4761-AEDE-79C0444D2FD6}" presName="parSpace" presStyleCnt="0"/>
      <dgm:spPr/>
    </dgm:pt>
    <dgm:pt modelId="{00292A54-AEAF-4A83-BAA6-ED6CC8E69086}" type="pres">
      <dgm:prSet presAssocID="{1A2DEAFA-3334-41BD-B109-1DF1249B22CB}" presName="parTxOnly" presStyleLbl="node1" presStyleIdx="1" presStyleCnt="4" custScaleX="114945">
        <dgm:presLayoutVars>
          <dgm:bulletEnabled val="1"/>
        </dgm:presLayoutVars>
      </dgm:prSet>
      <dgm:spPr/>
      <dgm:t>
        <a:bodyPr/>
        <a:lstStyle/>
        <a:p>
          <a:endParaRPr lang="en-US"/>
        </a:p>
      </dgm:t>
    </dgm:pt>
    <dgm:pt modelId="{A50E7DF5-D6D5-46E7-B513-0323D218C42A}" type="pres">
      <dgm:prSet presAssocID="{05FD16F2-A102-4482-99B2-63C8C8E7AB1B}" presName="parSpace" presStyleCnt="0"/>
      <dgm:spPr/>
    </dgm:pt>
    <dgm:pt modelId="{D1C8A62E-D9F9-40B6-A5BA-CA4DB53D4083}" type="pres">
      <dgm:prSet presAssocID="{95D4C254-CC58-4BBB-8A13-A46C79C77328}" presName="parTxOnly" presStyleLbl="node1" presStyleIdx="2" presStyleCnt="4" custScaleX="111232">
        <dgm:presLayoutVars>
          <dgm:bulletEnabled val="1"/>
        </dgm:presLayoutVars>
      </dgm:prSet>
      <dgm:spPr/>
      <dgm:t>
        <a:bodyPr/>
        <a:lstStyle/>
        <a:p>
          <a:endParaRPr lang="en-US"/>
        </a:p>
      </dgm:t>
    </dgm:pt>
    <dgm:pt modelId="{94B5427B-9169-41DB-AE78-543728ECC5F4}" type="pres">
      <dgm:prSet presAssocID="{B7B7013D-5A4E-4497-A25F-C6FD779E5EC6}" presName="parSpace" presStyleCnt="0"/>
      <dgm:spPr/>
    </dgm:pt>
    <dgm:pt modelId="{0AAEF5FD-7CCA-493B-9496-7215DEAFB20E}" type="pres">
      <dgm:prSet presAssocID="{2B8EAE71-A26D-4519-AE59-07E62F6B2476}" presName="parTxOnly" presStyleLbl="node1" presStyleIdx="3" presStyleCnt="4">
        <dgm:presLayoutVars>
          <dgm:bulletEnabled val="1"/>
        </dgm:presLayoutVars>
      </dgm:prSet>
      <dgm:spPr/>
      <dgm:t>
        <a:bodyPr/>
        <a:lstStyle/>
        <a:p>
          <a:endParaRPr lang="en-US"/>
        </a:p>
      </dgm:t>
    </dgm:pt>
  </dgm:ptLst>
  <dgm:cxnLst>
    <dgm:cxn modelId="{E94FB0BF-23A6-4C86-A4BD-A2A97BF978BF}" type="presOf" srcId="{AEBE6199-396C-4361-BB49-9B63A8A72922}" destId="{79F7E843-1C69-4FB4-AAC4-3CE674E2F725}" srcOrd="0" destOrd="0" presId="urn:microsoft.com/office/officeart/2005/8/layout/hChevron3"/>
    <dgm:cxn modelId="{1826D1C6-4FBC-40A1-BDF0-D0664B7477AF}" srcId="{28A2B023-685C-4F9E-B17E-21B98C20B2CF}" destId="{AEBE6199-396C-4361-BB49-9B63A8A72922}" srcOrd="0" destOrd="0" parTransId="{B1CAA45E-C4C2-492F-991A-EC65F480EEF7}" sibTransId="{4CAB0B82-EDDE-4761-AEDE-79C0444D2FD6}"/>
    <dgm:cxn modelId="{231200DC-1A45-4032-8BBE-128310947282}" srcId="{28A2B023-685C-4F9E-B17E-21B98C20B2CF}" destId="{95D4C254-CC58-4BBB-8A13-A46C79C77328}" srcOrd="2" destOrd="0" parTransId="{53CB5CFA-BF2A-410D-BD5D-F3E4DC40695C}" sibTransId="{B7B7013D-5A4E-4497-A25F-C6FD779E5EC6}"/>
    <dgm:cxn modelId="{AE320F8B-5EC4-4CD4-8C0B-02A7FFC507EE}" srcId="{28A2B023-685C-4F9E-B17E-21B98C20B2CF}" destId="{1A2DEAFA-3334-41BD-B109-1DF1249B22CB}" srcOrd="1" destOrd="0" parTransId="{ED6CF537-D5F6-4886-83DD-86680F89C636}" sibTransId="{05FD16F2-A102-4482-99B2-63C8C8E7AB1B}"/>
    <dgm:cxn modelId="{D5780CBB-A6F9-4174-A589-9B42F23C00F4}" type="presOf" srcId="{95D4C254-CC58-4BBB-8A13-A46C79C77328}" destId="{D1C8A62E-D9F9-40B6-A5BA-CA4DB53D4083}" srcOrd="0" destOrd="0" presId="urn:microsoft.com/office/officeart/2005/8/layout/hChevron3"/>
    <dgm:cxn modelId="{687DA3F2-A2E7-475D-B55C-04EB3F225FAA}" type="presOf" srcId="{2B8EAE71-A26D-4519-AE59-07E62F6B2476}" destId="{0AAEF5FD-7CCA-493B-9496-7215DEAFB20E}" srcOrd="0" destOrd="0" presId="urn:microsoft.com/office/officeart/2005/8/layout/hChevron3"/>
    <dgm:cxn modelId="{5FCF276A-AFAC-435B-94D8-73BF75AD085A}" type="presOf" srcId="{28A2B023-685C-4F9E-B17E-21B98C20B2CF}" destId="{42841C50-055C-4C02-98C7-73842E8F3694}" srcOrd="0" destOrd="0" presId="urn:microsoft.com/office/officeart/2005/8/layout/hChevron3"/>
    <dgm:cxn modelId="{78344AB0-ED15-4773-9A93-14E4C14C0BC2}" srcId="{28A2B023-685C-4F9E-B17E-21B98C20B2CF}" destId="{2B8EAE71-A26D-4519-AE59-07E62F6B2476}" srcOrd="3" destOrd="0" parTransId="{6834D346-06D5-483C-ABED-50FC2137EAC3}" sibTransId="{AF745D0B-9B80-4F8C-98CF-9C34432A18B4}"/>
    <dgm:cxn modelId="{7244BA34-8057-4D5B-97FC-F7214E72CFD8}" type="presOf" srcId="{1A2DEAFA-3334-41BD-B109-1DF1249B22CB}" destId="{00292A54-AEAF-4A83-BAA6-ED6CC8E69086}" srcOrd="0" destOrd="0" presId="urn:microsoft.com/office/officeart/2005/8/layout/hChevron3"/>
    <dgm:cxn modelId="{2F9E0F89-A302-4B9A-B22F-95AA2FC9C2A5}" type="presParOf" srcId="{42841C50-055C-4C02-98C7-73842E8F3694}" destId="{79F7E843-1C69-4FB4-AAC4-3CE674E2F725}" srcOrd="0" destOrd="0" presId="urn:microsoft.com/office/officeart/2005/8/layout/hChevron3"/>
    <dgm:cxn modelId="{2FBC73D5-AFD4-4A2D-89BB-873238C7CBCD}" type="presParOf" srcId="{42841C50-055C-4C02-98C7-73842E8F3694}" destId="{992FBC66-63D9-44B5-B71F-F620280D5CB2}" srcOrd="1" destOrd="0" presId="urn:microsoft.com/office/officeart/2005/8/layout/hChevron3"/>
    <dgm:cxn modelId="{D544C00D-AE12-429E-B50F-CD96BA9F14CE}" type="presParOf" srcId="{42841C50-055C-4C02-98C7-73842E8F3694}" destId="{00292A54-AEAF-4A83-BAA6-ED6CC8E69086}" srcOrd="2" destOrd="0" presId="urn:microsoft.com/office/officeart/2005/8/layout/hChevron3"/>
    <dgm:cxn modelId="{D6BACB2D-4927-4ABE-A292-8533EC08047C}" type="presParOf" srcId="{42841C50-055C-4C02-98C7-73842E8F3694}" destId="{A50E7DF5-D6D5-46E7-B513-0323D218C42A}" srcOrd="3" destOrd="0" presId="urn:microsoft.com/office/officeart/2005/8/layout/hChevron3"/>
    <dgm:cxn modelId="{4C7DA650-C4AC-4FB4-86AD-C1C4209FF2B6}" type="presParOf" srcId="{42841C50-055C-4C02-98C7-73842E8F3694}" destId="{D1C8A62E-D9F9-40B6-A5BA-CA4DB53D4083}" srcOrd="4" destOrd="0" presId="urn:microsoft.com/office/officeart/2005/8/layout/hChevron3"/>
    <dgm:cxn modelId="{4C83C52D-09C8-4FC1-B594-6397E413BF3D}" type="presParOf" srcId="{42841C50-055C-4C02-98C7-73842E8F3694}" destId="{94B5427B-9169-41DB-AE78-543728ECC5F4}" srcOrd="5" destOrd="0" presId="urn:microsoft.com/office/officeart/2005/8/layout/hChevron3"/>
    <dgm:cxn modelId="{BDD5EB6C-1342-488F-A111-D289F479D1E8}" type="presParOf" srcId="{42841C50-055C-4C02-98C7-73842E8F3694}" destId="{0AAEF5FD-7CCA-493B-9496-7215DEAFB20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A2B023-685C-4F9E-B17E-21B98C20B2CF}" type="doc">
      <dgm:prSet loTypeId="urn:microsoft.com/office/officeart/2005/8/layout/hChevron3" loCatId="process" qsTypeId="urn:microsoft.com/office/officeart/2005/8/quickstyle/simple1" qsCatId="simple" csTypeId="urn:microsoft.com/office/officeart/2005/8/colors/colorful1" csCatId="colorful" phldr="1"/>
      <dgm:spPr/>
    </dgm:pt>
    <dgm:pt modelId="{AEBE6199-396C-4361-BB49-9B63A8A72922}">
      <dgm:prSet phldrT="[Text]"/>
      <dgm:spPr>
        <a:solidFill>
          <a:schemeClr val="tx2"/>
        </a:solidFill>
      </dgm:spPr>
      <dgm:t>
        <a:bodyPr/>
        <a:lstStyle/>
        <a:p>
          <a:r>
            <a:rPr lang="en-US" dirty="0"/>
            <a:t>Application</a:t>
          </a:r>
        </a:p>
      </dgm:t>
    </dgm:pt>
    <dgm:pt modelId="{B1CAA45E-C4C2-492F-991A-EC65F480EEF7}" type="parTrans" cxnId="{1826D1C6-4FBC-40A1-BDF0-D0664B7477AF}">
      <dgm:prSet/>
      <dgm:spPr/>
      <dgm:t>
        <a:bodyPr/>
        <a:lstStyle/>
        <a:p>
          <a:endParaRPr lang="en-US"/>
        </a:p>
      </dgm:t>
    </dgm:pt>
    <dgm:pt modelId="{4CAB0B82-EDDE-4761-AEDE-79C0444D2FD6}" type="sibTrans" cxnId="{1826D1C6-4FBC-40A1-BDF0-D0664B7477AF}">
      <dgm:prSet/>
      <dgm:spPr/>
      <dgm:t>
        <a:bodyPr/>
        <a:lstStyle/>
        <a:p>
          <a:endParaRPr lang="en-US"/>
        </a:p>
      </dgm:t>
    </dgm:pt>
    <dgm:pt modelId="{1A2DEAFA-3334-41BD-B109-1DF1249B22CB}">
      <dgm:prSet phldrT="[Text]"/>
      <dgm:spPr>
        <a:solidFill>
          <a:schemeClr val="accent5">
            <a:lumMod val="75000"/>
          </a:schemeClr>
        </a:solidFill>
      </dgm:spPr>
      <dgm:t>
        <a:bodyPr/>
        <a:lstStyle/>
        <a:p>
          <a:r>
            <a:rPr lang="en-US" dirty="0"/>
            <a:t>Phase I</a:t>
          </a:r>
        </a:p>
      </dgm:t>
    </dgm:pt>
    <dgm:pt modelId="{ED6CF537-D5F6-4886-83DD-86680F89C636}" type="parTrans" cxnId="{AE320F8B-5EC4-4CD4-8C0B-02A7FFC507EE}">
      <dgm:prSet/>
      <dgm:spPr/>
      <dgm:t>
        <a:bodyPr/>
        <a:lstStyle/>
        <a:p>
          <a:endParaRPr lang="en-US"/>
        </a:p>
      </dgm:t>
    </dgm:pt>
    <dgm:pt modelId="{05FD16F2-A102-4482-99B2-63C8C8E7AB1B}" type="sibTrans" cxnId="{AE320F8B-5EC4-4CD4-8C0B-02A7FFC507EE}">
      <dgm:prSet/>
      <dgm:spPr/>
      <dgm:t>
        <a:bodyPr/>
        <a:lstStyle/>
        <a:p>
          <a:endParaRPr lang="en-US"/>
        </a:p>
      </dgm:t>
    </dgm:pt>
    <dgm:pt modelId="{95D4C254-CC58-4BBB-8A13-A46C79C77328}">
      <dgm:prSet phldrT="[Text]"/>
      <dgm:spPr>
        <a:solidFill>
          <a:schemeClr val="accent2"/>
        </a:solidFill>
      </dgm:spPr>
      <dgm:t>
        <a:bodyPr/>
        <a:lstStyle/>
        <a:p>
          <a:r>
            <a:rPr lang="en-US"/>
            <a:t>Phase II</a:t>
          </a:r>
        </a:p>
      </dgm:t>
    </dgm:pt>
    <dgm:pt modelId="{53CB5CFA-BF2A-410D-BD5D-F3E4DC40695C}" type="parTrans" cxnId="{231200DC-1A45-4032-8BBE-128310947282}">
      <dgm:prSet/>
      <dgm:spPr/>
      <dgm:t>
        <a:bodyPr/>
        <a:lstStyle/>
        <a:p>
          <a:endParaRPr lang="en-US"/>
        </a:p>
      </dgm:t>
    </dgm:pt>
    <dgm:pt modelId="{B7B7013D-5A4E-4497-A25F-C6FD779E5EC6}" type="sibTrans" cxnId="{231200DC-1A45-4032-8BBE-128310947282}">
      <dgm:prSet/>
      <dgm:spPr/>
      <dgm:t>
        <a:bodyPr/>
        <a:lstStyle/>
        <a:p>
          <a:endParaRPr lang="en-US"/>
        </a:p>
      </dgm:t>
    </dgm:pt>
    <dgm:pt modelId="{2B8EAE71-A26D-4519-AE59-07E62F6B2476}">
      <dgm:prSet/>
      <dgm:spPr>
        <a:solidFill>
          <a:schemeClr val="accent3">
            <a:lumMod val="75000"/>
          </a:schemeClr>
        </a:solidFill>
      </dgm:spPr>
      <dgm:t>
        <a:bodyPr/>
        <a:lstStyle/>
        <a:p>
          <a:r>
            <a:rPr lang="en-US"/>
            <a:t>Cleanup</a:t>
          </a:r>
        </a:p>
      </dgm:t>
    </dgm:pt>
    <dgm:pt modelId="{6834D346-06D5-483C-ABED-50FC2137EAC3}" type="parTrans" cxnId="{78344AB0-ED15-4773-9A93-14E4C14C0BC2}">
      <dgm:prSet/>
      <dgm:spPr/>
      <dgm:t>
        <a:bodyPr/>
        <a:lstStyle/>
        <a:p>
          <a:endParaRPr lang="en-US"/>
        </a:p>
      </dgm:t>
    </dgm:pt>
    <dgm:pt modelId="{AF745D0B-9B80-4F8C-98CF-9C34432A18B4}" type="sibTrans" cxnId="{78344AB0-ED15-4773-9A93-14E4C14C0BC2}">
      <dgm:prSet/>
      <dgm:spPr/>
      <dgm:t>
        <a:bodyPr/>
        <a:lstStyle/>
        <a:p>
          <a:endParaRPr lang="en-US"/>
        </a:p>
      </dgm:t>
    </dgm:pt>
    <dgm:pt modelId="{42841C50-055C-4C02-98C7-73842E8F3694}" type="pres">
      <dgm:prSet presAssocID="{28A2B023-685C-4F9E-B17E-21B98C20B2CF}" presName="Name0" presStyleCnt="0">
        <dgm:presLayoutVars>
          <dgm:dir/>
          <dgm:resizeHandles val="exact"/>
        </dgm:presLayoutVars>
      </dgm:prSet>
      <dgm:spPr/>
    </dgm:pt>
    <dgm:pt modelId="{79F7E843-1C69-4FB4-AAC4-3CE674E2F725}" type="pres">
      <dgm:prSet presAssocID="{AEBE6199-396C-4361-BB49-9B63A8A72922}" presName="parTxOnly" presStyleLbl="node1" presStyleIdx="0" presStyleCnt="4">
        <dgm:presLayoutVars>
          <dgm:bulletEnabled val="1"/>
        </dgm:presLayoutVars>
      </dgm:prSet>
      <dgm:spPr/>
      <dgm:t>
        <a:bodyPr/>
        <a:lstStyle/>
        <a:p>
          <a:endParaRPr lang="en-US"/>
        </a:p>
      </dgm:t>
    </dgm:pt>
    <dgm:pt modelId="{992FBC66-63D9-44B5-B71F-F620280D5CB2}" type="pres">
      <dgm:prSet presAssocID="{4CAB0B82-EDDE-4761-AEDE-79C0444D2FD6}" presName="parSpace" presStyleCnt="0"/>
      <dgm:spPr/>
    </dgm:pt>
    <dgm:pt modelId="{00292A54-AEAF-4A83-BAA6-ED6CC8E69086}" type="pres">
      <dgm:prSet presAssocID="{1A2DEAFA-3334-41BD-B109-1DF1249B22CB}" presName="parTxOnly" presStyleLbl="node1" presStyleIdx="1" presStyleCnt="4" custScaleX="114945">
        <dgm:presLayoutVars>
          <dgm:bulletEnabled val="1"/>
        </dgm:presLayoutVars>
      </dgm:prSet>
      <dgm:spPr/>
      <dgm:t>
        <a:bodyPr/>
        <a:lstStyle/>
        <a:p>
          <a:endParaRPr lang="en-US"/>
        </a:p>
      </dgm:t>
    </dgm:pt>
    <dgm:pt modelId="{A50E7DF5-D6D5-46E7-B513-0323D218C42A}" type="pres">
      <dgm:prSet presAssocID="{05FD16F2-A102-4482-99B2-63C8C8E7AB1B}" presName="parSpace" presStyleCnt="0"/>
      <dgm:spPr/>
    </dgm:pt>
    <dgm:pt modelId="{D1C8A62E-D9F9-40B6-A5BA-CA4DB53D4083}" type="pres">
      <dgm:prSet presAssocID="{95D4C254-CC58-4BBB-8A13-A46C79C77328}" presName="parTxOnly" presStyleLbl="node1" presStyleIdx="2" presStyleCnt="4" custScaleX="111232">
        <dgm:presLayoutVars>
          <dgm:bulletEnabled val="1"/>
        </dgm:presLayoutVars>
      </dgm:prSet>
      <dgm:spPr/>
      <dgm:t>
        <a:bodyPr/>
        <a:lstStyle/>
        <a:p>
          <a:endParaRPr lang="en-US"/>
        </a:p>
      </dgm:t>
    </dgm:pt>
    <dgm:pt modelId="{94B5427B-9169-41DB-AE78-543728ECC5F4}" type="pres">
      <dgm:prSet presAssocID="{B7B7013D-5A4E-4497-A25F-C6FD779E5EC6}" presName="parSpace" presStyleCnt="0"/>
      <dgm:spPr/>
    </dgm:pt>
    <dgm:pt modelId="{0AAEF5FD-7CCA-493B-9496-7215DEAFB20E}" type="pres">
      <dgm:prSet presAssocID="{2B8EAE71-A26D-4519-AE59-07E62F6B2476}" presName="parTxOnly" presStyleLbl="node1" presStyleIdx="3" presStyleCnt="4">
        <dgm:presLayoutVars>
          <dgm:bulletEnabled val="1"/>
        </dgm:presLayoutVars>
      </dgm:prSet>
      <dgm:spPr/>
      <dgm:t>
        <a:bodyPr/>
        <a:lstStyle/>
        <a:p>
          <a:endParaRPr lang="en-US"/>
        </a:p>
      </dgm:t>
    </dgm:pt>
  </dgm:ptLst>
  <dgm:cxnLst>
    <dgm:cxn modelId="{E94FB0BF-23A6-4C86-A4BD-A2A97BF978BF}" type="presOf" srcId="{AEBE6199-396C-4361-BB49-9B63A8A72922}" destId="{79F7E843-1C69-4FB4-AAC4-3CE674E2F725}" srcOrd="0" destOrd="0" presId="urn:microsoft.com/office/officeart/2005/8/layout/hChevron3"/>
    <dgm:cxn modelId="{1826D1C6-4FBC-40A1-BDF0-D0664B7477AF}" srcId="{28A2B023-685C-4F9E-B17E-21B98C20B2CF}" destId="{AEBE6199-396C-4361-BB49-9B63A8A72922}" srcOrd="0" destOrd="0" parTransId="{B1CAA45E-C4C2-492F-991A-EC65F480EEF7}" sibTransId="{4CAB0B82-EDDE-4761-AEDE-79C0444D2FD6}"/>
    <dgm:cxn modelId="{231200DC-1A45-4032-8BBE-128310947282}" srcId="{28A2B023-685C-4F9E-B17E-21B98C20B2CF}" destId="{95D4C254-CC58-4BBB-8A13-A46C79C77328}" srcOrd="2" destOrd="0" parTransId="{53CB5CFA-BF2A-410D-BD5D-F3E4DC40695C}" sibTransId="{B7B7013D-5A4E-4497-A25F-C6FD779E5EC6}"/>
    <dgm:cxn modelId="{AE320F8B-5EC4-4CD4-8C0B-02A7FFC507EE}" srcId="{28A2B023-685C-4F9E-B17E-21B98C20B2CF}" destId="{1A2DEAFA-3334-41BD-B109-1DF1249B22CB}" srcOrd="1" destOrd="0" parTransId="{ED6CF537-D5F6-4886-83DD-86680F89C636}" sibTransId="{05FD16F2-A102-4482-99B2-63C8C8E7AB1B}"/>
    <dgm:cxn modelId="{D5780CBB-A6F9-4174-A589-9B42F23C00F4}" type="presOf" srcId="{95D4C254-CC58-4BBB-8A13-A46C79C77328}" destId="{D1C8A62E-D9F9-40B6-A5BA-CA4DB53D4083}" srcOrd="0" destOrd="0" presId="urn:microsoft.com/office/officeart/2005/8/layout/hChevron3"/>
    <dgm:cxn modelId="{687DA3F2-A2E7-475D-B55C-04EB3F225FAA}" type="presOf" srcId="{2B8EAE71-A26D-4519-AE59-07E62F6B2476}" destId="{0AAEF5FD-7CCA-493B-9496-7215DEAFB20E}" srcOrd="0" destOrd="0" presId="urn:microsoft.com/office/officeart/2005/8/layout/hChevron3"/>
    <dgm:cxn modelId="{5FCF276A-AFAC-435B-94D8-73BF75AD085A}" type="presOf" srcId="{28A2B023-685C-4F9E-B17E-21B98C20B2CF}" destId="{42841C50-055C-4C02-98C7-73842E8F3694}" srcOrd="0" destOrd="0" presId="urn:microsoft.com/office/officeart/2005/8/layout/hChevron3"/>
    <dgm:cxn modelId="{78344AB0-ED15-4773-9A93-14E4C14C0BC2}" srcId="{28A2B023-685C-4F9E-B17E-21B98C20B2CF}" destId="{2B8EAE71-A26D-4519-AE59-07E62F6B2476}" srcOrd="3" destOrd="0" parTransId="{6834D346-06D5-483C-ABED-50FC2137EAC3}" sibTransId="{AF745D0B-9B80-4F8C-98CF-9C34432A18B4}"/>
    <dgm:cxn modelId="{7244BA34-8057-4D5B-97FC-F7214E72CFD8}" type="presOf" srcId="{1A2DEAFA-3334-41BD-B109-1DF1249B22CB}" destId="{00292A54-AEAF-4A83-BAA6-ED6CC8E69086}" srcOrd="0" destOrd="0" presId="urn:microsoft.com/office/officeart/2005/8/layout/hChevron3"/>
    <dgm:cxn modelId="{2F9E0F89-A302-4B9A-B22F-95AA2FC9C2A5}" type="presParOf" srcId="{42841C50-055C-4C02-98C7-73842E8F3694}" destId="{79F7E843-1C69-4FB4-AAC4-3CE674E2F725}" srcOrd="0" destOrd="0" presId="urn:microsoft.com/office/officeart/2005/8/layout/hChevron3"/>
    <dgm:cxn modelId="{2FBC73D5-AFD4-4A2D-89BB-873238C7CBCD}" type="presParOf" srcId="{42841C50-055C-4C02-98C7-73842E8F3694}" destId="{992FBC66-63D9-44B5-B71F-F620280D5CB2}" srcOrd="1" destOrd="0" presId="urn:microsoft.com/office/officeart/2005/8/layout/hChevron3"/>
    <dgm:cxn modelId="{D544C00D-AE12-429E-B50F-CD96BA9F14CE}" type="presParOf" srcId="{42841C50-055C-4C02-98C7-73842E8F3694}" destId="{00292A54-AEAF-4A83-BAA6-ED6CC8E69086}" srcOrd="2" destOrd="0" presId="urn:microsoft.com/office/officeart/2005/8/layout/hChevron3"/>
    <dgm:cxn modelId="{D6BACB2D-4927-4ABE-A292-8533EC08047C}" type="presParOf" srcId="{42841C50-055C-4C02-98C7-73842E8F3694}" destId="{A50E7DF5-D6D5-46E7-B513-0323D218C42A}" srcOrd="3" destOrd="0" presId="urn:microsoft.com/office/officeart/2005/8/layout/hChevron3"/>
    <dgm:cxn modelId="{4C7DA650-C4AC-4FB4-86AD-C1C4209FF2B6}" type="presParOf" srcId="{42841C50-055C-4C02-98C7-73842E8F3694}" destId="{D1C8A62E-D9F9-40B6-A5BA-CA4DB53D4083}" srcOrd="4" destOrd="0" presId="urn:microsoft.com/office/officeart/2005/8/layout/hChevron3"/>
    <dgm:cxn modelId="{4C83C52D-09C8-4FC1-B594-6397E413BF3D}" type="presParOf" srcId="{42841C50-055C-4C02-98C7-73842E8F3694}" destId="{94B5427B-9169-41DB-AE78-543728ECC5F4}" srcOrd="5" destOrd="0" presId="urn:microsoft.com/office/officeart/2005/8/layout/hChevron3"/>
    <dgm:cxn modelId="{BDD5EB6C-1342-488F-A111-D289F479D1E8}" type="presParOf" srcId="{42841C50-055C-4C02-98C7-73842E8F3694}" destId="{0AAEF5FD-7CCA-493B-9496-7215DEAFB20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6B4B62-920F-4D7B-B10A-EE2DDAE4E9FB}" type="doc">
      <dgm:prSet loTypeId="urn:microsoft.com/office/officeart/2005/8/layout/hChevron3" loCatId="process" qsTypeId="urn:microsoft.com/office/officeart/2005/8/quickstyle/simple1" qsCatId="simple" csTypeId="urn:microsoft.com/office/officeart/2005/8/colors/accent1_2" csCatId="accent1" phldr="1"/>
      <dgm:spPr/>
    </dgm:pt>
    <dgm:pt modelId="{45A3529A-788E-4310-89EF-B5FBEB2850CF}">
      <dgm:prSet phldrT="[Text]"/>
      <dgm:spPr>
        <a:solidFill>
          <a:schemeClr val="tx2"/>
        </a:solidFill>
      </dgm:spPr>
      <dgm:t>
        <a:bodyPr/>
        <a:lstStyle/>
        <a:p>
          <a:r>
            <a:rPr lang="en-US" dirty="0"/>
            <a:t>Planning &amp; Application </a:t>
          </a:r>
        </a:p>
      </dgm:t>
    </dgm:pt>
    <dgm:pt modelId="{1665C3D7-6555-465C-B13F-70B684773BD8}" type="parTrans" cxnId="{02A572B8-80C3-4F58-B834-1A1C6F59678F}">
      <dgm:prSet/>
      <dgm:spPr/>
      <dgm:t>
        <a:bodyPr/>
        <a:lstStyle/>
        <a:p>
          <a:endParaRPr lang="en-US"/>
        </a:p>
      </dgm:t>
    </dgm:pt>
    <dgm:pt modelId="{293B2BFB-0AE6-4831-BBDB-7396B5E0CA56}" type="sibTrans" cxnId="{02A572B8-80C3-4F58-B834-1A1C6F59678F}">
      <dgm:prSet/>
      <dgm:spPr/>
      <dgm:t>
        <a:bodyPr/>
        <a:lstStyle/>
        <a:p>
          <a:endParaRPr lang="en-US"/>
        </a:p>
      </dgm:t>
    </dgm:pt>
    <dgm:pt modelId="{280C706C-6442-4BEF-B7BE-8506F9B23F41}" type="pres">
      <dgm:prSet presAssocID="{1A6B4B62-920F-4D7B-B10A-EE2DDAE4E9FB}" presName="Name0" presStyleCnt="0">
        <dgm:presLayoutVars>
          <dgm:dir/>
          <dgm:resizeHandles val="exact"/>
        </dgm:presLayoutVars>
      </dgm:prSet>
      <dgm:spPr/>
    </dgm:pt>
    <dgm:pt modelId="{397320E1-2BBE-4ED7-AD6C-EEFD4803FC53}" type="pres">
      <dgm:prSet presAssocID="{45A3529A-788E-4310-89EF-B5FBEB2850CF}" presName="parTxOnly" presStyleLbl="node1" presStyleIdx="0" presStyleCnt="1">
        <dgm:presLayoutVars>
          <dgm:bulletEnabled val="1"/>
        </dgm:presLayoutVars>
      </dgm:prSet>
      <dgm:spPr/>
      <dgm:t>
        <a:bodyPr/>
        <a:lstStyle/>
        <a:p>
          <a:endParaRPr lang="en-US"/>
        </a:p>
      </dgm:t>
    </dgm:pt>
  </dgm:ptLst>
  <dgm:cxnLst>
    <dgm:cxn modelId="{9201086F-3522-47F2-B43E-AB56748D87ED}" type="presOf" srcId="{1A6B4B62-920F-4D7B-B10A-EE2DDAE4E9FB}" destId="{280C706C-6442-4BEF-B7BE-8506F9B23F41}" srcOrd="0" destOrd="0" presId="urn:microsoft.com/office/officeart/2005/8/layout/hChevron3"/>
    <dgm:cxn modelId="{D5B1380C-FF9A-4C9D-8D28-4A0C58773D13}" type="presOf" srcId="{45A3529A-788E-4310-89EF-B5FBEB2850CF}" destId="{397320E1-2BBE-4ED7-AD6C-EEFD4803FC53}" srcOrd="0" destOrd="0" presId="urn:microsoft.com/office/officeart/2005/8/layout/hChevron3"/>
    <dgm:cxn modelId="{02A572B8-80C3-4F58-B834-1A1C6F59678F}" srcId="{1A6B4B62-920F-4D7B-B10A-EE2DDAE4E9FB}" destId="{45A3529A-788E-4310-89EF-B5FBEB2850CF}" srcOrd="0" destOrd="0" parTransId="{1665C3D7-6555-465C-B13F-70B684773BD8}" sibTransId="{293B2BFB-0AE6-4831-BBDB-7396B5E0CA56}"/>
    <dgm:cxn modelId="{074875B5-FCFE-4759-816A-7613E1B9B7BB}" type="presParOf" srcId="{280C706C-6442-4BEF-B7BE-8506F9B23F41}" destId="{397320E1-2BBE-4ED7-AD6C-EEFD4803FC53}"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6B4B62-920F-4D7B-B10A-EE2DDAE4E9FB}" type="doc">
      <dgm:prSet loTypeId="urn:microsoft.com/office/officeart/2005/8/layout/hChevron3" loCatId="process" qsTypeId="urn:microsoft.com/office/officeart/2005/8/quickstyle/simple1" qsCatId="simple" csTypeId="urn:microsoft.com/office/officeart/2005/8/colors/accent1_2" csCatId="accent1" phldr="1"/>
      <dgm:spPr/>
    </dgm:pt>
    <dgm:pt modelId="{45A3529A-788E-4310-89EF-B5FBEB2850CF}">
      <dgm:prSet phldrT="[Text]"/>
      <dgm:spPr>
        <a:solidFill>
          <a:schemeClr val="accent5">
            <a:lumMod val="75000"/>
          </a:schemeClr>
        </a:solidFill>
      </dgm:spPr>
      <dgm:t>
        <a:bodyPr/>
        <a:lstStyle/>
        <a:p>
          <a:r>
            <a:rPr lang="en-US" dirty="0"/>
            <a:t>Phase I Environmental Site Assessment </a:t>
          </a:r>
        </a:p>
      </dgm:t>
    </dgm:pt>
    <dgm:pt modelId="{1665C3D7-6555-465C-B13F-70B684773BD8}" type="parTrans" cxnId="{02A572B8-80C3-4F58-B834-1A1C6F59678F}">
      <dgm:prSet/>
      <dgm:spPr/>
      <dgm:t>
        <a:bodyPr/>
        <a:lstStyle/>
        <a:p>
          <a:endParaRPr lang="en-US"/>
        </a:p>
      </dgm:t>
    </dgm:pt>
    <dgm:pt modelId="{293B2BFB-0AE6-4831-BBDB-7396B5E0CA56}" type="sibTrans" cxnId="{02A572B8-80C3-4F58-B834-1A1C6F59678F}">
      <dgm:prSet/>
      <dgm:spPr/>
      <dgm:t>
        <a:bodyPr/>
        <a:lstStyle/>
        <a:p>
          <a:endParaRPr lang="en-US"/>
        </a:p>
      </dgm:t>
    </dgm:pt>
    <dgm:pt modelId="{280C706C-6442-4BEF-B7BE-8506F9B23F41}" type="pres">
      <dgm:prSet presAssocID="{1A6B4B62-920F-4D7B-B10A-EE2DDAE4E9FB}" presName="Name0" presStyleCnt="0">
        <dgm:presLayoutVars>
          <dgm:dir/>
          <dgm:resizeHandles val="exact"/>
        </dgm:presLayoutVars>
      </dgm:prSet>
      <dgm:spPr/>
    </dgm:pt>
    <dgm:pt modelId="{397320E1-2BBE-4ED7-AD6C-EEFD4803FC53}" type="pres">
      <dgm:prSet presAssocID="{45A3529A-788E-4310-89EF-B5FBEB2850CF}" presName="parTxOnly" presStyleLbl="node1" presStyleIdx="0" presStyleCnt="1" custScaleY="52713">
        <dgm:presLayoutVars>
          <dgm:bulletEnabled val="1"/>
        </dgm:presLayoutVars>
      </dgm:prSet>
      <dgm:spPr/>
      <dgm:t>
        <a:bodyPr/>
        <a:lstStyle/>
        <a:p>
          <a:endParaRPr lang="en-US"/>
        </a:p>
      </dgm:t>
    </dgm:pt>
  </dgm:ptLst>
  <dgm:cxnLst>
    <dgm:cxn modelId="{9201086F-3522-47F2-B43E-AB56748D87ED}" type="presOf" srcId="{1A6B4B62-920F-4D7B-B10A-EE2DDAE4E9FB}" destId="{280C706C-6442-4BEF-B7BE-8506F9B23F41}" srcOrd="0" destOrd="0" presId="urn:microsoft.com/office/officeart/2005/8/layout/hChevron3"/>
    <dgm:cxn modelId="{D5B1380C-FF9A-4C9D-8D28-4A0C58773D13}" type="presOf" srcId="{45A3529A-788E-4310-89EF-B5FBEB2850CF}" destId="{397320E1-2BBE-4ED7-AD6C-EEFD4803FC53}" srcOrd="0" destOrd="0" presId="urn:microsoft.com/office/officeart/2005/8/layout/hChevron3"/>
    <dgm:cxn modelId="{02A572B8-80C3-4F58-B834-1A1C6F59678F}" srcId="{1A6B4B62-920F-4D7B-B10A-EE2DDAE4E9FB}" destId="{45A3529A-788E-4310-89EF-B5FBEB2850CF}" srcOrd="0" destOrd="0" parTransId="{1665C3D7-6555-465C-B13F-70B684773BD8}" sibTransId="{293B2BFB-0AE6-4831-BBDB-7396B5E0CA56}"/>
    <dgm:cxn modelId="{074875B5-FCFE-4759-816A-7613E1B9B7BB}" type="presParOf" srcId="{280C706C-6442-4BEF-B7BE-8506F9B23F41}" destId="{397320E1-2BBE-4ED7-AD6C-EEFD4803FC53}"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6B4B62-920F-4D7B-B10A-EE2DDAE4E9FB}" type="doc">
      <dgm:prSet loTypeId="urn:microsoft.com/office/officeart/2005/8/layout/hChevron3" loCatId="process" qsTypeId="urn:microsoft.com/office/officeart/2005/8/quickstyle/simple1" qsCatId="simple" csTypeId="urn:microsoft.com/office/officeart/2005/8/colors/accent1_2" csCatId="accent1" phldr="1"/>
      <dgm:spPr/>
    </dgm:pt>
    <dgm:pt modelId="{45A3529A-788E-4310-89EF-B5FBEB2850CF}">
      <dgm:prSet phldrT="[Text]"/>
      <dgm:spPr>
        <a:solidFill>
          <a:schemeClr val="accent1">
            <a:lumMod val="60000"/>
            <a:lumOff val="40000"/>
          </a:schemeClr>
        </a:solidFill>
      </dgm:spPr>
      <dgm:t>
        <a:bodyPr/>
        <a:lstStyle/>
        <a:p>
          <a:r>
            <a:rPr lang="en-US" dirty="0"/>
            <a:t>Phase II Environmental Site Assessment </a:t>
          </a:r>
        </a:p>
      </dgm:t>
    </dgm:pt>
    <dgm:pt modelId="{1665C3D7-6555-465C-B13F-70B684773BD8}" type="parTrans" cxnId="{02A572B8-80C3-4F58-B834-1A1C6F59678F}">
      <dgm:prSet/>
      <dgm:spPr/>
      <dgm:t>
        <a:bodyPr/>
        <a:lstStyle/>
        <a:p>
          <a:endParaRPr lang="en-US"/>
        </a:p>
      </dgm:t>
    </dgm:pt>
    <dgm:pt modelId="{293B2BFB-0AE6-4831-BBDB-7396B5E0CA56}" type="sibTrans" cxnId="{02A572B8-80C3-4F58-B834-1A1C6F59678F}">
      <dgm:prSet/>
      <dgm:spPr/>
      <dgm:t>
        <a:bodyPr/>
        <a:lstStyle/>
        <a:p>
          <a:endParaRPr lang="en-US"/>
        </a:p>
      </dgm:t>
    </dgm:pt>
    <dgm:pt modelId="{280C706C-6442-4BEF-B7BE-8506F9B23F41}" type="pres">
      <dgm:prSet presAssocID="{1A6B4B62-920F-4D7B-B10A-EE2DDAE4E9FB}" presName="Name0" presStyleCnt="0">
        <dgm:presLayoutVars>
          <dgm:dir/>
          <dgm:resizeHandles val="exact"/>
        </dgm:presLayoutVars>
      </dgm:prSet>
      <dgm:spPr/>
    </dgm:pt>
    <dgm:pt modelId="{397320E1-2BBE-4ED7-AD6C-EEFD4803FC53}" type="pres">
      <dgm:prSet presAssocID="{45A3529A-788E-4310-89EF-B5FBEB2850CF}" presName="parTxOnly" presStyleLbl="node1" presStyleIdx="0" presStyleCnt="1">
        <dgm:presLayoutVars>
          <dgm:bulletEnabled val="1"/>
        </dgm:presLayoutVars>
      </dgm:prSet>
      <dgm:spPr/>
      <dgm:t>
        <a:bodyPr/>
        <a:lstStyle/>
        <a:p>
          <a:endParaRPr lang="en-US"/>
        </a:p>
      </dgm:t>
    </dgm:pt>
  </dgm:ptLst>
  <dgm:cxnLst>
    <dgm:cxn modelId="{9201086F-3522-47F2-B43E-AB56748D87ED}" type="presOf" srcId="{1A6B4B62-920F-4D7B-B10A-EE2DDAE4E9FB}" destId="{280C706C-6442-4BEF-B7BE-8506F9B23F41}" srcOrd="0" destOrd="0" presId="urn:microsoft.com/office/officeart/2005/8/layout/hChevron3"/>
    <dgm:cxn modelId="{D5B1380C-FF9A-4C9D-8D28-4A0C58773D13}" type="presOf" srcId="{45A3529A-788E-4310-89EF-B5FBEB2850CF}" destId="{397320E1-2BBE-4ED7-AD6C-EEFD4803FC53}" srcOrd="0" destOrd="0" presId="urn:microsoft.com/office/officeart/2005/8/layout/hChevron3"/>
    <dgm:cxn modelId="{02A572B8-80C3-4F58-B834-1A1C6F59678F}" srcId="{1A6B4B62-920F-4D7B-B10A-EE2DDAE4E9FB}" destId="{45A3529A-788E-4310-89EF-B5FBEB2850CF}" srcOrd="0" destOrd="0" parTransId="{1665C3D7-6555-465C-B13F-70B684773BD8}" sibTransId="{293B2BFB-0AE6-4831-BBDB-7396B5E0CA56}"/>
    <dgm:cxn modelId="{074875B5-FCFE-4759-816A-7613E1B9B7BB}" type="presParOf" srcId="{280C706C-6442-4BEF-B7BE-8506F9B23F41}" destId="{397320E1-2BBE-4ED7-AD6C-EEFD4803FC53}"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4B62-920F-4D7B-B10A-EE2DDAE4E9FB}" type="doc">
      <dgm:prSet loTypeId="urn:microsoft.com/office/officeart/2005/8/layout/hChevron3" loCatId="process" qsTypeId="urn:microsoft.com/office/officeart/2005/8/quickstyle/simple1" qsCatId="simple" csTypeId="urn:microsoft.com/office/officeart/2005/8/colors/accent1_2" csCatId="accent1" phldr="1"/>
      <dgm:spPr/>
    </dgm:pt>
    <dgm:pt modelId="{45A3529A-788E-4310-89EF-B5FBEB2850CF}">
      <dgm:prSet phldrT="[Text]"/>
      <dgm:spPr>
        <a:solidFill>
          <a:schemeClr val="tx2"/>
        </a:solidFill>
      </dgm:spPr>
      <dgm:t>
        <a:bodyPr/>
        <a:lstStyle/>
        <a:p>
          <a:r>
            <a:rPr lang="en-US" dirty="0"/>
            <a:t>Planning &amp; Application </a:t>
          </a:r>
        </a:p>
      </dgm:t>
    </dgm:pt>
    <dgm:pt modelId="{1665C3D7-6555-465C-B13F-70B684773BD8}" type="parTrans" cxnId="{02A572B8-80C3-4F58-B834-1A1C6F59678F}">
      <dgm:prSet/>
      <dgm:spPr/>
      <dgm:t>
        <a:bodyPr/>
        <a:lstStyle/>
        <a:p>
          <a:endParaRPr lang="en-US"/>
        </a:p>
      </dgm:t>
    </dgm:pt>
    <dgm:pt modelId="{293B2BFB-0AE6-4831-BBDB-7396B5E0CA56}" type="sibTrans" cxnId="{02A572B8-80C3-4F58-B834-1A1C6F59678F}">
      <dgm:prSet/>
      <dgm:spPr/>
      <dgm:t>
        <a:bodyPr/>
        <a:lstStyle/>
        <a:p>
          <a:endParaRPr lang="en-US"/>
        </a:p>
      </dgm:t>
    </dgm:pt>
    <dgm:pt modelId="{515E92B4-A36E-439C-B64A-3A28A0A9ED41}">
      <dgm:prSet phldrT="[Text]"/>
      <dgm:spPr>
        <a:solidFill>
          <a:schemeClr val="accent5">
            <a:lumMod val="75000"/>
          </a:schemeClr>
        </a:solidFill>
      </dgm:spPr>
      <dgm:t>
        <a:bodyPr/>
        <a:lstStyle/>
        <a:p>
          <a:r>
            <a:rPr lang="en-US" dirty="0"/>
            <a:t>Phase I Environmental Site Assessment </a:t>
          </a:r>
        </a:p>
      </dgm:t>
    </dgm:pt>
    <dgm:pt modelId="{0DC92CA4-1C96-4727-94F6-AA5838312B66}" type="parTrans" cxnId="{90CB460B-9D82-434D-8F2F-0FFE131C9ECA}">
      <dgm:prSet/>
      <dgm:spPr/>
      <dgm:t>
        <a:bodyPr/>
        <a:lstStyle/>
        <a:p>
          <a:endParaRPr lang="en-US"/>
        </a:p>
      </dgm:t>
    </dgm:pt>
    <dgm:pt modelId="{9DF12EFF-6393-4F95-86B5-A04B1AECD596}" type="sibTrans" cxnId="{90CB460B-9D82-434D-8F2F-0FFE131C9ECA}">
      <dgm:prSet/>
      <dgm:spPr/>
      <dgm:t>
        <a:bodyPr/>
        <a:lstStyle/>
        <a:p>
          <a:endParaRPr lang="en-US"/>
        </a:p>
      </dgm:t>
    </dgm:pt>
    <dgm:pt modelId="{280C706C-6442-4BEF-B7BE-8506F9B23F41}" type="pres">
      <dgm:prSet presAssocID="{1A6B4B62-920F-4D7B-B10A-EE2DDAE4E9FB}" presName="Name0" presStyleCnt="0">
        <dgm:presLayoutVars>
          <dgm:dir/>
          <dgm:resizeHandles val="exact"/>
        </dgm:presLayoutVars>
      </dgm:prSet>
      <dgm:spPr/>
    </dgm:pt>
    <dgm:pt modelId="{397320E1-2BBE-4ED7-AD6C-EEFD4803FC53}" type="pres">
      <dgm:prSet presAssocID="{45A3529A-788E-4310-89EF-B5FBEB2850CF}" presName="parTxOnly" presStyleLbl="node1" presStyleIdx="0" presStyleCnt="2" custLinFactY="-100000" custLinFactNeighborX="-29920" custLinFactNeighborY="-100033">
        <dgm:presLayoutVars>
          <dgm:bulletEnabled val="1"/>
        </dgm:presLayoutVars>
      </dgm:prSet>
      <dgm:spPr/>
      <dgm:t>
        <a:bodyPr/>
        <a:lstStyle/>
        <a:p>
          <a:endParaRPr lang="en-US"/>
        </a:p>
      </dgm:t>
    </dgm:pt>
    <dgm:pt modelId="{6F60B520-3AC3-4E70-BC5A-158C333D3AD2}" type="pres">
      <dgm:prSet presAssocID="{293B2BFB-0AE6-4831-BBDB-7396B5E0CA56}" presName="parSpace" presStyleCnt="0"/>
      <dgm:spPr/>
    </dgm:pt>
    <dgm:pt modelId="{4A20DB35-10DF-48EE-928D-A1981C8E5147}" type="pres">
      <dgm:prSet presAssocID="{515E92B4-A36E-439C-B64A-3A28A0A9ED41}" presName="parTxOnly" presStyleLbl="node1" presStyleIdx="1" presStyleCnt="2">
        <dgm:presLayoutVars>
          <dgm:bulletEnabled val="1"/>
        </dgm:presLayoutVars>
      </dgm:prSet>
      <dgm:spPr/>
      <dgm:t>
        <a:bodyPr/>
        <a:lstStyle/>
        <a:p>
          <a:endParaRPr lang="en-US"/>
        </a:p>
      </dgm:t>
    </dgm:pt>
  </dgm:ptLst>
  <dgm:cxnLst>
    <dgm:cxn modelId="{90CB460B-9D82-434D-8F2F-0FFE131C9ECA}" srcId="{1A6B4B62-920F-4D7B-B10A-EE2DDAE4E9FB}" destId="{515E92B4-A36E-439C-B64A-3A28A0A9ED41}" srcOrd="1" destOrd="0" parTransId="{0DC92CA4-1C96-4727-94F6-AA5838312B66}" sibTransId="{9DF12EFF-6393-4F95-86B5-A04B1AECD596}"/>
    <dgm:cxn modelId="{9201086F-3522-47F2-B43E-AB56748D87ED}" type="presOf" srcId="{1A6B4B62-920F-4D7B-B10A-EE2DDAE4E9FB}" destId="{280C706C-6442-4BEF-B7BE-8506F9B23F41}" srcOrd="0" destOrd="0" presId="urn:microsoft.com/office/officeart/2005/8/layout/hChevron3"/>
    <dgm:cxn modelId="{D5B1380C-FF9A-4C9D-8D28-4A0C58773D13}" type="presOf" srcId="{45A3529A-788E-4310-89EF-B5FBEB2850CF}" destId="{397320E1-2BBE-4ED7-AD6C-EEFD4803FC53}" srcOrd="0" destOrd="0" presId="urn:microsoft.com/office/officeart/2005/8/layout/hChevron3"/>
    <dgm:cxn modelId="{0D49882C-BB56-4D67-BFDE-22A36ABEB232}" type="presOf" srcId="{515E92B4-A36E-439C-B64A-3A28A0A9ED41}" destId="{4A20DB35-10DF-48EE-928D-A1981C8E5147}" srcOrd="0" destOrd="0" presId="urn:microsoft.com/office/officeart/2005/8/layout/hChevron3"/>
    <dgm:cxn modelId="{02A572B8-80C3-4F58-B834-1A1C6F59678F}" srcId="{1A6B4B62-920F-4D7B-B10A-EE2DDAE4E9FB}" destId="{45A3529A-788E-4310-89EF-B5FBEB2850CF}" srcOrd="0" destOrd="0" parTransId="{1665C3D7-6555-465C-B13F-70B684773BD8}" sibTransId="{293B2BFB-0AE6-4831-BBDB-7396B5E0CA56}"/>
    <dgm:cxn modelId="{074875B5-FCFE-4759-816A-7613E1B9B7BB}" type="presParOf" srcId="{280C706C-6442-4BEF-B7BE-8506F9B23F41}" destId="{397320E1-2BBE-4ED7-AD6C-EEFD4803FC53}" srcOrd="0" destOrd="0" presId="urn:microsoft.com/office/officeart/2005/8/layout/hChevron3"/>
    <dgm:cxn modelId="{A8B74796-48DD-4378-8CB6-6808A902A20F}" type="presParOf" srcId="{280C706C-6442-4BEF-B7BE-8506F9B23F41}" destId="{6F60B520-3AC3-4E70-BC5A-158C333D3AD2}" srcOrd="1" destOrd="0" presId="urn:microsoft.com/office/officeart/2005/8/layout/hChevron3"/>
    <dgm:cxn modelId="{2A89D586-1ED8-4B61-9CBD-BA633EF53108}" type="presParOf" srcId="{280C706C-6442-4BEF-B7BE-8506F9B23F41}" destId="{4A20DB35-10DF-48EE-928D-A1981C8E5147}"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6B4B62-920F-4D7B-B10A-EE2DDAE4E9FB}" type="doc">
      <dgm:prSet loTypeId="urn:microsoft.com/office/officeart/2005/8/layout/hChevron3" loCatId="process" qsTypeId="urn:microsoft.com/office/officeart/2005/8/quickstyle/simple1" qsCatId="simple" csTypeId="urn:microsoft.com/office/officeart/2005/8/colors/accent1_2" csCatId="accent1" phldr="1"/>
      <dgm:spPr/>
    </dgm:pt>
    <dgm:pt modelId="{45A3529A-788E-4310-89EF-B5FBEB2850CF}">
      <dgm:prSet phldrT="[Text]"/>
      <dgm:spPr>
        <a:solidFill>
          <a:schemeClr val="tx2"/>
        </a:solidFill>
      </dgm:spPr>
      <dgm:t>
        <a:bodyPr/>
        <a:lstStyle/>
        <a:p>
          <a:r>
            <a:rPr lang="en-US" dirty="0"/>
            <a:t>Planning &amp; Application </a:t>
          </a:r>
        </a:p>
      </dgm:t>
    </dgm:pt>
    <dgm:pt modelId="{1665C3D7-6555-465C-B13F-70B684773BD8}" type="parTrans" cxnId="{02A572B8-80C3-4F58-B834-1A1C6F59678F}">
      <dgm:prSet/>
      <dgm:spPr/>
      <dgm:t>
        <a:bodyPr/>
        <a:lstStyle/>
        <a:p>
          <a:endParaRPr lang="en-US"/>
        </a:p>
      </dgm:t>
    </dgm:pt>
    <dgm:pt modelId="{293B2BFB-0AE6-4831-BBDB-7396B5E0CA56}" type="sibTrans" cxnId="{02A572B8-80C3-4F58-B834-1A1C6F59678F}">
      <dgm:prSet/>
      <dgm:spPr/>
      <dgm:t>
        <a:bodyPr/>
        <a:lstStyle/>
        <a:p>
          <a:endParaRPr lang="en-US"/>
        </a:p>
      </dgm:t>
    </dgm:pt>
    <dgm:pt modelId="{515E92B4-A36E-439C-B64A-3A28A0A9ED41}">
      <dgm:prSet phldrT="[Text]"/>
      <dgm:spPr>
        <a:solidFill>
          <a:schemeClr val="accent5">
            <a:lumMod val="75000"/>
          </a:schemeClr>
        </a:solidFill>
      </dgm:spPr>
      <dgm:t>
        <a:bodyPr/>
        <a:lstStyle/>
        <a:p>
          <a:r>
            <a:rPr lang="en-US" dirty="0"/>
            <a:t>Phase I Environmental Site Assessment </a:t>
          </a:r>
        </a:p>
      </dgm:t>
    </dgm:pt>
    <dgm:pt modelId="{0DC92CA4-1C96-4727-94F6-AA5838312B66}" type="parTrans" cxnId="{90CB460B-9D82-434D-8F2F-0FFE131C9ECA}">
      <dgm:prSet/>
      <dgm:spPr/>
      <dgm:t>
        <a:bodyPr/>
        <a:lstStyle/>
        <a:p>
          <a:endParaRPr lang="en-US"/>
        </a:p>
      </dgm:t>
    </dgm:pt>
    <dgm:pt modelId="{9DF12EFF-6393-4F95-86B5-A04B1AECD596}" type="sibTrans" cxnId="{90CB460B-9D82-434D-8F2F-0FFE131C9ECA}">
      <dgm:prSet/>
      <dgm:spPr/>
      <dgm:t>
        <a:bodyPr/>
        <a:lstStyle/>
        <a:p>
          <a:endParaRPr lang="en-US"/>
        </a:p>
      </dgm:t>
    </dgm:pt>
    <dgm:pt modelId="{EF336603-2FC2-4E49-BA17-EF99495D8F80}">
      <dgm:prSet phldrT="[Text]"/>
      <dgm:spPr>
        <a:solidFill>
          <a:schemeClr val="accent2"/>
        </a:solidFill>
      </dgm:spPr>
      <dgm:t>
        <a:bodyPr/>
        <a:lstStyle/>
        <a:p>
          <a:r>
            <a:rPr lang="en-US" dirty="0"/>
            <a:t>Phase II Environmental Site Assessment</a:t>
          </a:r>
        </a:p>
      </dgm:t>
    </dgm:pt>
    <dgm:pt modelId="{8F61E066-16D0-4F2E-9AC9-45AB6014AA35}" type="parTrans" cxnId="{7B2B80CB-E1A2-4E7A-B93C-2671565BF92F}">
      <dgm:prSet/>
      <dgm:spPr/>
      <dgm:t>
        <a:bodyPr/>
        <a:lstStyle/>
        <a:p>
          <a:endParaRPr lang="en-US"/>
        </a:p>
      </dgm:t>
    </dgm:pt>
    <dgm:pt modelId="{F8D91EED-B7ED-43A4-8AD0-BAC565D5D813}" type="sibTrans" cxnId="{7B2B80CB-E1A2-4E7A-B93C-2671565BF92F}">
      <dgm:prSet/>
      <dgm:spPr/>
      <dgm:t>
        <a:bodyPr/>
        <a:lstStyle/>
        <a:p>
          <a:endParaRPr lang="en-US"/>
        </a:p>
      </dgm:t>
    </dgm:pt>
    <dgm:pt modelId="{280C706C-6442-4BEF-B7BE-8506F9B23F41}" type="pres">
      <dgm:prSet presAssocID="{1A6B4B62-920F-4D7B-B10A-EE2DDAE4E9FB}" presName="Name0" presStyleCnt="0">
        <dgm:presLayoutVars>
          <dgm:dir/>
          <dgm:resizeHandles val="exact"/>
        </dgm:presLayoutVars>
      </dgm:prSet>
      <dgm:spPr/>
    </dgm:pt>
    <dgm:pt modelId="{397320E1-2BBE-4ED7-AD6C-EEFD4803FC53}" type="pres">
      <dgm:prSet presAssocID="{45A3529A-788E-4310-89EF-B5FBEB2850CF}" presName="parTxOnly" presStyleLbl="node1" presStyleIdx="0" presStyleCnt="3">
        <dgm:presLayoutVars>
          <dgm:bulletEnabled val="1"/>
        </dgm:presLayoutVars>
      </dgm:prSet>
      <dgm:spPr/>
      <dgm:t>
        <a:bodyPr/>
        <a:lstStyle/>
        <a:p>
          <a:endParaRPr lang="en-US"/>
        </a:p>
      </dgm:t>
    </dgm:pt>
    <dgm:pt modelId="{6F60B520-3AC3-4E70-BC5A-158C333D3AD2}" type="pres">
      <dgm:prSet presAssocID="{293B2BFB-0AE6-4831-BBDB-7396B5E0CA56}" presName="parSpace" presStyleCnt="0"/>
      <dgm:spPr/>
    </dgm:pt>
    <dgm:pt modelId="{4A20DB35-10DF-48EE-928D-A1981C8E5147}" type="pres">
      <dgm:prSet presAssocID="{515E92B4-A36E-439C-B64A-3A28A0A9ED41}" presName="parTxOnly" presStyleLbl="node1" presStyleIdx="1" presStyleCnt="3">
        <dgm:presLayoutVars>
          <dgm:bulletEnabled val="1"/>
        </dgm:presLayoutVars>
      </dgm:prSet>
      <dgm:spPr/>
      <dgm:t>
        <a:bodyPr/>
        <a:lstStyle/>
        <a:p>
          <a:endParaRPr lang="en-US"/>
        </a:p>
      </dgm:t>
    </dgm:pt>
    <dgm:pt modelId="{4AEDEB11-10D7-4BD2-84D2-582FA1FFC238}" type="pres">
      <dgm:prSet presAssocID="{9DF12EFF-6393-4F95-86B5-A04B1AECD596}" presName="parSpace" presStyleCnt="0"/>
      <dgm:spPr/>
    </dgm:pt>
    <dgm:pt modelId="{5B67A1D5-8011-4162-85F9-75AD50F6DED7}" type="pres">
      <dgm:prSet presAssocID="{EF336603-2FC2-4E49-BA17-EF99495D8F80}" presName="parTxOnly" presStyleLbl="node1" presStyleIdx="2" presStyleCnt="3">
        <dgm:presLayoutVars>
          <dgm:bulletEnabled val="1"/>
        </dgm:presLayoutVars>
      </dgm:prSet>
      <dgm:spPr/>
      <dgm:t>
        <a:bodyPr/>
        <a:lstStyle/>
        <a:p>
          <a:endParaRPr lang="en-US"/>
        </a:p>
      </dgm:t>
    </dgm:pt>
  </dgm:ptLst>
  <dgm:cxnLst>
    <dgm:cxn modelId="{9201086F-3522-47F2-B43E-AB56748D87ED}" type="presOf" srcId="{1A6B4B62-920F-4D7B-B10A-EE2DDAE4E9FB}" destId="{280C706C-6442-4BEF-B7BE-8506F9B23F41}" srcOrd="0" destOrd="0" presId="urn:microsoft.com/office/officeart/2005/8/layout/hChevron3"/>
    <dgm:cxn modelId="{178C763A-9D1D-401D-9FA8-483105B302E9}" type="presOf" srcId="{EF336603-2FC2-4E49-BA17-EF99495D8F80}" destId="{5B67A1D5-8011-4162-85F9-75AD50F6DED7}" srcOrd="0" destOrd="0" presId="urn:microsoft.com/office/officeart/2005/8/layout/hChevron3"/>
    <dgm:cxn modelId="{D5B1380C-FF9A-4C9D-8D28-4A0C58773D13}" type="presOf" srcId="{45A3529A-788E-4310-89EF-B5FBEB2850CF}" destId="{397320E1-2BBE-4ED7-AD6C-EEFD4803FC53}" srcOrd="0" destOrd="0" presId="urn:microsoft.com/office/officeart/2005/8/layout/hChevron3"/>
    <dgm:cxn modelId="{02A572B8-80C3-4F58-B834-1A1C6F59678F}" srcId="{1A6B4B62-920F-4D7B-B10A-EE2DDAE4E9FB}" destId="{45A3529A-788E-4310-89EF-B5FBEB2850CF}" srcOrd="0" destOrd="0" parTransId="{1665C3D7-6555-465C-B13F-70B684773BD8}" sibTransId="{293B2BFB-0AE6-4831-BBDB-7396B5E0CA56}"/>
    <dgm:cxn modelId="{90CB460B-9D82-434D-8F2F-0FFE131C9ECA}" srcId="{1A6B4B62-920F-4D7B-B10A-EE2DDAE4E9FB}" destId="{515E92B4-A36E-439C-B64A-3A28A0A9ED41}" srcOrd="1" destOrd="0" parTransId="{0DC92CA4-1C96-4727-94F6-AA5838312B66}" sibTransId="{9DF12EFF-6393-4F95-86B5-A04B1AECD596}"/>
    <dgm:cxn modelId="{7B2B80CB-E1A2-4E7A-B93C-2671565BF92F}" srcId="{1A6B4B62-920F-4D7B-B10A-EE2DDAE4E9FB}" destId="{EF336603-2FC2-4E49-BA17-EF99495D8F80}" srcOrd="2" destOrd="0" parTransId="{8F61E066-16D0-4F2E-9AC9-45AB6014AA35}" sibTransId="{F8D91EED-B7ED-43A4-8AD0-BAC565D5D813}"/>
    <dgm:cxn modelId="{0D49882C-BB56-4D67-BFDE-22A36ABEB232}" type="presOf" srcId="{515E92B4-A36E-439C-B64A-3A28A0A9ED41}" destId="{4A20DB35-10DF-48EE-928D-A1981C8E5147}" srcOrd="0" destOrd="0" presId="urn:microsoft.com/office/officeart/2005/8/layout/hChevron3"/>
    <dgm:cxn modelId="{074875B5-FCFE-4759-816A-7613E1B9B7BB}" type="presParOf" srcId="{280C706C-6442-4BEF-B7BE-8506F9B23F41}" destId="{397320E1-2BBE-4ED7-AD6C-EEFD4803FC53}" srcOrd="0" destOrd="0" presId="urn:microsoft.com/office/officeart/2005/8/layout/hChevron3"/>
    <dgm:cxn modelId="{A8B74796-48DD-4378-8CB6-6808A902A20F}" type="presParOf" srcId="{280C706C-6442-4BEF-B7BE-8506F9B23F41}" destId="{6F60B520-3AC3-4E70-BC5A-158C333D3AD2}" srcOrd="1" destOrd="0" presId="urn:microsoft.com/office/officeart/2005/8/layout/hChevron3"/>
    <dgm:cxn modelId="{2A89D586-1ED8-4B61-9CBD-BA633EF53108}" type="presParOf" srcId="{280C706C-6442-4BEF-B7BE-8506F9B23F41}" destId="{4A20DB35-10DF-48EE-928D-A1981C8E5147}" srcOrd="2" destOrd="0" presId="urn:microsoft.com/office/officeart/2005/8/layout/hChevron3"/>
    <dgm:cxn modelId="{836218B9-9064-4401-AFBD-344CF65397CA}" type="presParOf" srcId="{280C706C-6442-4BEF-B7BE-8506F9B23F41}" destId="{4AEDEB11-10D7-4BD2-84D2-582FA1FFC238}" srcOrd="3" destOrd="0" presId="urn:microsoft.com/office/officeart/2005/8/layout/hChevron3"/>
    <dgm:cxn modelId="{CD06F43D-7328-4A26-B52A-A798A1F8A697}" type="presParOf" srcId="{280C706C-6442-4BEF-B7BE-8506F9B23F41}" destId="{5B67A1D5-8011-4162-85F9-75AD50F6DED7}"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6B4B62-920F-4D7B-B10A-EE2DDAE4E9FB}" type="doc">
      <dgm:prSet loTypeId="urn:microsoft.com/office/officeart/2005/8/layout/hChevron3" loCatId="process" qsTypeId="urn:microsoft.com/office/officeart/2005/8/quickstyle/simple1" qsCatId="simple" csTypeId="urn:microsoft.com/office/officeart/2005/8/colors/accent1_2" csCatId="accent1" phldr="1"/>
      <dgm:spPr/>
    </dgm:pt>
    <dgm:pt modelId="{45A3529A-788E-4310-89EF-B5FBEB2850CF}">
      <dgm:prSet phldrT="[Text]"/>
      <dgm:spPr>
        <a:solidFill>
          <a:schemeClr val="tx2"/>
        </a:solidFill>
      </dgm:spPr>
      <dgm:t>
        <a:bodyPr/>
        <a:lstStyle/>
        <a:p>
          <a:r>
            <a:rPr lang="en-US" dirty="0"/>
            <a:t>Planning &amp; Application </a:t>
          </a:r>
        </a:p>
      </dgm:t>
    </dgm:pt>
    <dgm:pt modelId="{1665C3D7-6555-465C-B13F-70B684773BD8}" type="parTrans" cxnId="{02A572B8-80C3-4F58-B834-1A1C6F59678F}">
      <dgm:prSet/>
      <dgm:spPr/>
      <dgm:t>
        <a:bodyPr/>
        <a:lstStyle/>
        <a:p>
          <a:endParaRPr lang="en-US"/>
        </a:p>
      </dgm:t>
    </dgm:pt>
    <dgm:pt modelId="{293B2BFB-0AE6-4831-BBDB-7396B5E0CA56}" type="sibTrans" cxnId="{02A572B8-80C3-4F58-B834-1A1C6F59678F}">
      <dgm:prSet/>
      <dgm:spPr/>
      <dgm:t>
        <a:bodyPr/>
        <a:lstStyle/>
        <a:p>
          <a:endParaRPr lang="en-US"/>
        </a:p>
      </dgm:t>
    </dgm:pt>
    <dgm:pt modelId="{515E92B4-A36E-439C-B64A-3A28A0A9ED41}">
      <dgm:prSet phldrT="[Text]"/>
      <dgm:spPr>
        <a:solidFill>
          <a:schemeClr val="accent5">
            <a:lumMod val="75000"/>
          </a:schemeClr>
        </a:solidFill>
      </dgm:spPr>
      <dgm:t>
        <a:bodyPr/>
        <a:lstStyle/>
        <a:p>
          <a:r>
            <a:rPr lang="en-US" dirty="0"/>
            <a:t>Phase I Environmental Site Assessment </a:t>
          </a:r>
        </a:p>
      </dgm:t>
    </dgm:pt>
    <dgm:pt modelId="{0DC92CA4-1C96-4727-94F6-AA5838312B66}" type="parTrans" cxnId="{90CB460B-9D82-434D-8F2F-0FFE131C9ECA}">
      <dgm:prSet/>
      <dgm:spPr/>
      <dgm:t>
        <a:bodyPr/>
        <a:lstStyle/>
        <a:p>
          <a:endParaRPr lang="en-US"/>
        </a:p>
      </dgm:t>
    </dgm:pt>
    <dgm:pt modelId="{9DF12EFF-6393-4F95-86B5-A04B1AECD596}" type="sibTrans" cxnId="{90CB460B-9D82-434D-8F2F-0FFE131C9ECA}">
      <dgm:prSet/>
      <dgm:spPr/>
      <dgm:t>
        <a:bodyPr/>
        <a:lstStyle/>
        <a:p>
          <a:endParaRPr lang="en-US"/>
        </a:p>
      </dgm:t>
    </dgm:pt>
    <dgm:pt modelId="{EF336603-2FC2-4E49-BA17-EF99495D8F80}">
      <dgm:prSet phldrT="[Text]"/>
      <dgm:spPr>
        <a:solidFill>
          <a:schemeClr val="accent2"/>
        </a:solidFill>
      </dgm:spPr>
      <dgm:t>
        <a:bodyPr/>
        <a:lstStyle/>
        <a:p>
          <a:r>
            <a:rPr lang="en-US" dirty="0"/>
            <a:t>Phase II Environmental Site Assessment</a:t>
          </a:r>
        </a:p>
      </dgm:t>
    </dgm:pt>
    <dgm:pt modelId="{8F61E066-16D0-4F2E-9AC9-45AB6014AA35}" type="parTrans" cxnId="{7B2B80CB-E1A2-4E7A-B93C-2671565BF92F}">
      <dgm:prSet/>
      <dgm:spPr/>
      <dgm:t>
        <a:bodyPr/>
        <a:lstStyle/>
        <a:p>
          <a:endParaRPr lang="en-US"/>
        </a:p>
      </dgm:t>
    </dgm:pt>
    <dgm:pt modelId="{F8D91EED-B7ED-43A4-8AD0-BAC565D5D813}" type="sibTrans" cxnId="{7B2B80CB-E1A2-4E7A-B93C-2671565BF92F}">
      <dgm:prSet/>
      <dgm:spPr/>
      <dgm:t>
        <a:bodyPr/>
        <a:lstStyle/>
        <a:p>
          <a:endParaRPr lang="en-US"/>
        </a:p>
      </dgm:t>
    </dgm:pt>
    <dgm:pt modelId="{D80479B8-7E15-4C4C-8CFB-57A525CF04A8}">
      <dgm:prSet phldrT="[Text]"/>
      <dgm:spPr>
        <a:solidFill>
          <a:schemeClr val="accent3">
            <a:lumMod val="75000"/>
          </a:schemeClr>
        </a:solidFill>
      </dgm:spPr>
      <dgm:t>
        <a:bodyPr/>
        <a:lstStyle/>
        <a:p>
          <a:r>
            <a:rPr lang="en-US" dirty="0"/>
            <a:t>Cleanup Planning</a:t>
          </a:r>
        </a:p>
      </dgm:t>
    </dgm:pt>
    <dgm:pt modelId="{C125DB7D-48E2-4546-AF9D-F0F7A60C8669}" type="parTrans" cxnId="{E15F9EB9-9186-4F09-8719-22472A0381F2}">
      <dgm:prSet/>
      <dgm:spPr/>
      <dgm:t>
        <a:bodyPr/>
        <a:lstStyle/>
        <a:p>
          <a:endParaRPr lang="en-US"/>
        </a:p>
      </dgm:t>
    </dgm:pt>
    <dgm:pt modelId="{A1D8FB9D-49F9-4FDE-A270-EB6EC26878E5}" type="sibTrans" cxnId="{E15F9EB9-9186-4F09-8719-22472A0381F2}">
      <dgm:prSet/>
      <dgm:spPr/>
      <dgm:t>
        <a:bodyPr/>
        <a:lstStyle/>
        <a:p>
          <a:endParaRPr lang="en-US"/>
        </a:p>
      </dgm:t>
    </dgm:pt>
    <dgm:pt modelId="{280C706C-6442-4BEF-B7BE-8506F9B23F41}" type="pres">
      <dgm:prSet presAssocID="{1A6B4B62-920F-4D7B-B10A-EE2DDAE4E9FB}" presName="Name0" presStyleCnt="0">
        <dgm:presLayoutVars>
          <dgm:dir/>
          <dgm:resizeHandles val="exact"/>
        </dgm:presLayoutVars>
      </dgm:prSet>
      <dgm:spPr/>
    </dgm:pt>
    <dgm:pt modelId="{397320E1-2BBE-4ED7-AD6C-EEFD4803FC53}" type="pres">
      <dgm:prSet presAssocID="{45A3529A-788E-4310-89EF-B5FBEB2850CF}" presName="parTxOnly" presStyleLbl="node1" presStyleIdx="0" presStyleCnt="4" custLinFactNeighborX="-20032" custLinFactNeighborY="-343">
        <dgm:presLayoutVars>
          <dgm:bulletEnabled val="1"/>
        </dgm:presLayoutVars>
      </dgm:prSet>
      <dgm:spPr/>
      <dgm:t>
        <a:bodyPr/>
        <a:lstStyle/>
        <a:p>
          <a:endParaRPr lang="en-US"/>
        </a:p>
      </dgm:t>
    </dgm:pt>
    <dgm:pt modelId="{6F60B520-3AC3-4E70-BC5A-158C333D3AD2}" type="pres">
      <dgm:prSet presAssocID="{293B2BFB-0AE6-4831-BBDB-7396B5E0CA56}" presName="parSpace" presStyleCnt="0"/>
      <dgm:spPr/>
    </dgm:pt>
    <dgm:pt modelId="{4A20DB35-10DF-48EE-928D-A1981C8E5147}" type="pres">
      <dgm:prSet presAssocID="{515E92B4-A36E-439C-B64A-3A28A0A9ED41}" presName="parTxOnly" presStyleLbl="node1" presStyleIdx="1" presStyleCnt="4">
        <dgm:presLayoutVars>
          <dgm:bulletEnabled val="1"/>
        </dgm:presLayoutVars>
      </dgm:prSet>
      <dgm:spPr/>
      <dgm:t>
        <a:bodyPr/>
        <a:lstStyle/>
        <a:p>
          <a:endParaRPr lang="en-US"/>
        </a:p>
      </dgm:t>
    </dgm:pt>
    <dgm:pt modelId="{4AEDEB11-10D7-4BD2-84D2-582FA1FFC238}" type="pres">
      <dgm:prSet presAssocID="{9DF12EFF-6393-4F95-86B5-A04B1AECD596}" presName="parSpace" presStyleCnt="0"/>
      <dgm:spPr/>
    </dgm:pt>
    <dgm:pt modelId="{5B67A1D5-8011-4162-85F9-75AD50F6DED7}" type="pres">
      <dgm:prSet presAssocID="{EF336603-2FC2-4E49-BA17-EF99495D8F80}" presName="parTxOnly" presStyleLbl="node1" presStyleIdx="2" presStyleCnt="4">
        <dgm:presLayoutVars>
          <dgm:bulletEnabled val="1"/>
        </dgm:presLayoutVars>
      </dgm:prSet>
      <dgm:spPr/>
      <dgm:t>
        <a:bodyPr/>
        <a:lstStyle/>
        <a:p>
          <a:endParaRPr lang="en-US"/>
        </a:p>
      </dgm:t>
    </dgm:pt>
    <dgm:pt modelId="{06C27E0C-20C3-4751-8634-404D4BED6A93}" type="pres">
      <dgm:prSet presAssocID="{F8D91EED-B7ED-43A4-8AD0-BAC565D5D813}" presName="parSpace" presStyleCnt="0"/>
      <dgm:spPr/>
    </dgm:pt>
    <dgm:pt modelId="{D0A16193-7CE5-4FDB-BDAD-FAF9522503A3}" type="pres">
      <dgm:prSet presAssocID="{D80479B8-7E15-4C4C-8CFB-57A525CF04A8}" presName="parTxOnly" presStyleLbl="node1" presStyleIdx="3" presStyleCnt="4">
        <dgm:presLayoutVars>
          <dgm:bulletEnabled val="1"/>
        </dgm:presLayoutVars>
      </dgm:prSet>
      <dgm:spPr/>
      <dgm:t>
        <a:bodyPr/>
        <a:lstStyle/>
        <a:p>
          <a:endParaRPr lang="en-US"/>
        </a:p>
      </dgm:t>
    </dgm:pt>
  </dgm:ptLst>
  <dgm:cxnLst>
    <dgm:cxn modelId="{9201086F-3522-47F2-B43E-AB56748D87ED}" type="presOf" srcId="{1A6B4B62-920F-4D7B-B10A-EE2DDAE4E9FB}" destId="{280C706C-6442-4BEF-B7BE-8506F9B23F41}" srcOrd="0" destOrd="0" presId="urn:microsoft.com/office/officeart/2005/8/layout/hChevron3"/>
    <dgm:cxn modelId="{178C763A-9D1D-401D-9FA8-483105B302E9}" type="presOf" srcId="{EF336603-2FC2-4E49-BA17-EF99495D8F80}" destId="{5B67A1D5-8011-4162-85F9-75AD50F6DED7}" srcOrd="0" destOrd="0" presId="urn:microsoft.com/office/officeart/2005/8/layout/hChevron3"/>
    <dgm:cxn modelId="{E15F9EB9-9186-4F09-8719-22472A0381F2}" srcId="{1A6B4B62-920F-4D7B-B10A-EE2DDAE4E9FB}" destId="{D80479B8-7E15-4C4C-8CFB-57A525CF04A8}" srcOrd="3" destOrd="0" parTransId="{C125DB7D-48E2-4546-AF9D-F0F7A60C8669}" sibTransId="{A1D8FB9D-49F9-4FDE-A270-EB6EC26878E5}"/>
    <dgm:cxn modelId="{D5B1380C-FF9A-4C9D-8D28-4A0C58773D13}" type="presOf" srcId="{45A3529A-788E-4310-89EF-B5FBEB2850CF}" destId="{397320E1-2BBE-4ED7-AD6C-EEFD4803FC53}" srcOrd="0" destOrd="0" presId="urn:microsoft.com/office/officeart/2005/8/layout/hChevron3"/>
    <dgm:cxn modelId="{02A572B8-80C3-4F58-B834-1A1C6F59678F}" srcId="{1A6B4B62-920F-4D7B-B10A-EE2DDAE4E9FB}" destId="{45A3529A-788E-4310-89EF-B5FBEB2850CF}" srcOrd="0" destOrd="0" parTransId="{1665C3D7-6555-465C-B13F-70B684773BD8}" sibTransId="{293B2BFB-0AE6-4831-BBDB-7396B5E0CA56}"/>
    <dgm:cxn modelId="{2A96B28C-FAAE-4DF2-AF4A-1661F7694491}" type="presOf" srcId="{D80479B8-7E15-4C4C-8CFB-57A525CF04A8}" destId="{D0A16193-7CE5-4FDB-BDAD-FAF9522503A3}" srcOrd="0" destOrd="0" presId="urn:microsoft.com/office/officeart/2005/8/layout/hChevron3"/>
    <dgm:cxn modelId="{90CB460B-9D82-434D-8F2F-0FFE131C9ECA}" srcId="{1A6B4B62-920F-4D7B-B10A-EE2DDAE4E9FB}" destId="{515E92B4-A36E-439C-B64A-3A28A0A9ED41}" srcOrd="1" destOrd="0" parTransId="{0DC92CA4-1C96-4727-94F6-AA5838312B66}" sibTransId="{9DF12EFF-6393-4F95-86B5-A04B1AECD596}"/>
    <dgm:cxn modelId="{7B2B80CB-E1A2-4E7A-B93C-2671565BF92F}" srcId="{1A6B4B62-920F-4D7B-B10A-EE2DDAE4E9FB}" destId="{EF336603-2FC2-4E49-BA17-EF99495D8F80}" srcOrd="2" destOrd="0" parTransId="{8F61E066-16D0-4F2E-9AC9-45AB6014AA35}" sibTransId="{F8D91EED-B7ED-43A4-8AD0-BAC565D5D813}"/>
    <dgm:cxn modelId="{0D49882C-BB56-4D67-BFDE-22A36ABEB232}" type="presOf" srcId="{515E92B4-A36E-439C-B64A-3A28A0A9ED41}" destId="{4A20DB35-10DF-48EE-928D-A1981C8E5147}" srcOrd="0" destOrd="0" presId="urn:microsoft.com/office/officeart/2005/8/layout/hChevron3"/>
    <dgm:cxn modelId="{074875B5-FCFE-4759-816A-7613E1B9B7BB}" type="presParOf" srcId="{280C706C-6442-4BEF-B7BE-8506F9B23F41}" destId="{397320E1-2BBE-4ED7-AD6C-EEFD4803FC53}" srcOrd="0" destOrd="0" presId="urn:microsoft.com/office/officeart/2005/8/layout/hChevron3"/>
    <dgm:cxn modelId="{A8B74796-48DD-4378-8CB6-6808A902A20F}" type="presParOf" srcId="{280C706C-6442-4BEF-B7BE-8506F9B23F41}" destId="{6F60B520-3AC3-4E70-BC5A-158C333D3AD2}" srcOrd="1" destOrd="0" presId="urn:microsoft.com/office/officeart/2005/8/layout/hChevron3"/>
    <dgm:cxn modelId="{2A89D586-1ED8-4B61-9CBD-BA633EF53108}" type="presParOf" srcId="{280C706C-6442-4BEF-B7BE-8506F9B23F41}" destId="{4A20DB35-10DF-48EE-928D-A1981C8E5147}" srcOrd="2" destOrd="0" presId="urn:microsoft.com/office/officeart/2005/8/layout/hChevron3"/>
    <dgm:cxn modelId="{836218B9-9064-4401-AFBD-344CF65397CA}" type="presParOf" srcId="{280C706C-6442-4BEF-B7BE-8506F9B23F41}" destId="{4AEDEB11-10D7-4BD2-84D2-582FA1FFC238}" srcOrd="3" destOrd="0" presId="urn:microsoft.com/office/officeart/2005/8/layout/hChevron3"/>
    <dgm:cxn modelId="{CD06F43D-7328-4A26-B52A-A798A1F8A697}" type="presParOf" srcId="{280C706C-6442-4BEF-B7BE-8506F9B23F41}" destId="{5B67A1D5-8011-4162-85F9-75AD50F6DED7}" srcOrd="4" destOrd="0" presId="urn:microsoft.com/office/officeart/2005/8/layout/hChevron3"/>
    <dgm:cxn modelId="{85C93953-8E9A-41D9-8BA2-9C85BF0C364A}" type="presParOf" srcId="{280C706C-6442-4BEF-B7BE-8506F9B23F41}" destId="{06C27E0C-20C3-4751-8634-404D4BED6A93}" srcOrd="5" destOrd="0" presId="urn:microsoft.com/office/officeart/2005/8/layout/hChevron3"/>
    <dgm:cxn modelId="{79C869DF-D7E4-45CC-B3BC-77B42ADBF92B}" type="presParOf" srcId="{280C706C-6442-4BEF-B7BE-8506F9B23F41}" destId="{D0A16193-7CE5-4FDB-BDAD-FAF9522503A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6B4B62-920F-4D7B-B10A-EE2DDAE4E9FB}" type="doc">
      <dgm:prSet loTypeId="urn:microsoft.com/office/officeart/2005/8/layout/hChevron3" loCatId="process" qsTypeId="urn:microsoft.com/office/officeart/2005/8/quickstyle/simple1" qsCatId="simple" csTypeId="urn:microsoft.com/office/officeart/2005/8/colors/accent1_2" csCatId="accent1" phldr="1"/>
      <dgm:spPr/>
    </dgm:pt>
    <dgm:pt modelId="{45A3529A-788E-4310-89EF-B5FBEB2850CF}">
      <dgm:prSet phldrT="[Text]"/>
      <dgm:spPr>
        <a:solidFill>
          <a:schemeClr val="tx2"/>
        </a:solidFill>
      </dgm:spPr>
      <dgm:t>
        <a:bodyPr/>
        <a:lstStyle/>
        <a:p>
          <a:r>
            <a:rPr lang="en-US" dirty="0"/>
            <a:t>Planning &amp; Application </a:t>
          </a:r>
        </a:p>
      </dgm:t>
    </dgm:pt>
    <dgm:pt modelId="{1665C3D7-6555-465C-B13F-70B684773BD8}" type="parTrans" cxnId="{02A572B8-80C3-4F58-B834-1A1C6F59678F}">
      <dgm:prSet/>
      <dgm:spPr/>
      <dgm:t>
        <a:bodyPr/>
        <a:lstStyle/>
        <a:p>
          <a:endParaRPr lang="en-US"/>
        </a:p>
      </dgm:t>
    </dgm:pt>
    <dgm:pt modelId="{293B2BFB-0AE6-4831-BBDB-7396B5E0CA56}" type="sibTrans" cxnId="{02A572B8-80C3-4F58-B834-1A1C6F59678F}">
      <dgm:prSet/>
      <dgm:spPr/>
      <dgm:t>
        <a:bodyPr/>
        <a:lstStyle/>
        <a:p>
          <a:endParaRPr lang="en-US"/>
        </a:p>
      </dgm:t>
    </dgm:pt>
    <dgm:pt modelId="{280C706C-6442-4BEF-B7BE-8506F9B23F41}" type="pres">
      <dgm:prSet presAssocID="{1A6B4B62-920F-4D7B-B10A-EE2DDAE4E9FB}" presName="Name0" presStyleCnt="0">
        <dgm:presLayoutVars>
          <dgm:dir/>
          <dgm:resizeHandles val="exact"/>
        </dgm:presLayoutVars>
      </dgm:prSet>
      <dgm:spPr/>
    </dgm:pt>
    <dgm:pt modelId="{397320E1-2BBE-4ED7-AD6C-EEFD4803FC53}" type="pres">
      <dgm:prSet presAssocID="{45A3529A-788E-4310-89EF-B5FBEB2850CF}" presName="parTxOnly" presStyleLbl="node1" presStyleIdx="0" presStyleCnt="1">
        <dgm:presLayoutVars>
          <dgm:bulletEnabled val="1"/>
        </dgm:presLayoutVars>
      </dgm:prSet>
      <dgm:spPr/>
      <dgm:t>
        <a:bodyPr/>
        <a:lstStyle/>
        <a:p>
          <a:endParaRPr lang="en-US"/>
        </a:p>
      </dgm:t>
    </dgm:pt>
  </dgm:ptLst>
  <dgm:cxnLst>
    <dgm:cxn modelId="{9201086F-3522-47F2-B43E-AB56748D87ED}" type="presOf" srcId="{1A6B4B62-920F-4D7B-B10A-EE2DDAE4E9FB}" destId="{280C706C-6442-4BEF-B7BE-8506F9B23F41}" srcOrd="0" destOrd="0" presId="urn:microsoft.com/office/officeart/2005/8/layout/hChevron3"/>
    <dgm:cxn modelId="{D5B1380C-FF9A-4C9D-8D28-4A0C58773D13}" type="presOf" srcId="{45A3529A-788E-4310-89EF-B5FBEB2850CF}" destId="{397320E1-2BBE-4ED7-AD6C-EEFD4803FC53}" srcOrd="0" destOrd="0" presId="urn:microsoft.com/office/officeart/2005/8/layout/hChevron3"/>
    <dgm:cxn modelId="{02A572B8-80C3-4F58-B834-1A1C6F59678F}" srcId="{1A6B4B62-920F-4D7B-B10A-EE2DDAE4E9FB}" destId="{45A3529A-788E-4310-89EF-B5FBEB2850CF}" srcOrd="0" destOrd="0" parTransId="{1665C3D7-6555-465C-B13F-70B684773BD8}" sibTransId="{293B2BFB-0AE6-4831-BBDB-7396B5E0CA56}"/>
    <dgm:cxn modelId="{074875B5-FCFE-4759-816A-7613E1B9B7BB}" type="presParOf" srcId="{280C706C-6442-4BEF-B7BE-8506F9B23F41}" destId="{397320E1-2BBE-4ED7-AD6C-EEFD4803FC53}"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6B4B62-920F-4D7B-B10A-EE2DDAE4E9FB}" type="doc">
      <dgm:prSet loTypeId="urn:microsoft.com/office/officeart/2005/8/layout/hChevron3" loCatId="process" qsTypeId="urn:microsoft.com/office/officeart/2005/8/quickstyle/simple1" qsCatId="simple" csTypeId="urn:microsoft.com/office/officeart/2005/8/colors/accent1_2" csCatId="accent1" phldr="1"/>
      <dgm:spPr/>
    </dgm:pt>
    <dgm:pt modelId="{45A3529A-788E-4310-89EF-B5FBEB2850CF}">
      <dgm:prSet phldrT="[Text]"/>
      <dgm:spPr>
        <a:solidFill>
          <a:schemeClr val="accent5">
            <a:lumMod val="75000"/>
          </a:schemeClr>
        </a:solidFill>
      </dgm:spPr>
      <dgm:t>
        <a:bodyPr/>
        <a:lstStyle/>
        <a:p>
          <a:r>
            <a:rPr lang="en-US" dirty="0"/>
            <a:t>Phase I Environmental Site Assessment </a:t>
          </a:r>
        </a:p>
      </dgm:t>
    </dgm:pt>
    <dgm:pt modelId="{1665C3D7-6555-465C-B13F-70B684773BD8}" type="parTrans" cxnId="{02A572B8-80C3-4F58-B834-1A1C6F59678F}">
      <dgm:prSet/>
      <dgm:spPr/>
      <dgm:t>
        <a:bodyPr/>
        <a:lstStyle/>
        <a:p>
          <a:endParaRPr lang="en-US"/>
        </a:p>
      </dgm:t>
    </dgm:pt>
    <dgm:pt modelId="{293B2BFB-0AE6-4831-BBDB-7396B5E0CA56}" type="sibTrans" cxnId="{02A572B8-80C3-4F58-B834-1A1C6F59678F}">
      <dgm:prSet/>
      <dgm:spPr/>
      <dgm:t>
        <a:bodyPr/>
        <a:lstStyle/>
        <a:p>
          <a:endParaRPr lang="en-US"/>
        </a:p>
      </dgm:t>
    </dgm:pt>
    <dgm:pt modelId="{280C706C-6442-4BEF-B7BE-8506F9B23F41}" type="pres">
      <dgm:prSet presAssocID="{1A6B4B62-920F-4D7B-B10A-EE2DDAE4E9FB}" presName="Name0" presStyleCnt="0">
        <dgm:presLayoutVars>
          <dgm:dir/>
          <dgm:resizeHandles val="exact"/>
        </dgm:presLayoutVars>
      </dgm:prSet>
      <dgm:spPr/>
    </dgm:pt>
    <dgm:pt modelId="{397320E1-2BBE-4ED7-AD6C-EEFD4803FC53}" type="pres">
      <dgm:prSet presAssocID="{45A3529A-788E-4310-89EF-B5FBEB2850CF}" presName="parTxOnly" presStyleLbl="node1" presStyleIdx="0" presStyleCnt="1" custScaleY="52713">
        <dgm:presLayoutVars>
          <dgm:bulletEnabled val="1"/>
        </dgm:presLayoutVars>
      </dgm:prSet>
      <dgm:spPr/>
      <dgm:t>
        <a:bodyPr/>
        <a:lstStyle/>
        <a:p>
          <a:endParaRPr lang="en-US"/>
        </a:p>
      </dgm:t>
    </dgm:pt>
  </dgm:ptLst>
  <dgm:cxnLst>
    <dgm:cxn modelId="{9201086F-3522-47F2-B43E-AB56748D87ED}" type="presOf" srcId="{1A6B4B62-920F-4D7B-B10A-EE2DDAE4E9FB}" destId="{280C706C-6442-4BEF-B7BE-8506F9B23F41}" srcOrd="0" destOrd="0" presId="urn:microsoft.com/office/officeart/2005/8/layout/hChevron3"/>
    <dgm:cxn modelId="{D5B1380C-FF9A-4C9D-8D28-4A0C58773D13}" type="presOf" srcId="{45A3529A-788E-4310-89EF-B5FBEB2850CF}" destId="{397320E1-2BBE-4ED7-AD6C-EEFD4803FC53}" srcOrd="0" destOrd="0" presId="urn:microsoft.com/office/officeart/2005/8/layout/hChevron3"/>
    <dgm:cxn modelId="{02A572B8-80C3-4F58-B834-1A1C6F59678F}" srcId="{1A6B4B62-920F-4D7B-B10A-EE2DDAE4E9FB}" destId="{45A3529A-788E-4310-89EF-B5FBEB2850CF}" srcOrd="0" destOrd="0" parTransId="{1665C3D7-6555-465C-B13F-70B684773BD8}" sibTransId="{293B2BFB-0AE6-4831-BBDB-7396B5E0CA56}"/>
    <dgm:cxn modelId="{074875B5-FCFE-4759-816A-7613E1B9B7BB}" type="presParOf" srcId="{280C706C-6442-4BEF-B7BE-8506F9B23F41}" destId="{397320E1-2BBE-4ED7-AD6C-EEFD4803FC53}"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6B4B62-920F-4D7B-B10A-EE2DDAE4E9FB}" type="doc">
      <dgm:prSet loTypeId="urn:microsoft.com/office/officeart/2005/8/layout/hChevron3" loCatId="process" qsTypeId="urn:microsoft.com/office/officeart/2005/8/quickstyle/simple1" qsCatId="simple" csTypeId="urn:microsoft.com/office/officeart/2005/8/colors/accent1_2" csCatId="accent1" phldr="1"/>
      <dgm:spPr/>
    </dgm:pt>
    <dgm:pt modelId="{45A3529A-788E-4310-89EF-B5FBEB2850CF}">
      <dgm:prSet phldrT="[Text]"/>
      <dgm:spPr>
        <a:solidFill>
          <a:schemeClr val="accent1">
            <a:lumMod val="60000"/>
            <a:lumOff val="40000"/>
          </a:schemeClr>
        </a:solidFill>
      </dgm:spPr>
      <dgm:t>
        <a:bodyPr/>
        <a:lstStyle/>
        <a:p>
          <a:r>
            <a:rPr lang="en-US" dirty="0"/>
            <a:t>Phase II Environmental Site Assessment </a:t>
          </a:r>
        </a:p>
      </dgm:t>
    </dgm:pt>
    <dgm:pt modelId="{1665C3D7-6555-465C-B13F-70B684773BD8}" type="parTrans" cxnId="{02A572B8-80C3-4F58-B834-1A1C6F59678F}">
      <dgm:prSet/>
      <dgm:spPr/>
      <dgm:t>
        <a:bodyPr/>
        <a:lstStyle/>
        <a:p>
          <a:endParaRPr lang="en-US"/>
        </a:p>
      </dgm:t>
    </dgm:pt>
    <dgm:pt modelId="{293B2BFB-0AE6-4831-BBDB-7396B5E0CA56}" type="sibTrans" cxnId="{02A572B8-80C3-4F58-B834-1A1C6F59678F}">
      <dgm:prSet/>
      <dgm:spPr/>
      <dgm:t>
        <a:bodyPr/>
        <a:lstStyle/>
        <a:p>
          <a:endParaRPr lang="en-US"/>
        </a:p>
      </dgm:t>
    </dgm:pt>
    <dgm:pt modelId="{280C706C-6442-4BEF-B7BE-8506F9B23F41}" type="pres">
      <dgm:prSet presAssocID="{1A6B4B62-920F-4D7B-B10A-EE2DDAE4E9FB}" presName="Name0" presStyleCnt="0">
        <dgm:presLayoutVars>
          <dgm:dir/>
          <dgm:resizeHandles val="exact"/>
        </dgm:presLayoutVars>
      </dgm:prSet>
      <dgm:spPr/>
    </dgm:pt>
    <dgm:pt modelId="{397320E1-2BBE-4ED7-AD6C-EEFD4803FC53}" type="pres">
      <dgm:prSet presAssocID="{45A3529A-788E-4310-89EF-B5FBEB2850CF}" presName="parTxOnly" presStyleLbl="node1" presStyleIdx="0" presStyleCnt="1">
        <dgm:presLayoutVars>
          <dgm:bulletEnabled val="1"/>
        </dgm:presLayoutVars>
      </dgm:prSet>
      <dgm:spPr/>
      <dgm:t>
        <a:bodyPr/>
        <a:lstStyle/>
        <a:p>
          <a:endParaRPr lang="en-US"/>
        </a:p>
      </dgm:t>
    </dgm:pt>
  </dgm:ptLst>
  <dgm:cxnLst>
    <dgm:cxn modelId="{9201086F-3522-47F2-B43E-AB56748D87ED}" type="presOf" srcId="{1A6B4B62-920F-4D7B-B10A-EE2DDAE4E9FB}" destId="{280C706C-6442-4BEF-B7BE-8506F9B23F41}" srcOrd="0" destOrd="0" presId="urn:microsoft.com/office/officeart/2005/8/layout/hChevron3"/>
    <dgm:cxn modelId="{D5B1380C-FF9A-4C9D-8D28-4A0C58773D13}" type="presOf" srcId="{45A3529A-788E-4310-89EF-B5FBEB2850CF}" destId="{397320E1-2BBE-4ED7-AD6C-EEFD4803FC53}" srcOrd="0" destOrd="0" presId="urn:microsoft.com/office/officeart/2005/8/layout/hChevron3"/>
    <dgm:cxn modelId="{02A572B8-80C3-4F58-B834-1A1C6F59678F}" srcId="{1A6B4B62-920F-4D7B-B10A-EE2DDAE4E9FB}" destId="{45A3529A-788E-4310-89EF-B5FBEB2850CF}" srcOrd="0" destOrd="0" parTransId="{1665C3D7-6555-465C-B13F-70B684773BD8}" sibTransId="{293B2BFB-0AE6-4831-BBDB-7396B5E0CA56}"/>
    <dgm:cxn modelId="{074875B5-FCFE-4759-816A-7613E1B9B7BB}" type="presParOf" srcId="{280C706C-6442-4BEF-B7BE-8506F9B23F41}" destId="{397320E1-2BBE-4ED7-AD6C-EEFD4803FC53}" srcOrd="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A2B023-685C-4F9E-B17E-21B98C20B2CF}" type="doc">
      <dgm:prSet loTypeId="urn:microsoft.com/office/officeart/2005/8/layout/hChevron3" loCatId="process" qsTypeId="urn:microsoft.com/office/officeart/2005/8/quickstyle/simple1" qsCatId="simple" csTypeId="urn:microsoft.com/office/officeart/2005/8/colors/colorful1" csCatId="colorful" phldr="1"/>
      <dgm:spPr/>
    </dgm:pt>
    <dgm:pt modelId="{AEBE6199-396C-4361-BB49-9B63A8A72922}">
      <dgm:prSet phldrT="[Text]" custT="1"/>
      <dgm:spPr>
        <a:solidFill>
          <a:schemeClr val="tx2"/>
        </a:solidFill>
      </dgm:spPr>
      <dgm:t>
        <a:bodyPr/>
        <a:lstStyle/>
        <a:p>
          <a:r>
            <a:rPr lang="en-US" sz="2500" dirty="0"/>
            <a:t>Application</a:t>
          </a:r>
        </a:p>
      </dgm:t>
    </dgm:pt>
    <dgm:pt modelId="{B1CAA45E-C4C2-492F-991A-EC65F480EEF7}" type="parTrans" cxnId="{1826D1C6-4FBC-40A1-BDF0-D0664B7477AF}">
      <dgm:prSet/>
      <dgm:spPr/>
      <dgm:t>
        <a:bodyPr/>
        <a:lstStyle/>
        <a:p>
          <a:endParaRPr lang="en-US"/>
        </a:p>
      </dgm:t>
    </dgm:pt>
    <dgm:pt modelId="{4CAB0B82-EDDE-4761-AEDE-79C0444D2FD6}" type="sibTrans" cxnId="{1826D1C6-4FBC-40A1-BDF0-D0664B7477AF}">
      <dgm:prSet/>
      <dgm:spPr/>
      <dgm:t>
        <a:bodyPr/>
        <a:lstStyle/>
        <a:p>
          <a:endParaRPr lang="en-US"/>
        </a:p>
      </dgm:t>
    </dgm:pt>
    <dgm:pt modelId="{95D4C254-CC58-4BBB-8A13-A46C79C77328}">
      <dgm:prSet phldrT="[Text]"/>
      <dgm:spPr>
        <a:noFill/>
        <a:ln>
          <a:noFill/>
        </a:ln>
      </dgm:spPr>
      <dgm:t>
        <a:bodyPr/>
        <a:lstStyle/>
        <a:p>
          <a:endParaRPr lang="en-US" dirty="0"/>
        </a:p>
      </dgm:t>
    </dgm:pt>
    <dgm:pt modelId="{53CB5CFA-BF2A-410D-BD5D-F3E4DC40695C}" type="parTrans" cxnId="{231200DC-1A45-4032-8BBE-128310947282}">
      <dgm:prSet/>
      <dgm:spPr/>
      <dgm:t>
        <a:bodyPr/>
        <a:lstStyle/>
        <a:p>
          <a:endParaRPr lang="en-US"/>
        </a:p>
      </dgm:t>
    </dgm:pt>
    <dgm:pt modelId="{B7B7013D-5A4E-4497-A25F-C6FD779E5EC6}" type="sibTrans" cxnId="{231200DC-1A45-4032-8BBE-128310947282}">
      <dgm:prSet/>
      <dgm:spPr/>
      <dgm:t>
        <a:bodyPr/>
        <a:lstStyle/>
        <a:p>
          <a:endParaRPr lang="en-US"/>
        </a:p>
      </dgm:t>
    </dgm:pt>
    <dgm:pt modelId="{2B8EAE71-A26D-4519-AE59-07E62F6B2476}">
      <dgm:prSet/>
      <dgm:spPr>
        <a:noFill/>
        <a:ln>
          <a:noFill/>
        </a:ln>
      </dgm:spPr>
      <dgm:t>
        <a:bodyPr/>
        <a:lstStyle/>
        <a:p>
          <a:endParaRPr lang="en-US" dirty="0"/>
        </a:p>
      </dgm:t>
    </dgm:pt>
    <dgm:pt modelId="{6834D346-06D5-483C-ABED-50FC2137EAC3}" type="parTrans" cxnId="{78344AB0-ED15-4773-9A93-14E4C14C0BC2}">
      <dgm:prSet/>
      <dgm:spPr/>
      <dgm:t>
        <a:bodyPr/>
        <a:lstStyle/>
        <a:p>
          <a:endParaRPr lang="en-US"/>
        </a:p>
      </dgm:t>
    </dgm:pt>
    <dgm:pt modelId="{AF745D0B-9B80-4F8C-98CF-9C34432A18B4}" type="sibTrans" cxnId="{78344AB0-ED15-4773-9A93-14E4C14C0BC2}">
      <dgm:prSet/>
      <dgm:spPr/>
      <dgm:t>
        <a:bodyPr/>
        <a:lstStyle/>
        <a:p>
          <a:endParaRPr lang="en-US"/>
        </a:p>
      </dgm:t>
    </dgm:pt>
    <dgm:pt modelId="{1A2DEAFA-3334-41BD-B109-1DF1249B22CB}">
      <dgm:prSet phldrT="[Text]"/>
      <dgm:spPr>
        <a:noFill/>
        <a:ln>
          <a:noFill/>
        </a:ln>
      </dgm:spPr>
      <dgm:t>
        <a:bodyPr/>
        <a:lstStyle/>
        <a:p>
          <a:endParaRPr lang="en-US" dirty="0"/>
        </a:p>
      </dgm:t>
    </dgm:pt>
    <dgm:pt modelId="{05FD16F2-A102-4482-99B2-63C8C8E7AB1B}" type="sibTrans" cxnId="{AE320F8B-5EC4-4CD4-8C0B-02A7FFC507EE}">
      <dgm:prSet/>
      <dgm:spPr/>
      <dgm:t>
        <a:bodyPr/>
        <a:lstStyle/>
        <a:p>
          <a:endParaRPr lang="en-US"/>
        </a:p>
      </dgm:t>
    </dgm:pt>
    <dgm:pt modelId="{ED6CF537-D5F6-4886-83DD-86680F89C636}" type="parTrans" cxnId="{AE320F8B-5EC4-4CD4-8C0B-02A7FFC507EE}">
      <dgm:prSet/>
      <dgm:spPr/>
      <dgm:t>
        <a:bodyPr/>
        <a:lstStyle/>
        <a:p>
          <a:endParaRPr lang="en-US"/>
        </a:p>
      </dgm:t>
    </dgm:pt>
    <dgm:pt modelId="{42841C50-055C-4C02-98C7-73842E8F3694}" type="pres">
      <dgm:prSet presAssocID="{28A2B023-685C-4F9E-B17E-21B98C20B2CF}" presName="Name0" presStyleCnt="0">
        <dgm:presLayoutVars>
          <dgm:dir/>
          <dgm:resizeHandles val="exact"/>
        </dgm:presLayoutVars>
      </dgm:prSet>
      <dgm:spPr/>
    </dgm:pt>
    <dgm:pt modelId="{79F7E843-1C69-4FB4-AAC4-3CE674E2F725}" type="pres">
      <dgm:prSet presAssocID="{AEBE6199-396C-4361-BB49-9B63A8A72922}" presName="parTxOnly" presStyleLbl="node1" presStyleIdx="0" presStyleCnt="4" custLinFactY="-100000" custLinFactNeighborX="63114" custLinFactNeighborY="-179945">
        <dgm:presLayoutVars>
          <dgm:bulletEnabled val="1"/>
        </dgm:presLayoutVars>
      </dgm:prSet>
      <dgm:spPr/>
      <dgm:t>
        <a:bodyPr/>
        <a:lstStyle/>
        <a:p>
          <a:endParaRPr lang="en-US"/>
        </a:p>
      </dgm:t>
    </dgm:pt>
    <dgm:pt modelId="{992FBC66-63D9-44B5-B71F-F620280D5CB2}" type="pres">
      <dgm:prSet presAssocID="{4CAB0B82-EDDE-4761-AEDE-79C0444D2FD6}" presName="parSpace" presStyleCnt="0"/>
      <dgm:spPr/>
    </dgm:pt>
    <dgm:pt modelId="{00292A54-AEAF-4A83-BAA6-ED6CC8E69086}" type="pres">
      <dgm:prSet presAssocID="{1A2DEAFA-3334-41BD-B109-1DF1249B22CB}" presName="parTxOnly" presStyleLbl="node1" presStyleIdx="1" presStyleCnt="4" custScaleX="114945">
        <dgm:presLayoutVars>
          <dgm:bulletEnabled val="1"/>
        </dgm:presLayoutVars>
      </dgm:prSet>
      <dgm:spPr/>
      <dgm:t>
        <a:bodyPr/>
        <a:lstStyle/>
        <a:p>
          <a:endParaRPr lang="en-US"/>
        </a:p>
      </dgm:t>
    </dgm:pt>
    <dgm:pt modelId="{A50E7DF5-D6D5-46E7-B513-0323D218C42A}" type="pres">
      <dgm:prSet presAssocID="{05FD16F2-A102-4482-99B2-63C8C8E7AB1B}" presName="parSpace" presStyleCnt="0"/>
      <dgm:spPr/>
    </dgm:pt>
    <dgm:pt modelId="{D1C8A62E-D9F9-40B6-A5BA-CA4DB53D4083}" type="pres">
      <dgm:prSet presAssocID="{95D4C254-CC58-4BBB-8A13-A46C79C77328}" presName="parTxOnly" presStyleLbl="node1" presStyleIdx="2" presStyleCnt="4" custScaleX="111232">
        <dgm:presLayoutVars>
          <dgm:bulletEnabled val="1"/>
        </dgm:presLayoutVars>
      </dgm:prSet>
      <dgm:spPr/>
      <dgm:t>
        <a:bodyPr/>
        <a:lstStyle/>
        <a:p>
          <a:endParaRPr lang="en-US"/>
        </a:p>
      </dgm:t>
    </dgm:pt>
    <dgm:pt modelId="{94B5427B-9169-41DB-AE78-543728ECC5F4}" type="pres">
      <dgm:prSet presAssocID="{B7B7013D-5A4E-4497-A25F-C6FD779E5EC6}" presName="parSpace" presStyleCnt="0"/>
      <dgm:spPr/>
    </dgm:pt>
    <dgm:pt modelId="{0AAEF5FD-7CCA-493B-9496-7215DEAFB20E}" type="pres">
      <dgm:prSet presAssocID="{2B8EAE71-A26D-4519-AE59-07E62F6B2476}" presName="parTxOnly" presStyleLbl="node1" presStyleIdx="3" presStyleCnt="4">
        <dgm:presLayoutVars>
          <dgm:bulletEnabled val="1"/>
        </dgm:presLayoutVars>
      </dgm:prSet>
      <dgm:spPr/>
      <dgm:t>
        <a:bodyPr/>
        <a:lstStyle/>
        <a:p>
          <a:endParaRPr lang="en-US"/>
        </a:p>
      </dgm:t>
    </dgm:pt>
  </dgm:ptLst>
  <dgm:cxnLst>
    <dgm:cxn modelId="{E94FB0BF-23A6-4C86-A4BD-A2A97BF978BF}" type="presOf" srcId="{AEBE6199-396C-4361-BB49-9B63A8A72922}" destId="{79F7E843-1C69-4FB4-AAC4-3CE674E2F725}" srcOrd="0" destOrd="0" presId="urn:microsoft.com/office/officeart/2005/8/layout/hChevron3"/>
    <dgm:cxn modelId="{1826D1C6-4FBC-40A1-BDF0-D0664B7477AF}" srcId="{28A2B023-685C-4F9E-B17E-21B98C20B2CF}" destId="{AEBE6199-396C-4361-BB49-9B63A8A72922}" srcOrd="0" destOrd="0" parTransId="{B1CAA45E-C4C2-492F-991A-EC65F480EEF7}" sibTransId="{4CAB0B82-EDDE-4761-AEDE-79C0444D2FD6}"/>
    <dgm:cxn modelId="{231200DC-1A45-4032-8BBE-128310947282}" srcId="{28A2B023-685C-4F9E-B17E-21B98C20B2CF}" destId="{95D4C254-CC58-4BBB-8A13-A46C79C77328}" srcOrd="2" destOrd="0" parTransId="{53CB5CFA-BF2A-410D-BD5D-F3E4DC40695C}" sibTransId="{B7B7013D-5A4E-4497-A25F-C6FD779E5EC6}"/>
    <dgm:cxn modelId="{AE320F8B-5EC4-4CD4-8C0B-02A7FFC507EE}" srcId="{28A2B023-685C-4F9E-B17E-21B98C20B2CF}" destId="{1A2DEAFA-3334-41BD-B109-1DF1249B22CB}" srcOrd="1" destOrd="0" parTransId="{ED6CF537-D5F6-4886-83DD-86680F89C636}" sibTransId="{05FD16F2-A102-4482-99B2-63C8C8E7AB1B}"/>
    <dgm:cxn modelId="{D5780CBB-A6F9-4174-A589-9B42F23C00F4}" type="presOf" srcId="{95D4C254-CC58-4BBB-8A13-A46C79C77328}" destId="{D1C8A62E-D9F9-40B6-A5BA-CA4DB53D4083}" srcOrd="0" destOrd="0" presId="urn:microsoft.com/office/officeart/2005/8/layout/hChevron3"/>
    <dgm:cxn modelId="{687DA3F2-A2E7-475D-B55C-04EB3F225FAA}" type="presOf" srcId="{2B8EAE71-A26D-4519-AE59-07E62F6B2476}" destId="{0AAEF5FD-7CCA-493B-9496-7215DEAFB20E}" srcOrd="0" destOrd="0" presId="urn:microsoft.com/office/officeart/2005/8/layout/hChevron3"/>
    <dgm:cxn modelId="{5FCF276A-AFAC-435B-94D8-73BF75AD085A}" type="presOf" srcId="{28A2B023-685C-4F9E-B17E-21B98C20B2CF}" destId="{42841C50-055C-4C02-98C7-73842E8F3694}" srcOrd="0" destOrd="0" presId="urn:microsoft.com/office/officeart/2005/8/layout/hChevron3"/>
    <dgm:cxn modelId="{78344AB0-ED15-4773-9A93-14E4C14C0BC2}" srcId="{28A2B023-685C-4F9E-B17E-21B98C20B2CF}" destId="{2B8EAE71-A26D-4519-AE59-07E62F6B2476}" srcOrd="3" destOrd="0" parTransId="{6834D346-06D5-483C-ABED-50FC2137EAC3}" sibTransId="{AF745D0B-9B80-4F8C-98CF-9C34432A18B4}"/>
    <dgm:cxn modelId="{7244BA34-8057-4D5B-97FC-F7214E72CFD8}" type="presOf" srcId="{1A2DEAFA-3334-41BD-B109-1DF1249B22CB}" destId="{00292A54-AEAF-4A83-BAA6-ED6CC8E69086}" srcOrd="0" destOrd="0" presId="urn:microsoft.com/office/officeart/2005/8/layout/hChevron3"/>
    <dgm:cxn modelId="{2F9E0F89-A302-4B9A-B22F-95AA2FC9C2A5}" type="presParOf" srcId="{42841C50-055C-4C02-98C7-73842E8F3694}" destId="{79F7E843-1C69-4FB4-AAC4-3CE674E2F725}" srcOrd="0" destOrd="0" presId="urn:microsoft.com/office/officeart/2005/8/layout/hChevron3"/>
    <dgm:cxn modelId="{2FBC73D5-AFD4-4A2D-89BB-873238C7CBCD}" type="presParOf" srcId="{42841C50-055C-4C02-98C7-73842E8F3694}" destId="{992FBC66-63D9-44B5-B71F-F620280D5CB2}" srcOrd="1" destOrd="0" presId="urn:microsoft.com/office/officeart/2005/8/layout/hChevron3"/>
    <dgm:cxn modelId="{D544C00D-AE12-429E-B50F-CD96BA9F14CE}" type="presParOf" srcId="{42841C50-055C-4C02-98C7-73842E8F3694}" destId="{00292A54-AEAF-4A83-BAA6-ED6CC8E69086}" srcOrd="2" destOrd="0" presId="urn:microsoft.com/office/officeart/2005/8/layout/hChevron3"/>
    <dgm:cxn modelId="{D6BACB2D-4927-4ABE-A292-8533EC08047C}" type="presParOf" srcId="{42841C50-055C-4C02-98C7-73842E8F3694}" destId="{A50E7DF5-D6D5-46E7-B513-0323D218C42A}" srcOrd="3" destOrd="0" presId="urn:microsoft.com/office/officeart/2005/8/layout/hChevron3"/>
    <dgm:cxn modelId="{4C7DA650-C4AC-4FB4-86AD-C1C4209FF2B6}" type="presParOf" srcId="{42841C50-055C-4C02-98C7-73842E8F3694}" destId="{D1C8A62E-D9F9-40B6-A5BA-CA4DB53D4083}" srcOrd="4" destOrd="0" presId="urn:microsoft.com/office/officeart/2005/8/layout/hChevron3"/>
    <dgm:cxn modelId="{4C83C52D-09C8-4FC1-B594-6397E413BF3D}" type="presParOf" srcId="{42841C50-055C-4C02-98C7-73842E8F3694}" destId="{94B5427B-9169-41DB-AE78-543728ECC5F4}" srcOrd="5" destOrd="0" presId="urn:microsoft.com/office/officeart/2005/8/layout/hChevron3"/>
    <dgm:cxn modelId="{BDD5EB6C-1342-488F-A111-D289F479D1E8}" type="presParOf" srcId="{42841C50-055C-4C02-98C7-73842E8F3694}" destId="{0AAEF5FD-7CCA-493B-9496-7215DEAFB20E}"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A2B023-685C-4F9E-B17E-21B98C20B2CF}" type="doc">
      <dgm:prSet loTypeId="urn:microsoft.com/office/officeart/2005/8/layout/hChevron3" loCatId="process" qsTypeId="urn:microsoft.com/office/officeart/2005/8/quickstyle/simple1" qsCatId="simple" csTypeId="urn:microsoft.com/office/officeart/2005/8/colors/colorful1" csCatId="colorful" phldr="1"/>
      <dgm:spPr/>
    </dgm:pt>
    <dgm:pt modelId="{AEBE6199-396C-4361-BB49-9B63A8A72922}">
      <dgm:prSet phldrT="[Text]" custT="1"/>
      <dgm:spPr>
        <a:solidFill>
          <a:schemeClr val="tx2"/>
        </a:solidFill>
      </dgm:spPr>
      <dgm:t>
        <a:bodyPr/>
        <a:lstStyle/>
        <a:p>
          <a:r>
            <a:rPr lang="en-US" sz="2500" dirty="0"/>
            <a:t>Application</a:t>
          </a:r>
        </a:p>
      </dgm:t>
    </dgm:pt>
    <dgm:pt modelId="{B1CAA45E-C4C2-492F-991A-EC65F480EEF7}" type="parTrans" cxnId="{1826D1C6-4FBC-40A1-BDF0-D0664B7477AF}">
      <dgm:prSet/>
      <dgm:spPr/>
      <dgm:t>
        <a:bodyPr/>
        <a:lstStyle/>
        <a:p>
          <a:endParaRPr lang="en-US"/>
        </a:p>
      </dgm:t>
    </dgm:pt>
    <dgm:pt modelId="{4CAB0B82-EDDE-4761-AEDE-79C0444D2FD6}" type="sibTrans" cxnId="{1826D1C6-4FBC-40A1-BDF0-D0664B7477AF}">
      <dgm:prSet/>
      <dgm:spPr/>
      <dgm:t>
        <a:bodyPr/>
        <a:lstStyle/>
        <a:p>
          <a:endParaRPr lang="en-US"/>
        </a:p>
      </dgm:t>
    </dgm:pt>
    <dgm:pt modelId="{1A2DEAFA-3334-41BD-B109-1DF1249B22CB}">
      <dgm:prSet phldrT="[Text]" custT="1"/>
      <dgm:spPr>
        <a:solidFill>
          <a:schemeClr val="accent5">
            <a:lumMod val="75000"/>
          </a:schemeClr>
        </a:solidFill>
      </dgm:spPr>
      <dgm:t>
        <a:bodyPr/>
        <a:lstStyle/>
        <a:p>
          <a:r>
            <a:rPr lang="en-US" sz="2500" dirty="0"/>
            <a:t>Phase I</a:t>
          </a:r>
        </a:p>
      </dgm:t>
    </dgm:pt>
    <dgm:pt modelId="{ED6CF537-D5F6-4886-83DD-86680F89C636}" type="parTrans" cxnId="{AE320F8B-5EC4-4CD4-8C0B-02A7FFC507EE}">
      <dgm:prSet/>
      <dgm:spPr/>
      <dgm:t>
        <a:bodyPr/>
        <a:lstStyle/>
        <a:p>
          <a:endParaRPr lang="en-US"/>
        </a:p>
      </dgm:t>
    </dgm:pt>
    <dgm:pt modelId="{05FD16F2-A102-4482-99B2-63C8C8E7AB1B}" type="sibTrans" cxnId="{AE320F8B-5EC4-4CD4-8C0B-02A7FFC507EE}">
      <dgm:prSet/>
      <dgm:spPr/>
      <dgm:t>
        <a:bodyPr/>
        <a:lstStyle/>
        <a:p>
          <a:endParaRPr lang="en-US"/>
        </a:p>
      </dgm:t>
    </dgm:pt>
    <dgm:pt modelId="{95D4C254-CC58-4BBB-8A13-A46C79C77328}">
      <dgm:prSet phldrT="[Text]"/>
      <dgm:spPr>
        <a:noFill/>
        <a:ln>
          <a:noFill/>
        </a:ln>
      </dgm:spPr>
      <dgm:t>
        <a:bodyPr/>
        <a:lstStyle/>
        <a:p>
          <a:endParaRPr lang="en-US" dirty="0"/>
        </a:p>
      </dgm:t>
    </dgm:pt>
    <dgm:pt modelId="{53CB5CFA-BF2A-410D-BD5D-F3E4DC40695C}" type="parTrans" cxnId="{231200DC-1A45-4032-8BBE-128310947282}">
      <dgm:prSet/>
      <dgm:spPr/>
      <dgm:t>
        <a:bodyPr/>
        <a:lstStyle/>
        <a:p>
          <a:endParaRPr lang="en-US"/>
        </a:p>
      </dgm:t>
    </dgm:pt>
    <dgm:pt modelId="{B7B7013D-5A4E-4497-A25F-C6FD779E5EC6}" type="sibTrans" cxnId="{231200DC-1A45-4032-8BBE-128310947282}">
      <dgm:prSet/>
      <dgm:spPr/>
      <dgm:t>
        <a:bodyPr/>
        <a:lstStyle/>
        <a:p>
          <a:endParaRPr lang="en-US"/>
        </a:p>
      </dgm:t>
    </dgm:pt>
    <dgm:pt modelId="{2B8EAE71-A26D-4519-AE59-07E62F6B2476}">
      <dgm:prSet/>
      <dgm:spPr>
        <a:noFill/>
        <a:ln>
          <a:noFill/>
        </a:ln>
      </dgm:spPr>
      <dgm:t>
        <a:bodyPr/>
        <a:lstStyle/>
        <a:p>
          <a:endParaRPr lang="en-US" dirty="0"/>
        </a:p>
      </dgm:t>
    </dgm:pt>
    <dgm:pt modelId="{6834D346-06D5-483C-ABED-50FC2137EAC3}" type="parTrans" cxnId="{78344AB0-ED15-4773-9A93-14E4C14C0BC2}">
      <dgm:prSet/>
      <dgm:spPr/>
      <dgm:t>
        <a:bodyPr/>
        <a:lstStyle/>
        <a:p>
          <a:endParaRPr lang="en-US"/>
        </a:p>
      </dgm:t>
    </dgm:pt>
    <dgm:pt modelId="{AF745D0B-9B80-4F8C-98CF-9C34432A18B4}" type="sibTrans" cxnId="{78344AB0-ED15-4773-9A93-14E4C14C0BC2}">
      <dgm:prSet/>
      <dgm:spPr/>
      <dgm:t>
        <a:bodyPr/>
        <a:lstStyle/>
        <a:p>
          <a:endParaRPr lang="en-US"/>
        </a:p>
      </dgm:t>
    </dgm:pt>
    <dgm:pt modelId="{42841C50-055C-4C02-98C7-73842E8F3694}" type="pres">
      <dgm:prSet presAssocID="{28A2B023-685C-4F9E-B17E-21B98C20B2CF}" presName="Name0" presStyleCnt="0">
        <dgm:presLayoutVars>
          <dgm:dir/>
          <dgm:resizeHandles val="exact"/>
        </dgm:presLayoutVars>
      </dgm:prSet>
      <dgm:spPr/>
    </dgm:pt>
    <dgm:pt modelId="{79F7E843-1C69-4FB4-AAC4-3CE674E2F725}" type="pres">
      <dgm:prSet presAssocID="{AEBE6199-396C-4361-BB49-9B63A8A72922}" presName="parTxOnly" presStyleLbl="node1" presStyleIdx="0" presStyleCnt="4">
        <dgm:presLayoutVars>
          <dgm:bulletEnabled val="1"/>
        </dgm:presLayoutVars>
      </dgm:prSet>
      <dgm:spPr/>
      <dgm:t>
        <a:bodyPr/>
        <a:lstStyle/>
        <a:p>
          <a:endParaRPr lang="en-US"/>
        </a:p>
      </dgm:t>
    </dgm:pt>
    <dgm:pt modelId="{992FBC66-63D9-44B5-B71F-F620280D5CB2}" type="pres">
      <dgm:prSet presAssocID="{4CAB0B82-EDDE-4761-AEDE-79C0444D2FD6}" presName="parSpace" presStyleCnt="0"/>
      <dgm:spPr/>
    </dgm:pt>
    <dgm:pt modelId="{00292A54-AEAF-4A83-BAA6-ED6CC8E69086}" type="pres">
      <dgm:prSet presAssocID="{1A2DEAFA-3334-41BD-B109-1DF1249B22CB}" presName="parTxOnly" presStyleLbl="node1" presStyleIdx="1" presStyleCnt="4" custScaleX="114945">
        <dgm:presLayoutVars>
          <dgm:bulletEnabled val="1"/>
        </dgm:presLayoutVars>
      </dgm:prSet>
      <dgm:spPr/>
      <dgm:t>
        <a:bodyPr/>
        <a:lstStyle/>
        <a:p>
          <a:endParaRPr lang="en-US"/>
        </a:p>
      </dgm:t>
    </dgm:pt>
    <dgm:pt modelId="{A50E7DF5-D6D5-46E7-B513-0323D218C42A}" type="pres">
      <dgm:prSet presAssocID="{05FD16F2-A102-4482-99B2-63C8C8E7AB1B}" presName="parSpace" presStyleCnt="0"/>
      <dgm:spPr/>
    </dgm:pt>
    <dgm:pt modelId="{D1C8A62E-D9F9-40B6-A5BA-CA4DB53D4083}" type="pres">
      <dgm:prSet presAssocID="{95D4C254-CC58-4BBB-8A13-A46C79C77328}" presName="parTxOnly" presStyleLbl="node1" presStyleIdx="2" presStyleCnt="4" custScaleX="111232">
        <dgm:presLayoutVars>
          <dgm:bulletEnabled val="1"/>
        </dgm:presLayoutVars>
      </dgm:prSet>
      <dgm:spPr/>
      <dgm:t>
        <a:bodyPr/>
        <a:lstStyle/>
        <a:p>
          <a:endParaRPr lang="en-US"/>
        </a:p>
      </dgm:t>
    </dgm:pt>
    <dgm:pt modelId="{94B5427B-9169-41DB-AE78-543728ECC5F4}" type="pres">
      <dgm:prSet presAssocID="{B7B7013D-5A4E-4497-A25F-C6FD779E5EC6}" presName="parSpace" presStyleCnt="0"/>
      <dgm:spPr/>
    </dgm:pt>
    <dgm:pt modelId="{0AAEF5FD-7CCA-493B-9496-7215DEAFB20E}" type="pres">
      <dgm:prSet presAssocID="{2B8EAE71-A26D-4519-AE59-07E62F6B2476}" presName="parTxOnly" presStyleLbl="node1" presStyleIdx="3" presStyleCnt="4">
        <dgm:presLayoutVars>
          <dgm:bulletEnabled val="1"/>
        </dgm:presLayoutVars>
      </dgm:prSet>
      <dgm:spPr/>
      <dgm:t>
        <a:bodyPr/>
        <a:lstStyle/>
        <a:p>
          <a:endParaRPr lang="en-US"/>
        </a:p>
      </dgm:t>
    </dgm:pt>
  </dgm:ptLst>
  <dgm:cxnLst>
    <dgm:cxn modelId="{E94FB0BF-23A6-4C86-A4BD-A2A97BF978BF}" type="presOf" srcId="{AEBE6199-396C-4361-BB49-9B63A8A72922}" destId="{79F7E843-1C69-4FB4-AAC4-3CE674E2F725}" srcOrd="0" destOrd="0" presId="urn:microsoft.com/office/officeart/2005/8/layout/hChevron3"/>
    <dgm:cxn modelId="{1826D1C6-4FBC-40A1-BDF0-D0664B7477AF}" srcId="{28A2B023-685C-4F9E-B17E-21B98C20B2CF}" destId="{AEBE6199-396C-4361-BB49-9B63A8A72922}" srcOrd="0" destOrd="0" parTransId="{B1CAA45E-C4C2-492F-991A-EC65F480EEF7}" sibTransId="{4CAB0B82-EDDE-4761-AEDE-79C0444D2FD6}"/>
    <dgm:cxn modelId="{231200DC-1A45-4032-8BBE-128310947282}" srcId="{28A2B023-685C-4F9E-B17E-21B98C20B2CF}" destId="{95D4C254-CC58-4BBB-8A13-A46C79C77328}" srcOrd="2" destOrd="0" parTransId="{53CB5CFA-BF2A-410D-BD5D-F3E4DC40695C}" sibTransId="{B7B7013D-5A4E-4497-A25F-C6FD779E5EC6}"/>
    <dgm:cxn modelId="{AE320F8B-5EC4-4CD4-8C0B-02A7FFC507EE}" srcId="{28A2B023-685C-4F9E-B17E-21B98C20B2CF}" destId="{1A2DEAFA-3334-41BD-B109-1DF1249B22CB}" srcOrd="1" destOrd="0" parTransId="{ED6CF537-D5F6-4886-83DD-86680F89C636}" sibTransId="{05FD16F2-A102-4482-99B2-63C8C8E7AB1B}"/>
    <dgm:cxn modelId="{D5780CBB-A6F9-4174-A589-9B42F23C00F4}" type="presOf" srcId="{95D4C254-CC58-4BBB-8A13-A46C79C77328}" destId="{D1C8A62E-D9F9-40B6-A5BA-CA4DB53D4083}" srcOrd="0" destOrd="0" presId="urn:microsoft.com/office/officeart/2005/8/layout/hChevron3"/>
    <dgm:cxn modelId="{687DA3F2-A2E7-475D-B55C-04EB3F225FAA}" type="presOf" srcId="{2B8EAE71-A26D-4519-AE59-07E62F6B2476}" destId="{0AAEF5FD-7CCA-493B-9496-7215DEAFB20E}" srcOrd="0" destOrd="0" presId="urn:microsoft.com/office/officeart/2005/8/layout/hChevron3"/>
    <dgm:cxn modelId="{5FCF276A-AFAC-435B-94D8-73BF75AD085A}" type="presOf" srcId="{28A2B023-685C-4F9E-B17E-21B98C20B2CF}" destId="{42841C50-055C-4C02-98C7-73842E8F3694}" srcOrd="0" destOrd="0" presId="urn:microsoft.com/office/officeart/2005/8/layout/hChevron3"/>
    <dgm:cxn modelId="{78344AB0-ED15-4773-9A93-14E4C14C0BC2}" srcId="{28A2B023-685C-4F9E-B17E-21B98C20B2CF}" destId="{2B8EAE71-A26D-4519-AE59-07E62F6B2476}" srcOrd="3" destOrd="0" parTransId="{6834D346-06D5-483C-ABED-50FC2137EAC3}" sibTransId="{AF745D0B-9B80-4F8C-98CF-9C34432A18B4}"/>
    <dgm:cxn modelId="{7244BA34-8057-4D5B-97FC-F7214E72CFD8}" type="presOf" srcId="{1A2DEAFA-3334-41BD-B109-1DF1249B22CB}" destId="{00292A54-AEAF-4A83-BAA6-ED6CC8E69086}" srcOrd="0" destOrd="0" presId="urn:microsoft.com/office/officeart/2005/8/layout/hChevron3"/>
    <dgm:cxn modelId="{2F9E0F89-A302-4B9A-B22F-95AA2FC9C2A5}" type="presParOf" srcId="{42841C50-055C-4C02-98C7-73842E8F3694}" destId="{79F7E843-1C69-4FB4-AAC4-3CE674E2F725}" srcOrd="0" destOrd="0" presId="urn:microsoft.com/office/officeart/2005/8/layout/hChevron3"/>
    <dgm:cxn modelId="{2FBC73D5-AFD4-4A2D-89BB-873238C7CBCD}" type="presParOf" srcId="{42841C50-055C-4C02-98C7-73842E8F3694}" destId="{992FBC66-63D9-44B5-B71F-F620280D5CB2}" srcOrd="1" destOrd="0" presId="urn:microsoft.com/office/officeart/2005/8/layout/hChevron3"/>
    <dgm:cxn modelId="{D544C00D-AE12-429E-B50F-CD96BA9F14CE}" type="presParOf" srcId="{42841C50-055C-4C02-98C7-73842E8F3694}" destId="{00292A54-AEAF-4A83-BAA6-ED6CC8E69086}" srcOrd="2" destOrd="0" presId="urn:microsoft.com/office/officeart/2005/8/layout/hChevron3"/>
    <dgm:cxn modelId="{D6BACB2D-4927-4ABE-A292-8533EC08047C}" type="presParOf" srcId="{42841C50-055C-4C02-98C7-73842E8F3694}" destId="{A50E7DF5-D6D5-46E7-B513-0323D218C42A}" srcOrd="3" destOrd="0" presId="urn:microsoft.com/office/officeart/2005/8/layout/hChevron3"/>
    <dgm:cxn modelId="{4C7DA650-C4AC-4FB4-86AD-C1C4209FF2B6}" type="presParOf" srcId="{42841C50-055C-4C02-98C7-73842E8F3694}" destId="{D1C8A62E-D9F9-40B6-A5BA-CA4DB53D4083}" srcOrd="4" destOrd="0" presId="urn:microsoft.com/office/officeart/2005/8/layout/hChevron3"/>
    <dgm:cxn modelId="{4C83C52D-09C8-4FC1-B594-6397E413BF3D}" type="presParOf" srcId="{42841C50-055C-4C02-98C7-73842E8F3694}" destId="{94B5427B-9169-41DB-AE78-543728ECC5F4}" srcOrd="5" destOrd="0" presId="urn:microsoft.com/office/officeart/2005/8/layout/hChevron3"/>
    <dgm:cxn modelId="{BDD5EB6C-1342-488F-A111-D289F479D1E8}" type="presParOf" srcId="{42841C50-055C-4C02-98C7-73842E8F3694}" destId="{0AAEF5FD-7CCA-493B-9496-7215DEAFB20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3C6FA-9634-4294-98E7-98CF87E7CCDE}"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47D7B-3B0B-41CA-A787-4D5412181E53}" type="slidenum">
              <a:rPr lang="en-US" smtClean="0"/>
              <a:t>‹#›</a:t>
            </a:fld>
            <a:endParaRPr lang="en-US"/>
          </a:p>
        </p:txBody>
      </p:sp>
    </p:spTree>
    <p:extLst>
      <p:ext uri="{BB962C8B-B14F-4D97-AF65-F5344CB8AC3E}">
        <p14:creationId xmlns:p14="http://schemas.microsoft.com/office/powerpoint/2010/main" val="9800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and I will be talking with you today about what our programs have to offer, the process of going through the Brownfields program and some examples of sites that have gone through each of our programs. We will have a time at the end for Q&amp;A, but please feel free to drop question in the chat box throughout the presentation</a:t>
            </a:r>
          </a:p>
        </p:txBody>
      </p:sp>
      <p:sp>
        <p:nvSpPr>
          <p:cNvPr id="4" name="Slide Number Placeholder 3"/>
          <p:cNvSpPr>
            <a:spLocks noGrp="1"/>
          </p:cNvSpPr>
          <p:nvPr>
            <p:ph type="sldNum" sz="quarter" idx="5"/>
          </p:nvPr>
        </p:nvSpPr>
        <p:spPr/>
        <p:txBody>
          <a:bodyPr/>
          <a:lstStyle/>
          <a:p>
            <a:fld id="{9E647D7B-3B0B-41CA-A787-4D5412181E53}" type="slidenum">
              <a:rPr lang="en-US" smtClean="0"/>
              <a:t>2</a:t>
            </a:fld>
            <a:endParaRPr lang="en-US"/>
          </a:p>
        </p:txBody>
      </p:sp>
    </p:spTree>
    <p:extLst>
      <p:ext uri="{BB962C8B-B14F-4D97-AF65-F5344CB8AC3E}">
        <p14:creationId xmlns:p14="http://schemas.microsoft.com/office/powerpoint/2010/main" val="205305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5CBAB8-5C9D-4DF0-A632-081D7C19023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429082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CBAB8-5C9D-4DF0-A632-081D7C19023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130140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CBAB8-5C9D-4DF0-A632-081D7C19023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2E2CB9-2F0B-4FF3-B611-24F730D67FF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291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5CBAB8-5C9D-4DF0-A632-081D7C19023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2183357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5CBAB8-5C9D-4DF0-A632-081D7C19023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2E2CB9-2F0B-4FF3-B611-24F730D67FF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5979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5CBAB8-5C9D-4DF0-A632-081D7C19023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109513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CBAB8-5C9D-4DF0-A632-081D7C19023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3043903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CBAB8-5C9D-4DF0-A632-081D7C19023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104252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CBAB8-5C9D-4DF0-A632-081D7C19023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372467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CBAB8-5C9D-4DF0-A632-081D7C19023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274404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5CBAB8-5C9D-4DF0-A632-081D7C19023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187621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5CBAB8-5C9D-4DF0-A632-081D7C190237}"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375091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5CBAB8-5C9D-4DF0-A632-081D7C190237}"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283388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CBAB8-5C9D-4DF0-A632-081D7C190237}"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410751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CBAB8-5C9D-4DF0-A632-081D7C19023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177934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CBAB8-5C9D-4DF0-A632-081D7C19023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2E2CB9-2F0B-4FF3-B611-24F730D67FFD}" type="slidenum">
              <a:rPr lang="en-US" smtClean="0"/>
              <a:t>‹#›</a:t>
            </a:fld>
            <a:endParaRPr lang="en-US"/>
          </a:p>
        </p:txBody>
      </p:sp>
    </p:spTree>
    <p:extLst>
      <p:ext uri="{BB962C8B-B14F-4D97-AF65-F5344CB8AC3E}">
        <p14:creationId xmlns:p14="http://schemas.microsoft.com/office/powerpoint/2010/main" val="412001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5CBAB8-5C9D-4DF0-A632-081D7C190237}" type="datetimeFigureOut">
              <a:rPr lang="en-US" smtClean="0"/>
              <a:t>10/13/2021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2E2CB9-2F0B-4FF3-B611-24F730D67FFD}" type="slidenum">
              <a:rPr lang="en-US" smtClean="0"/>
              <a:t>‹#›</a:t>
            </a:fld>
            <a:endParaRPr lang="en-US"/>
          </a:p>
        </p:txBody>
      </p:sp>
    </p:spTree>
    <p:extLst>
      <p:ext uri="{BB962C8B-B14F-4D97-AF65-F5344CB8AC3E}">
        <p14:creationId xmlns:p14="http://schemas.microsoft.com/office/powerpoint/2010/main" val="14237976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11.jpg"/><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image" Target="../media/image10.png"/><Relationship Id="rId16" Type="http://schemas.openxmlformats.org/officeDocument/2006/relationships/diagramQuickStyle" Target="../diagrams/quickStyle7.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mailto:SR-VCP_BRP@rrc.texas.gov" TargetMode="External"/><Relationship Id="rId7" Type="http://schemas.openxmlformats.org/officeDocument/2006/relationships/diagramColors" Target="../diagrams/colors8.xml"/><Relationship Id="rId2" Type="http://schemas.openxmlformats.org/officeDocument/2006/relationships/hyperlink" Target="https://www.rrc.texas.gov/oil-and-gas/environmental-cleanup-programs/site-remediation/grant-cleanup-programs/brp/" TargetMode="Externa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18" Type="http://schemas.openxmlformats.org/officeDocument/2006/relationships/image" Target="../media/image18.JPG"/><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image" Target="../media/image17.JPG"/><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19" Type="http://schemas.openxmlformats.org/officeDocument/2006/relationships/image" Target="../media/image5.png"/><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gis-tceq.opendata.arcgis.com/datasets/brownfields-points/explore?location=30.067700,-100.187050,6.59" TargetMode="External"/><Relationship Id="rId7" Type="http://schemas.openxmlformats.org/officeDocument/2006/relationships/hyperlink" Target="https://records.tceq.texas.gov/cs/idcplg?IdcService=TCEQ_SEARCH" TargetMode="External"/><Relationship Id="rId2" Type="http://schemas.openxmlformats.org/officeDocument/2006/relationships/hyperlink" Target="https://www.tceq.texas.gov/remediation/bsa" TargetMode="External"/><Relationship Id="rId1" Type="http://schemas.openxmlformats.org/officeDocument/2006/relationships/slideLayout" Target="../slideLayouts/slideLayout7.xml"/><Relationship Id="rId6" Type="http://schemas.openxmlformats.org/officeDocument/2006/relationships/hyperlink" Target="https://www.tceq.texas.gov/permitting/central_registry" TargetMode="External"/><Relationship Id="rId5" Type="http://schemas.openxmlformats.org/officeDocument/2006/relationships/hyperlink" Target="https://www.tceq.texas.gov/" TargetMode="External"/><Relationship Id="rId4" Type="http://schemas.openxmlformats.org/officeDocument/2006/relationships/hyperlink" Target="https://gis-tceq.opendata.arcgis.com/datasets/brownfields-points/explore?location=30.067700,-100.187050,7.05&amp;showTable=true" TargetMode="Externa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s://www.rrc.texas.gov/resource-center/research/research-queries/" TargetMode="External"/><Relationship Id="rId2" Type="http://schemas.openxmlformats.org/officeDocument/2006/relationships/hyperlink" Target="https://gis.rrc.texas.gov/GISViewer/" TargetMode="External"/><Relationship Id="rId1" Type="http://schemas.openxmlformats.org/officeDocument/2006/relationships/slideLayout" Target="../slideLayouts/slideLayout7.xml"/><Relationship Id="rId5" Type="http://schemas.openxmlformats.org/officeDocument/2006/relationships/hyperlink" Target="https://www.rrc.texas.gov/oil-and-gas/environmental-cleanup-programs/site-remediation/grant-cleanup-programs/brp/brp-success-stories/" TargetMode="External"/><Relationship Id="rId4" Type="http://schemas.openxmlformats.org/officeDocument/2006/relationships/hyperlink" Target="https://lp.constantcontactpages.com/su/bpBPuKT/BRP"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Peter.Pope@rrc.texas.gov" TargetMode="External"/><Relationship Id="rId2" Type="http://schemas.openxmlformats.org/officeDocument/2006/relationships/hyperlink" Target="mailto:Kristian.livingston@tceq.texas.gov"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Brnflds@tceq.Texas.gov" TargetMode="External"/><Relationship Id="rId7" Type="http://schemas.openxmlformats.org/officeDocument/2006/relationships/diagramColors" Target="../diagrams/colors1.xml"/><Relationship Id="rId2" Type="http://schemas.openxmlformats.org/officeDocument/2006/relationships/hyperlink" Target="https://www.tceq.texas.gov/remediation/bsa" TargetMode="Externa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xmlns="" id="{15286D93-378F-479F-986B-37D139EAF8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1">
            <a:extLst>
              <a:ext uri="{FF2B5EF4-FFF2-40B4-BE49-F238E27FC236}">
                <a16:creationId xmlns:a16="http://schemas.microsoft.com/office/drawing/2014/main" xmlns="" id="{1861A12A-182A-4B8C-A204-E8126D1F2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98568EF-D51F-47BB-B4C4-9CDE9A3EBB64}"/>
              </a:ext>
            </a:extLst>
          </p:cNvPr>
          <p:cNvSpPr>
            <a:spLocks noGrp="1"/>
          </p:cNvSpPr>
          <p:nvPr>
            <p:ph type="ctrTitle"/>
          </p:nvPr>
        </p:nvSpPr>
        <p:spPr>
          <a:xfrm>
            <a:off x="540279" y="967417"/>
            <a:ext cx="3778870" cy="3943250"/>
          </a:xfrm>
        </p:spPr>
        <p:txBody>
          <a:bodyPr>
            <a:normAutofit/>
          </a:bodyPr>
          <a:lstStyle/>
          <a:p>
            <a:r>
              <a:rPr lang="en-US" sz="4000" dirty="0">
                <a:solidFill>
                  <a:srgbClr val="FEFFFF"/>
                </a:solidFill>
              </a:rPr>
              <a:t>Texas Brownfields Programs  </a:t>
            </a:r>
            <a:br>
              <a:rPr lang="en-US" sz="4000" dirty="0">
                <a:solidFill>
                  <a:srgbClr val="FEFFFF"/>
                </a:solidFill>
              </a:rPr>
            </a:br>
            <a:endParaRPr lang="en-US" sz="4000" dirty="0">
              <a:solidFill>
                <a:srgbClr val="FEFFFF"/>
              </a:solidFill>
            </a:endParaRPr>
          </a:p>
        </p:txBody>
      </p:sp>
      <p:sp>
        <p:nvSpPr>
          <p:cNvPr id="11" name="Freeform 5">
            <a:extLst>
              <a:ext uri="{FF2B5EF4-FFF2-40B4-BE49-F238E27FC236}">
                <a16:creationId xmlns:a16="http://schemas.microsoft.com/office/drawing/2014/main" xmlns="" id="{21BCE71C-7D85-4776-8181-2E127F39C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xmlns="" id="{D85136BA-3F21-4340-8D47-77E29D039EE1}"/>
              </a:ext>
            </a:extLst>
          </p:cNvPr>
          <p:cNvSpPr>
            <a:spLocks noGrp="1"/>
          </p:cNvSpPr>
          <p:nvPr>
            <p:ph type="subTitle" idx="1"/>
          </p:nvPr>
        </p:nvSpPr>
        <p:spPr>
          <a:xfrm>
            <a:off x="486625" y="5385154"/>
            <a:ext cx="5286161" cy="544260"/>
          </a:xfrm>
        </p:spPr>
        <p:txBody>
          <a:bodyPr anchor="ctr">
            <a:noAutofit/>
          </a:bodyPr>
          <a:lstStyle/>
          <a:p>
            <a:r>
              <a:rPr lang="en-US" sz="2000" dirty="0">
                <a:solidFill>
                  <a:srgbClr val="FEFFFF"/>
                </a:solidFill>
                <a:latin typeface="Segoe UI" panose="020B0502040204020203" pitchFamily="34" charset="0"/>
                <a:cs typeface="Segoe UI" panose="020B0502040204020203" pitchFamily="34" charset="0"/>
              </a:rPr>
              <a:t>Alamo Area Council of </a:t>
            </a:r>
          </a:p>
          <a:p>
            <a:r>
              <a:rPr lang="en-US" sz="2000" dirty="0">
                <a:solidFill>
                  <a:srgbClr val="FEFFFF"/>
                </a:solidFill>
                <a:latin typeface="Segoe UI" panose="020B0502040204020203" pitchFamily="34" charset="0"/>
                <a:cs typeface="Segoe UI" panose="020B0502040204020203" pitchFamily="34" charset="0"/>
              </a:rPr>
              <a:t>Governments Workshop</a:t>
            </a:r>
          </a:p>
          <a:p>
            <a:r>
              <a:rPr lang="en-US" sz="2000" dirty="0">
                <a:solidFill>
                  <a:srgbClr val="FEFFFF"/>
                </a:solidFill>
                <a:latin typeface="Segoe UI" panose="020B0502040204020203" pitchFamily="34" charset="0"/>
                <a:cs typeface="Segoe UI" panose="020B0502040204020203" pitchFamily="34" charset="0"/>
              </a:rPr>
              <a:t>October 13, 2021</a:t>
            </a:r>
          </a:p>
        </p:txBody>
      </p:sp>
      <p:pic>
        <p:nvPicPr>
          <p:cNvPr id="4" name="Picture 3">
            <a:extLst>
              <a:ext uri="{FF2B5EF4-FFF2-40B4-BE49-F238E27FC236}">
                <a16:creationId xmlns:a16="http://schemas.microsoft.com/office/drawing/2014/main" xmlns="" id="{12227409-B825-48D6-805F-5BE28EB353BC}"/>
              </a:ext>
            </a:extLst>
          </p:cNvPr>
          <p:cNvPicPr>
            <a:picLocks noChangeAspect="1"/>
          </p:cNvPicPr>
          <p:nvPr/>
        </p:nvPicPr>
        <p:blipFill>
          <a:blip r:embed="rId2"/>
          <a:stretch>
            <a:fillRect/>
          </a:stretch>
        </p:blipFill>
        <p:spPr>
          <a:xfrm>
            <a:off x="5772786" y="2274356"/>
            <a:ext cx="2429612" cy="2438288"/>
          </a:xfrm>
          <a:prstGeom prst="rect">
            <a:avLst/>
          </a:prstGeom>
        </p:spPr>
      </p:pic>
      <p:pic>
        <p:nvPicPr>
          <p:cNvPr id="5" name="Picture 4">
            <a:extLst>
              <a:ext uri="{FF2B5EF4-FFF2-40B4-BE49-F238E27FC236}">
                <a16:creationId xmlns:a16="http://schemas.microsoft.com/office/drawing/2014/main" xmlns="" id="{0C92B806-D926-4383-BEFB-F09C0FF45DF6}"/>
              </a:ext>
            </a:extLst>
          </p:cNvPr>
          <p:cNvPicPr>
            <a:picLocks noChangeAspect="1"/>
          </p:cNvPicPr>
          <p:nvPr/>
        </p:nvPicPr>
        <p:blipFill>
          <a:blip r:embed="rId3"/>
          <a:stretch>
            <a:fillRect/>
          </a:stretch>
        </p:blipFill>
        <p:spPr>
          <a:xfrm>
            <a:off x="8640010" y="2651449"/>
            <a:ext cx="2738388" cy="1549567"/>
          </a:xfrm>
          <a:prstGeom prst="rect">
            <a:avLst/>
          </a:prstGeom>
        </p:spPr>
      </p:pic>
    </p:spTree>
    <p:extLst>
      <p:ext uri="{BB962C8B-B14F-4D97-AF65-F5344CB8AC3E}">
        <p14:creationId xmlns:p14="http://schemas.microsoft.com/office/powerpoint/2010/main" val="302217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7" name="Group 78">
            <a:extLst>
              <a:ext uri="{FF2B5EF4-FFF2-40B4-BE49-F238E27FC236}">
                <a16:creationId xmlns:a16="http://schemas.microsoft.com/office/drawing/2014/main" xmlns="" id="{51B860BB-F934-4DE1-A930-090DD475F1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80" name="Freeform 11">
              <a:extLst>
                <a:ext uri="{FF2B5EF4-FFF2-40B4-BE49-F238E27FC236}">
                  <a16:creationId xmlns:a16="http://schemas.microsoft.com/office/drawing/2014/main" xmlns="" id="{61927C55-8047-466F-9FE4-B42D3D1AFA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1" name="Freeform 12">
              <a:extLst>
                <a:ext uri="{FF2B5EF4-FFF2-40B4-BE49-F238E27FC236}">
                  <a16:creationId xmlns:a16="http://schemas.microsoft.com/office/drawing/2014/main" xmlns="" id="{E914D83D-75AE-426B-90AC-E37CBA2BD7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2" name="Freeform 13">
              <a:extLst>
                <a:ext uri="{FF2B5EF4-FFF2-40B4-BE49-F238E27FC236}">
                  <a16:creationId xmlns:a16="http://schemas.microsoft.com/office/drawing/2014/main" xmlns="" id="{DDB740D6-20EA-4164-9EDB-243B210E8F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3" name="Freeform 14">
              <a:extLst>
                <a:ext uri="{FF2B5EF4-FFF2-40B4-BE49-F238E27FC236}">
                  <a16:creationId xmlns:a16="http://schemas.microsoft.com/office/drawing/2014/main" xmlns="" id="{0843EF7D-8FF7-4B1B-810B-AA92D132E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4" name="Freeform 15">
              <a:extLst>
                <a:ext uri="{FF2B5EF4-FFF2-40B4-BE49-F238E27FC236}">
                  <a16:creationId xmlns:a16="http://schemas.microsoft.com/office/drawing/2014/main" xmlns="" id="{F995A1BF-26D5-42BA-83D6-B74B0793A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5" name="Freeform 16">
              <a:extLst>
                <a:ext uri="{FF2B5EF4-FFF2-40B4-BE49-F238E27FC236}">
                  <a16:creationId xmlns:a16="http://schemas.microsoft.com/office/drawing/2014/main" xmlns="" id="{706BB22B-358C-43E3-A01E-2CCD2EFD4A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6" name="Freeform 17">
              <a:extLst>
                <a:ext uri="{FF2B5EF4-FFF2-40B4-BE49-F238E27FC236}">
                  <a16:creationId xmlns:a16="http://schemas.microsoft.com/office/drawing/2014/main" xmlns="" id="{09828090-C04F-4B25-BD86-CE7A94A34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7" name="Freeform 18">
              <a:extLst>
                <a:ext uri="{FF2B5EF4-FFF2-40B4-BE49-F238E27FC236}">
                  <a16:creationId xmlns:a16="http://schemas.microsoft.com/office/drawing/2014/main" xmlns="" id="{B062093C-CFDD-4759-8CD6-EB2CCD1DBC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8" name="Freeform 19">
              <a:extLst>
                <a:ext uri="{FF2B5EF4-FFF2-40B4-BE49-F238E27FC236}">
                  <a16:creationId xmlns:a16="http://schemas.microsoft.com/office/drawing/2014/main" xmlns="" id="{FB33C2A8-7609-427D-BC55-13F956201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9" name="Freeform 20">
              <a:extLst>
                <a:ext uri="{FF2B5EF4-FFF2-40B4-BE49-F238E27FC236}">
                  <a16:creationId xmlns:a16="http://schemas.microsoft.com/office/drawing/2014/main" xmlns="" id="{9FF51B36-24F3-42B4-9ACD-2B83F4B570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0" name="Freeform 21">
              <a:extLst>
                <a:ext uri="{FF2B5EF4-FFF2-40B4-BE49-F238E27FC236}">
                  <a16:creationId xmlns:a16="http://schemas.microsoft.com/office/drawing/2014/main" xmlns="" id="{6EBCB31E-7CBF-45FC-B7A3-7FE8E8C8A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1" name="Freeform 22">
              <a:extLst>
                <a:ext uri="{FF2B5EF4-FFF2-40B4-BE49-F238E27FC236}">
                  <a16:creationId xmlns:a16="http://schemas.microsoft.com/office/drawing/2014/main" xmlns="" id="{404CB86A-82A5-40B9-8D4B-159ED1A3CE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8" name="Group 92">
            <a:extLst>
              <a:ext uri="{FF2B5EF4-FFF2-40B4-BE49-F238E27FC236}">
                <a16:creationId xmlns:a16="http://schemas.microsoft.com/office/drawing/2014/main" xmlns="" id="{DD17BCFA-C80F-4670-B8B9-034B5B1C8B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94" name="Freeform 27">
              <a:extLst>
                <a:ext uri="{FF2B5EF4-FFF2-40B4-BE49-F238E27FC236}">
                  <a16:creationId xmlns:a16="http://schemas.microsoft.com/office/drawing/2014/main" xmlns="" id="{F705DA76-B301-4098-9966-310A00C31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5" name="Freeform 28">
              <a:extLst>
                <a:ext uri="{FF2B5EF4-FFF2-40B4-BE49-F238E27FC236}">
                  <a16:creationId xmlns:a16="http://schemas.microsoft.com/office/drawing/2014/main" xmlns="" id="{7484AECD-B027-45E9-8764-6E1A4A4A0D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6" name="Freeform 29">
              <a:extLst>
                <a:ext uri="{FF2B5EF4-FFF2-40B4-BE49-F238E27FC236}">
                  <a16:creationId xmlns:a16="http://schemas.microsoft.com/office/drawing/2014/main" xmlns="" id="{CB341AF9-DEB1-42CB-8D1D-F262CFE465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7" name="Freeform 30">
              <a:extLst>
                <a:ext uri="{FF2B5EF4-FFF2-40B4-BE49-F238E27FC236}">
                  <a16:creationId xmlns:a16="http://schemas.microsoft.com/office/drawing/2014/main" xmlns="" id="{1C7213C3-CCDC-48BD-BF51-7AB8EE57A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8" name="Freeform 31">
              <a:extLst>
                <a:ext uri="{FF2B5EF4-FFF2-40B4-BE49-F238E27FC236}">
                  <a16:creationId xmlns:a16="http://schemas.microsoft.com/office/drawing/2014/main" xmlns="" id="{7568F4E5-84C7-4F79-A40F-AC4885CB63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9" name="Freeform 32">
              <a:extLst>
                <a:ext uri="{FF2B5EF4-FFF2-40B4-BE49-F238E27FC236}">
                  <a16:creationId xmlns:a16="http://schemas.microsoft.com/office/drawing/2014/main" xmlns="" id="{81654B91-DAE7-4763-8F60-7A35727C21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0" name="Freeform 33">
              <a:extLst>
                <a:ext uri="{FF2B5EF4-FFF2-40B4-BE49-F238E27FC236}">
                  <a16:creationId xmlns:a16="http://schemas.microsoft.com/office/drawing/2014/main" xmlns="" id="{E9C665F1-5409-4590-AA69-79EABC1EA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1" name="Freeform 34">
              <a:extLst>
                <a:ext uri="{FF2B5EF4-FFF2-40B4-BE49-F238E27FC236}">
                  <a16:creationId xmlns:a16="http://schemas.microsoft.com/office/drawing/2014/main" xmlns="" id="{C3192F7D-0C18-4DB2-A88B-EBF5627480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2" name="Freeform 35">
              <a:extLst>
                <a:ext uri="{FF2B5EF4-FFF2-40B4-BE49-F238E27FC236}">
                  <a16:creationId xmlns:a16="http://schemas.microsoft.com/office/drawing/2014/main" xmlns="" id="{86BE4725-AC90-44AE-8B17-D13BA4BF36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3" name="Freeform 36">
              <a:extLst>
                <a:ext uri="{FF2B5EF4-FFF2-40B4-BE49-F238E27FC236}">
                  <a16:creationId xmlns:a16="http://schemas.microsoft.com/office/drawing/2014/main" xmlns="" id="{2C0C171A-856F-4606-9D98-B5318639A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 name="Freeform 37">
              <a:extLst>
                <a:ext uri="{FF2B5EF4-FFF2-40B4-BE49-F238E27FC236}">
                  <a16:creationId xmlns:a16="http://schemas.microsoft.com/office/drawing/2014/main" xmlns="" id="{B6D57E3C-42A8-4054-B617-CE82DD8B7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 name="Freeform 38">
              <a:extLst>
                <a:ext uri="{FF2B5EF4-FFF2-40B4-BE49-F238E27FC236}">
                  <a16:creationId xmlns:a16="http://schemas.microsoft.com/office/drawing/2014/main" xmlns="" id="{C0A815A3-B7C7-4090-88EA-DA48AE47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9" name="Rectangle 106">
            <a:extLst>
              <a:ext uri="{FF2B5EF4-FFF2-40B4-BE49-F238E27FC236}">
                <a16:creationId xmlns:a16="http://schemas.microsoft.com/office/drawing/2014/main" xmlns="" id="{AE2F7D72-C98C-4C79-88A4-1DD7AAE7BF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0" name="Freeform 11">
            <a:extLst>
              <a:ext uri="{FF2B5EF4-FFF2-40B4-BE49-F238E27FC236}">
                <a16:creationId xmlns:a16="http://schemas.microsoft.com/office/drawing/2014/main" xmlns="" id="{17BE9237-F367-4B09-A610-9AC21A4323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a:spcBef>
                <a:spcPct val="0"/>
              </a:spcBef>
              <a:spcAft>
                <a:spcPts val="600"/>
              </a:spcAft>
            </a:pPr>
            <a:r>
              <a:rPr lang="en-US" sz="3600" dirty="0">
                <a:solidFill>
                  <a:schemeClr val="tx1">
                    <a:lumMod val="85000"/>
                    <a:lumOff val="15000"/>
                  </a:schemeClr>
                </a:solidFill>
                <a:latin typeface="+mj-lt"/>
                <a:ea typeface="+mj-ea"/>
                <a:cs typeface="+mj-cs"/>
              </a:rPr>
              <a:t>TCEQ Brownfields Process: </a:t>
            </a:r>
          </a:p>
          <a:p>
            <a:pPr>
              <a:spcBef>
                <a:spcPct val="0"/>
              </a:spcBef>
              <a:spcAft>
                <a:spcPts val="600"/>
              </a:spcAft>
            </a:pPr>
            <a:r>
              <a:rPr lang="en-US" sz="3600" dirty="0">
                <a:solidFill>
                  <a:schemeClr val="tx1">
                    <a:lumMod val="85000"/>
                    <a:lumOff val="15000"/>
                  </a:schemeClr>
                </a:solidFill>
                <a:latin typeface="+mj-lt"/>
                <a:ea typeface="+mj-ea"/>
                <a:cs typeface="+mj-cs"/>
              </a:rPr>
              <a:t>Cleanup Planning</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92925" y="3449959"/>
            <a:ext cx="7494088" cy="3785860"/>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Font typeface="Wingdings" panose="05000000000000000000" pitchFamily="2" charset="2"/>
              <a:buChar char="§"/>
            </a:pPr>
            <a:endParaRPr lang="en-US" dirty="0">
              <a:solidFill>
                <a:schemeClr val="tx1">
                  <a:lumMod val="75000"/>
                  <a:lumOff val="25000"/>
                </a:schemeClr>
              </a:solidFill>
            </a:endParaRPr>
          </a:p>
          <a:p>
            <a:pPr marL="342900" indent="-342900">
              <a:lnSpc>
                <a:spcPct val="90000"/>
              </a:lnSpc>
              <a:spcBef>
                <a:spcPts val="1000"/>
              </a:spcBef>
              <a:buClr>
                <a:schemeClr val="accent1"/>
              </a:buClr>
              <a:buFont typeface="Wingdings" panose="05000000000000000000" pitchFamily="2" charset="2"/>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The TCEQ program has limited funds for cleanup and a site may need to apply for a competitive EPA cleanup grant and/or obtain other funding sources. TCEQ may provide support for cleanup and redevelopment planning.</a:t>
            </a:r>
          </a:p>
          <a:p>
            <a:pPr>
              <a:lnSpc>
                <a:spcPct val="90000"/>
              </a:lnSpc>
              <a:spcBef>
                <a:spcPts val="1000"/>
              </a:spcBef>
              <a:buClr>
                <a:schemeClr val="accent1"/>
              </a:buClr>
            </a:pPr>
            <a:endParaRPr lang="en-US"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p:txBody>
      </p:sp>
      <p:graphicFrame>
        <p:nvGraphicFramePr>
          <p:cNvPr id="7" name="Diagram 6">
            <a:extLst>
              <a:ext uri="{FF2B5EF4-FFF2-40B4-BE49-F238E27FC236}">
                <a16:creationId xmlns:a16="http://schemas.microsoft.com/office/drawing/2014/main" xmlns="" id="{286362F7-56DF-40DE-9B19-4A3429C014A9}"/>
              </a:ext>
            </a:extLst>
          </p:cNvPr>
          <p:cNvGraphicFramePr/>
          <p:nvPr>
            <p:extLst>
              <p:ext uri="{D42A27DB-BD31-4B8C-83A1-F6EECF244321}">
                <p14:modId xmlns:p14="http://schemas.microsoft.com/office/powerpoint/2010/main" val="126205662"/>
              </p:ext>
            </p:extLst>
          </p:nvPr>
        </p:nvGraphicFramePr>
        <p:xfrm>
          <a:off x="2582297" y="1799079"/>
          <a:ext cx="7833911" cy="1779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Picture 32">
            <a:extLst>
              <a:ext uri="{FF2B5EF4-FFF2-40B4-BE49-F238E27FC236}">
                <a16:creationId xmlns:a16="http://schemas.microsoft.com/office/drawing/2014/main" xmlns="" id="{D3CCC3ED-C78D-4553-A183-A80EB0D24BB0}"/>
              </a:ext>
            </a:extLst>
          </p:cNvPr>
          <p:cNvPicPr>
            <a:picLocks noChangeAspect="1"/>
          </p:cNvPicPr>
          <p:nvPr/>
        </p:nvPicPr>
        <p:blipFill>
          <a:blip r:embed="rId7"/>
          <a:stretch>
            <a:fillRect/>
          </a:stretch>
        </p:blipFill>
        <p:spPr>
          <a:xfrm>
            <a:off x="10087013" y="486068"/>
            <a:ext cx="1550069" cy="1556974"/>
          </a:xfrm>
          <a:prstGeom prst="rect">
            <a:avLst/>
          </a:prstGeom>
          <a:effectLst/>
        </p:spPr>
      </p:pic>
    </p:spTree>
    <p:extLst>
      <p:ext uri="{BB962C8B-B14F-4D97-AF65-F5344CB8AC3E}">
        <p14:creationId xmlns:p14="http://schemas.microsoft.com/office/powerpoint/2010/main" val="205616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88" name="Group 148">
            <a:extLst>
              <a:ext uri="{FF2B5EF4-FFF2-40B4-BE49-F238E27FC236}">
                <a16:creationId xmlns:a16="http://schemas.microsoft.com/office/drawing/2014/main" xmlns="" id="{FC7BE47C-BAEE-49EE-BB54-156C979AC84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50" name="Freeform 11">
              <a:extLst>
                <a:ext uri="{FF2B5EF4-FFF2-40B4-BE49-F238E27FC236}">
                  <a16:creationId xmlns:a16="http://schemas.microsoft.com/office/drawing/2014/main" xmlns="" id="{2EE9AC32-EDB1-4EFD-BB0E-C26E206C1B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1" name="Freeform 12">
              <a:extLst>
                <a:ext uri="{FF2B5EF4-FFF2-40B4-BE49-F238E27FC236}">
                  <a16:creationId xmlns:a16="http://schemas.microsoft.com/office/drawing/2014/main" xmlns="" id="{2FDF0B09-0E9E-45B4-B91E-0E7734ED14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2" name="Freeform 13">
              <a:extLst>
                <a:ext uri="{FF2B5EF4-FFF2-40B4-BE49-F238E27FC236}">
                  <a16:creationId xmlns:a16="http://schemas.microsoft.com/office/drawing/2014/main" xmlns="" id="{1EEB8353-6E5B-417C-B98B-07EE306402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0" name="Freeform 14">
              <a:extLst>
                <a:ext uri="{FF2B5EF4-FFF2-40B4-BE49-F238E27FC236}">
                  <a16:creationId xmlns:a16="http://schemas.microsoft.com/office/drawing/2014/main" xmlns="" id="{F9C5BD3B-D39A-4F8B-9240-7A6C153F0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4" name="Freeform 15">
              <a:extLst>
                <a:ext uri="{FF2B5EF4-FFF2-40B4-BE49-F238E27FC236}">
                  <a16:creationId xmlns:a16="http://schemas.microsoft.com/office/drawing/2014/main" xmlns="" id="{FD941421-268E-4666-A503-9F058B2478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2" name="Freeform 16">
              <a:extLst>
                <a:ext uri="{FF2B5EF4-FFF2-40B4-BE49-F238E27FC236}">
                  <a16:creationId xmlns:a16="http://schemas.microsoft.com/office/drawing/2014/main" xmlns="" id="{A00E88A0-7025-47DF-BA70-A8F6F57088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6" name="Freeform 17">
              <a:extLst>
                <a:ext uri="{FF2B5EF4-FFF2-40B4-BE49-F238E27FC236}">
                  <a16:creationId xmlns:a16="http://schemas.microsoft.com/office/drawing/2014/main" xmlns="" id="{DE00BA63-6194-4ECA-84D8-80235F4093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3" name="Freeform 18">
              <a:extLst>
                <a:ext uri="{FF2B5EF4-FFF2-40B4-BE49-F238E27FC236}">
                  <a16:creationId xmlns:a16="http://schemas.microsoft.com/office/drawing/2014/main" xmlns="" id="{39AC4B74-4C3D-4EDA-94C2-CDA24D068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58" name="Freeform 19">
              <a:extLst>
                <a:ext uri="{FF2B5EF4-FFF2-40B4-BE49-F238E27FC236}">
                  <a16:creationId xmlns:a16="http://schemas.microsoft.com/office/drawing/2014/main" xmlns="" id="{202B11E6-4CA9-4162-AF59-8C145BC3B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4" name="Freeform 20">
              <a:extLst>
                <a:ext uri="{FF2B5EF4-FFF2-40B4-BE49-F238E27FC236}">
                  <a16:creationId xmlns:a16="http://schemas.microsoft.com/office/drawing/2014/main" xmlns="" id="{8B0AF5D0-1EDB-41E2-8FCD-60CBC2EF5B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0" name="Freeform 21">
              <a:extLst>
                <a:ext uri="{FF2B5EF4-FFF2-40B4-BE49-F238E27FC236}">
                  <a16:creationId xmlns:a16="http://schemas.microsoft.com/office/drawing/2014/main" xmlns="" id="{C0D0B969-D0AC-487B-9438-B1FA32847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1" name="Freeform 22">
              <a:extLst>
                <a:ext uri="{FF2B5EF4-FFF2-40B4-BE49-F238E27FC236}">
                  <a16:creationId xmlns:a16="http://schemas.microsoft.com/office/drawing/2014/main" xmlns="" id="{F7583D38-95E7-4E22-8130-05E88EC0E9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95" name="Group 162">
            <a:extLst>
              <a:ext uri="{FF2B5EF4-FFF2-40B4-BE49-F238E27FC236}">
                <a16:creationId xmlns:a16="http://schemas.microsoft.com/office/drawing/2014/main" xmlns="" id="{BB3CB4D2-7362-459B-B043-4A7AA941D54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164" name="Freeform 27">
              <a:extLst>
                <a:ext uri="{FF2B5EF4-FFF2-40B4-BE49-F238E27FC236}">
                  <a16:creationId xmlns:a16="http://schemas.microsoft.com/office/drawing/2014/main" xmlns="" id="{340EF90C-4725-4FA2-9C0E-5CC80706D4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65" name="Freeform 28">
              <a:extLst>
                <a:ext uri="{FF2B5EF4-FFF2-40B4-BE49-F238E27FC236}">
                  <a16:creationId xmlns:a16="http://schemas.microsoft.com/office/drawing/2014/main" xmlns="" id="{55B4B95F-5B02-4199-A4CF-BF80796B2E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66" name="Freeform 29">
              <a:extLst>
                <a:ext uri="{FF2B5EF4-FFF2-40B4-BE49-F238E27FC236}">
                  <a16:creationId xmlns:a16="http://schemas.microsoft.com/office/drawing/2014/main" xmlns="" id="{B1A85464-EB4E-4F24-B8D1-5AAB1BD177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67" name="Freeform 30">
              <a:extLst>
                <a:ext uri="{FF2B5EF4-FFF2-40B4-BE49-F238E27FC236}">
                  <a16:creationId xmlns:a16="http://schemas.microsoft.com/office/drawing/2014/main" xmlns="" id="{F9CEBF3A-E181-4658-A255-3280C61262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68" name="Freeform 31">
              <a:extLst>
                <a:ext uri="{FF2B5EF4-FFF2-40B4-BE49-F238E27FC236}">
                  <a16:creationId xmlns:a16="http://schemas.microsoft.com/office/drawing/2014/main" xmlns="" id="{8C349E6E-E8E7-4B47-BE5A-46BC3CCF97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9" name="Freeform 32">
              <a:extLst>
                <a:ext uri="{FF2B5EF4-FFF2-40B4-BE49-F238E27FC236}">
                  <a16:creationId xmlns:a16="http://schemas.microsoft.com/office/drawing/2014/main" xmlns="" id="{5DD8C0E0-3E7A-4139-BD20-6E74984104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0" name="Freeform 33">
              <a:extLst>
                <a:ext uri="{FF2B5EF4-FFF2-40B4-BE49-F238E27FC236}">
                  <a16:creationId xmlns:a16="http://schemas.microsoft.com/office/drawing/2014/main" xmlns="" id="{3F5C45D2-1802-44B0-A7A1-E7643C61B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1" name="Freeform 34">
              <a:extLst>
                <a:ext uri="{FF2B5EF4-FFF2-40B4-BE49-F238E27FC236}">
                  <a16:creationId xmlns:a16="http://schemas.microsoft.com/office/drawing/2014/main" xmlns="" id="{E70E5B6E-B6D6-4758-87EB-CE36D7E73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72" name="Freeform 35">
              <a:extLst>
                <a:ext uri="{FF2B5EF4-FFF2-40B4-BE49-F238E27FC236}">
                  <a16:creationId xmlns:a16="http://schemas.microsoft.com/office/drawing/2014/main" xmlns="" id="{42D1616A-61DA-4C6C-9AB1-A69903B14F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96" name="Freeform 36">
              <a:extLst>
                <a:ext uri="{FF2B5EF4-FFF2-40B4-BE49-F238E27FC236}">
                  <a16:creationId xmlns:a16="http://schemas.microsoft.com/office/drawing/2014/main" xmlns="" id="{BE714FAF-C28B-40B1-8019-BBDC970C51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74" name="Freeform 37">
              <a:extLst>
                <a:ext uri="{FF2B5EF4-FFF2-40B4-BE49-F238E27FC236}">
                  <a16:creationId xmlns:a16="http://schemas.microsoft.com/office/drawing/2014/main" xmlns="" id="{C7AFB3CA-A3ED-4531-BCA8-7571793D40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75" name="Freeform 38">
              <a:extLst>
                <a:ext uri="{FF2B5EF4-FFF2-40B4-BE49-F238E27FC236}">
                  <a16:creationId xmlns:a16="http://schemas.microsoft.com/office/drawing/2014/main" xmlns="" id="{025E88D5-74FA-49C6-8C3A-2C145643D9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98" name="Rectangle 176">
            <a:extLst>
              <a:ext uri="{FF2B5EF4-FFF2-40B4-BE49-F238E27FC236}">
                <a16:creationId xmlns:a16="http://schemas.microsoft.com/office/drawing/2014/main" xmlns="" id="{55438AA5-07F1-406C-8BA2-E8A868DE0F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9" name="Freeform 11">
            <a:extLst>
              <a:ext uri="{FF2B5EF4-FFF2-40B4-BE49-F238E27FC236}">
                <a16:creationId xmlns:a16="http://schemas.microsoft.com/office/drawing/2014/main" xmlns="" id="{F69F17E5-3D86-481F-BD59-9D198A750F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200" name="Rectangle 180">
            <a:extLst>
              <a:ext uri="{FF2B5EF4-FFF2-40B4-BE49-F238E27FC236}">
                <a16:creationId xmlns:a16="http://schemas.microsoft.com/office/drawing/2014/main" xmlns="" id="{E34A1A9C-82AB-442F-A64D-B65FFB5060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xmlns="" id="{8142858E-9010-4F22-A192-DAB0CC5C245D}"/>
              </a:ext>
            </a:extLst>
          </p:cNvPr>
          <p:cNvPicPr>
            <a:picLocks noChangeAspect="1"/>
          </p:cNvPicPr>
          <p:nvPr/>
        </p:nvPicPr>
        <p:blipFill rotWithShape="1">
          <a:blip r:embed="rId2"/>
          <a:srcRect l="12592" r="16397" b="-2"/>
          <a:stretch/>
        </p:blipFill>
        <p:spPr>
          <a:xfrm>
            <a:off x="8229598" y="-5534"/>
            <a:ext cx="3962402" cy="3431766"/>
          </a:xfrm>
          <a:prstGeom prst="rect">
            <a:avLst/>
          </a:prstGeom>
        </p:spPr>
      </p:pic>
      <p:pic>
        <p:nvPicPr>
          <p:cNvPr id="4" name="Picture 3">
            <a:extLst>
              <a:ext uri="{FF2B5EF4-FFF2-40B4-BE49-F238E27FC236}">
                <a16:creationId xmlns:a16="http://schemas.microsoft.com/office/drawing/2014/main" xmlns="" id="{25CB0511-2D4D-412E-B5FC-D14292DB24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02374" y="3460569"/>
            <a:ext cx="3962402" cy="3266226"/>
          </a:xfrm>
          <a:prstGeom prst="rect">
            <a:avLst/>
          </a:prstGeom>
        </p:spPr>
      </p:pic>
      <p:cxnSp>
        <p:nvCxnSpPr>
          <p:cNvPr id="201" name="Straight Connector 182">
            <a:extLst>
              <a:ext uri="{FF2B5EF4-FFF2-40B4-BE49-F238E27FC236}">
                <a16:creationId xmlns:a16="http://schemas.microsoft.com/office/drawing/2014/main" xmlns="" id="{CA7B1BAF-5657-439D-8E3A-F938134408A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a:stCxn id="37" idx="3"/>
          </p:cNvCxnSpPr>
          <p:nvPr>
            <p:extLst>
              <p:ext uri="{386F3935-93C4-4BCD-93E2-E3B085C9AB24}">
                <p16:designElem xmlns:p16="http://schemas.microsoft.com/office/powerpoint/2015/main" xmlns="" val="1"/>
              </p:ext>
            </p:extLst>
          </p:nvPr>
        </p:nvCxnSpPr>
        <p:spPr>
          <a:xfrm flipV="1">
            <a:off x="8229599" y="3426234"/>
            <a:ext cx="3962401" cy="2766"/>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02" name="Rectangle 184">
            <a:extLst>
              <a:ext uri="{FF2B5EF4-FFF2-40B4-BE49-F238E27FC236}">
                <a16:creationId xmlns:a16="http://schemas.microsoft.com/office/drawing/2014/main" xmlns="" id="{AAC9C595-84D4-4BA8-85D7-C058D8004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3" name="Freeform 5">
            <a:extLst>
              <a:ext uri="{FF2B5EF4-FFF2-40B4-BE49-F238E27FC236}">
                <a16:creationId xmlns:a16="http://schemas.microsoft.com/office/drawing/2014/main" xmlns="" id="{B99E2FA2-D01E-4265-8CE2-C3B85E453B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xmlns="" id="{2C31CE59-903D-479C-ADB2-027B5DCD4B45}"/>
              </a:ext>
            </a:extLst>
          </p:cNvPr>
          <p:cNvSpPr txBox="1"/>
          <p:nvPr/>
        </p:nvSpPr>
        <p:spPr>
          <a:xfrm>
            <a:off x="541867" y="787400"/>
            <a:ext cx="7145866" cy="778933"/>
          </a:xfrm>
          <a:prstGeom prst="rect">
            <a:avLst/>
          </a:prstGeom>
        </p:spPr>
        <p:txBody>
          <a:bodyPr vert="horz" lIns="91440" tIns="45720" rIns="91440" bIns="45720" rtlCol="0" anchor="ctr">
            <a:normAutofit/>
          </a:bodyPr>
          <a:lstStyle/>
          <a:p>
            <a:pPr>
              <a:spcBef>
                <a:spcPct val="0"/>
              </a:spcBef>
              <a:spcAft>
                <a:spcPts val="600"/>
              </a:spcAft>
            </a:pPr>
            <a:r>
              <a:rPr lang="en-US" sz="3200" dirty="0">
                <a:solidFill>
                  <a:srgbClr val="FEFFFF"/>
                </a:solidFill>
                <a:latin typeface="+mj-lt"/>
                <a:ea typeface="+mj-ea"/>
                <a:cs typeface="+mj-cs"/>
              </a:rPr>
              <a:t>Plaza Saltillo Railyard : BEFORE</a:t>
            </a:r>
          </a:p>
        </p:txBody>
      </p:sp>
      <p:sp>
        <p:nvSpPr>
          <p:cNvPr id="2" name="Rectangle 1">
            <a:extLst>
              <a:ext uri="{FF2B5EF4-FFF2-40B4-BE49-F238E27FC236}">
                <a16:creationId xmlns:a16="http://schemas.microsoft.com/office/drawing/2014/main" xmlns="" id="{1EC21873-043E-4F43-8EBA-AA78DDCE3815}"/>
              </a:ext>
            </a:extLst>
          </p:cNvPr>
          <p:cNvSpPr/>
          <p:nvPr/>
        </p:nvSpPr>
        <p:spPr>
          <a:xfrm>
            <a:off x="538056" y="1922362"/>
            <a:ext cx="7145867" cy="387922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endParaRPr lang="en-US" dirty="0">
              <a:solidFill>
                <a:srgbClr val="FEFFFF"/>
              </a:solidFill>
            </a:endParaRPr>
          </a:p>
          <a:p>
            <a:pPr marL="342900" indent="-342900">
              <a:spcBef>
                <a:spcPts val="1000"/>
              </a:spcBef>
              <a:buClr>
                <a:schemeClr val="accent1"/>
              </a:buClr>
              <a:buFont typeface="Wingdings" panose="05000000000000000000" pitchFamily="2" charset="2"/>
              <a:buChar char="§"/>
            </a:pPr>
            <a:r>
              <a:rPr lang="en-US" sz="2000" dirty="0">
                <a:solidFill>
                  <a:srgbClr val="FEFFFF"/>
                </a:solidFill>
                <a:latin typeface="Segoe UI" panose="020B0502040204020203" pitchFamily="34" charset="0"/>
                <a:cs typeface="Segoe UI" panose="020B0502040204020203" pitchFamily="34" charset="0"/>
              </a:rPr>
              <a:t>Approximately 12 acres in East Austin, Texas</a:t>
            </a:r>
          </a:p>
          <a:p>
            <a:pPr>
              <a:spcBef>
                <a:spcPts val="1000"/>
              </a:spcBef>
              <a:buClr>
                <a:schemeClr val="accent1"/>
              </a:buClr>
            </a:pPr>
            <a:endParaRPr lang="en-US" sz="2000" dirty="0">
              <a:solidFill>
                <a:srgbClr val="FEFFFF"/>
              </a:solidFill>
              <a:latin typeface="Segoe UI" panose="020B0502040204020203" pitchFamily="34" charset="0"/>
              <a:cs typeface="Segoe UI" panose="020B0502040204020203" pitchFamily="34" charset="0"/>
            </a:endParaRPr>
          </a:p>
          <a:p>
            <a:pPr marL="342900" indent="-342900">
              <a:spcBef>
                <a:spcPts val="1000"/>
              </a:spcBef>
              <a:buClr>
                <a:schemeClr val="accent1"/>
              </a:buClr>
              <a:buFont typeface="Wingdings" panose="05000000000000000000" pitchFamily="2" charset="2"/>
              <a:buChar char="§"/>
            </a:pPr>
            <a:r>
              <a:rPr lang="en-US" sz="2000" dirty="0">
                <a:solidFill>
                  <a:srgbClr val="FEFFFF"/>
                </a:solidFill>
                <a:latin typeface="Segoe UI" panose="020B0502040204020203" pitchFamily="34" charset="0"/>
                <a:cs typeface="Segoe UI" panose="020B0502040204020203" pitchFamily="34" charset="0"/>
              </a:rPr>
              <a:t>The Plaza Saltillo Railyard was located in east Austin for over a century. In 1995 Capital Metro purchased the railyard as part of incorporating Plaza Saltillo site into a metro rail system  </a:t>
            </a:r>
          </a:p>
          <a:p>
            <a:pPr>
              <a:spcBef>
                <a:spcPts val="1000"/>
              </a:spcBef>
              <a:buClr>
                <a:schemeClr val="accent1"/>
              </a:buClr>
              <a:buFont typeface="Wingdings 3" charset="2"/>
              <a:buChar char=""/>
            </a:pPr>
            <a:endParaRPr lang="en-US" dirty="0">
              <a:solidFill>
                <a:srgbClr val="FEFFFF"/>
              </a:solidFill>
            </a:endParaRPr>
          </a:p>
          <a:p>
            <a:pPr>
              <a:spcBef>
                <a:spcPts val="1000"/>
              </a:spcBef>
              <a:buClr>
                <a:schemeClr val="accent1"/>
              </a:buClr>
              <a:buFont typeface="Wingdings 3" charset="2"/>
              <a:buChar char=""/>
            </a:pPr>
            <a:endParaRPr lang="en-US" dirty="0">
              <a:solidFill>
                <a:srgbClr val="FEFFFF"/>
              </a:solidFill>
            </a:endParaRPr>
          </a:p>
        </p:txBody>
      </p:sp>
    </p:spTree>
    <p:extLst>
      <p:ext uri="{BB962C8B-B14F-4D97-AF65-F5344CB8AC3E}">
        <p14:creationId xmlns:p14="http://schemas.microsoft.com/office/powerpoint/2010/main" val="34038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88" name="Group 148">
            <a:extLst>
              <a:ext uri="{FF2B5EF4-FFF2-40B4-BE49-F238E27FC236}">
                <a16:creationId xmlns:a16="http://schemas.microsoft.com/office/drawing/2014/main" xmlns="" id="{FC7BE47C-BAEE-49EE-BB54-156C979AC84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50" name="Freeform 11">
              <a:extLst>
                <a:ext uri="{FF2B5EF4-FFF2-40B4-BE49-F238E27FC236}">
                  <a16:creationId xmlns:a16="http://schemas.microsoft.com/office/drawing/2014/main" xmlns="" id="{2EE9AC32-EDB1-4EFD-BB0E-C26E206C1B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1" name="Freeform 12">
              <a:extLst>
                <a:ext uri="{FF2B5EF4-FFF2-40B4-BE49-F238E27FC236}">
                  <a16:creationId xmlns:a16="http://schemas.microsoft.com/office/drawing/2014/main" xmlns="" id="{2FDF0B09-0E9E-45B4-B91E-0E7734ED14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2" name="Freeform 13">
              <a:extLst>
                <a:ext uri="{FF2B5EF4-FFF2-40B4-BE49-F238E27FC236}">
                  <a16:creationId xmlns:a16="http://schemas.microsoft.com/office/drawing/2014/main" xmlns="" id="{1EEB8353-6E5B-417C-B98B-07EE306402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0" name="Freeform 14">
              <a:extLst>
                <a:ext uri="{FF2B5EF4-FFF2-40B4-BE49-F238E27FC236}">
                  <a16:creationId xmlns:a16="http://schemas.microsoft.com/office/drawing/2014/main" xmlns="" id="{F9C5BD3B-D39A-4F8B-9240-7A6C153F0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4" name="Freeform 15">
              <a:extLst>
                <a:ext uri="{FF2B5EF4-FFF2-40B4-BE49-F238E27FC236}">
                  <a16:creationId xmlns:a16="http://schemas.microsoft.com/office/drawing/2014/main" xmlns="" id="{FD941421-268E-4666-A503-9F058B2478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2" name="Freeform 16">
              <a:extLst>
                <a:ext uri="{FF2B5EF4-FFF2-40B4-BE49-F238E27FC236}">
                  <a16:creationId xmlns:a16="http://schemas.microsoft.com/office/drawing/2014/main" xmlns="" id="{A00E88A0-7025-47DF-BA70-A8F6F57088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6" name="Freeform 17">
              <a:extLst>
                <a:ext uri="{FF2B5EF4-FFF2-40B4-BE49-F238E27FC236}">
                  <a16:creationId xmlns:a16="http://schemas.microsoft.com/office/drawing/2014/main" xmlns="" id="{DE00BA63-6194-4ECA-84D8-80235F4093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3" name="Freeform 18">
              <a:extLst>
                <a:ext uri="{FF2B5EF4-FFF2-40B4-BE49-F238E27FC236}">
                  <a16:creationId xmlns:a16="http://schemas.microsoft.com/office/drawing/2014/main" xmlns="" id="{39AC4B74-4C3D-4EDA-94C2-CDA24D068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58" name="Freeform 19">
              <a:extLst>
                <a:ext uri="{FF2B5EF4-FFF2-40B4-BE49-F238E27FC236}">
                  <a16:creationId xmlns:a16="http://schemas.microsoft.com/office/drawing/2014/main" xmlns="" id="{202B11E6-4CA9-4162-AF59-8C145BC3B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4" name="Freeform 20">
              <a:extLst>
                <a:ext uri="{FF2B5EF4-FFF2-40B4-BE49-F238E27FC236}">
                  <a16:creationId xmlns:a16="http://schemas.microsoft.com/office/drawing/2014/main" xmlns="" id="{8B0AF5D0-1EDB-41E2-8FCD-60CBC2EF5B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0" name="Freeform 21">
              <a:extLst>
                <a:ext uri="{FF2B5EF4-FFF2-40B4-BE49-F238E27FC236}">
                  <a16:creationId xmlns:a16="http://schemas.microsoft.com/office/drawing/2014/main" xmlns="" id="{C0D0B969-D0AC-487B-9438-B1FA32847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1" name="Freeform 22">
              <a:extLst>
                <a:ext uri="{FF2B5EF4-FFF2-40B4-BE49-F238E27FC236}">
                  <a16:creationId xmlns:a16="http://schemas.microsoft.com/office/drawing/2014/main" xmlns="" id="{F7583D38-95E7-4E22-8130-05E88EC0E9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95" name="Group 162">
            <a:extLst>
              <a:ext uri="{FF2B5EF4-FFF2-40B4-BE49-F238E27FC236}">
                <a16:creationId xmlns:a16="http://schemas.microsoft.com/office/drawing/2014/main" xmlns="" id="{BB3CB4D2-7362-459B-B043-4A7AA941D54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164" name="Freeform 27">
              <a:extLst>
                <a:ext uri="{FF2B5EF4-FFF2-40B4-BE49-F238E27FC236}">
                  <a16:creationId xmlns:a16="http://schemas.microsoft.com/office/drawing/2014/main" xmlns="" id="{340EF90C-4725-4FA2-9C0E-5CC80706D4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65" name="Freeform 28">
              <a:extLst>
                <a:ext uri="{FF2B5EF4-FFF2-40B4-BE49-F238E27FC236}">
                  <a16:creationId xmlns:a16="http://schemas.microsoft.com/office/drawing/2014/main" xmlns="" id="{55B4B95F-5B02-4199-A4CF-BF80796B2E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66" name="Freeform 29">
              <a:extLst>
                <a:ext uri="{FF2B5EF4-FFF2-40B4-BE49-F238E27FC236}">
                  <a16:creationId xmlns:a16="http://schemas.microsoft.com/office/drawing/2014/main" xmlns="" id="{B1A85464-EB4E-4F24-B8D1-5AAB1BD177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67" name="Freeform 30">
              <a:extLst>
                <a:ext uri="{FF2B5EF4-FFF2-40B4-BE49-F238E27FC236}">
                  <a16:creationId xmlns:a16="http://schemas.microsoft.com/office/drawing/2014/main" xmlns="" id="{F9CEBF3A-E181-4658-A255-3280C61262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68" name="Freeform 31">
              <a:extLst>
                <a:ext uri="{FF2B5EF4-FFF2-40B4-BE49-F238E27FC236}">
                  <a16:creationId xmlns:a16="http://schemas.microsoft.com/office/drawing/2014/main" xmlns="" id="{8C349E6E-E8E7-4B47-BE5A-46BC3CCF97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9" name="Freeform 32">
              <a:extLst>
                <a:ext uri="{FF2B5EF4-FFF2-40B4-BE49-F238E27FC236}">
                  <a16:creationId xmlns:a16="http://schemas.microsoft.com/office/drawing/2014/main" xmlns="" id="{5DD8C0E0-3E7A-4139-BD20-6E74984104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0" name="Freeform 33">
              <a:extLst>
                <a:ext uri="{FF2B5EF4-FFF2-40B4-BE49-F238E27FC236}">
                  <a16:creationId xmlns:a16="http://schemas.microsoft.com/office/drawing/2014/main" xmlns="" id="{3F5C45D2-1802-44B0-A7A1-E7643C61B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1" name="Freeform 34">
              <a:extLst>
                <a:ext uri="{FF2B5EF4-FFF2-40B4-BE49-F238E27FC236}">
                  <a16:creationId xmlns:a16="http://schemas.microsoft.com/office/drawing/2014/main" xmlns="" id="{E70E5B6E-B6D6-4758-87EB-CE36D7E73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72" name="Freeform 35">
              <a:extLst>
                <a:ext uri="{FF2B5EF4-FFF2-40B4-BE49-F238E27FC236}">
                  <a16:creationId xmlns:a16="http://schemas.microsoft.com/office/drawing/2014/main" xmlns="" id="{42D1616A-61DA-4C6C-9AB1-A69903B14F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96" name="Freeform 36">
              <a:extLst>
                <a:ext uri="{FF2B5EF4-FFF2-40B4-BE49-F238E27FC236}">
                  <a16:creationId xmlns:a16="http://schemas.microsoft.com/office/drawing/2014/main" xmlns="" id="{BE714FAF-C28B-40B1-8019-BBDC970C51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74" name="Freeform 37">
              <a:extLst>
                <a:ext uri="{FF2B5EF4-FFF2-40B4-BE49-F238E27FC236}">
                  <a16:creationId xmlns:a16="http://schemas.microsoft.com/office/drawing/2014/main" xmlns="" id="{C7AFB3CA-A3ED-4531-BCA8-7571793D40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75" name="Freeform 38">
              <a:extLst>
                <a:ext uri="{FF2B5EF4-FFF2-40B4-BE49-F238E27FC236}">
                  <a16:creationId xmlns:a16="http://schemas.microsoft.com/office/drawing/2014/main" xmlns="" id="{025E88D5-74FA-49C6-8C3A-2C145643D9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98" name="Rectangle 176">
            <a:extLst>
              <a:ext uri="{FF2B5EF4-FFF2-40B4-BE49-F238E27FC236}">
                <a16:creationId xmlns:a16="http://schemas.microsoft.com/office/drawing/2014/main" xmlns="" id="{55438AA5-07F1-406C-8BA2-E8A868DE0F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9" name="Freeform 11">
            <a:extLst>
              <a:ext uri="{FF2B5EF4-FFF2-40B4-BE49-F238E27FC236}">
                <a16:creationId xmlns:a16="http://schemas.microsoft.com/office/drawing/2014/main" xmlns="" id="{F69F17E5-3D86-481F-BD59-9D198A750F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200" name="Rectangle 180">
            <a:extLst>
              <a:ext uri="{FF2B5EF4-FFF2-40B4-BE49-F238E27FC236}">
                <a16:creationId xmlns:a16="http://schemas.microsoft.com/office/drawing/2014/main" xmlns="" id="{E34A1A9C-82AB-442F-A64D-B65FFB5060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xmlns="" id="{8142858E-9010-4F22-A192-DAB0CC5C245D}"/>
              </a:ext>
            </a:extLst>
          </p:cNvPr>
          <p:cNvPicPr>
            <a:picLocks noChangeAspect="1"/>
          </p:cNvPicPr>
          <p:nvPr/>
        </p:nvPicPr>
        <p:blipFill rotWithShape="1">
          <a:blip r:embed="rId2"/>
          <a:srcRect l="12592" r="16397" b="-2"/>
          <a:stretch/>
        </p:blipFill>
        <p:spPr>
          <a:xfrm>
            <a:off x="8229598" y="-5534"/>
            <a:ext cx="3962402" cy="3431766"/>
          </a:xfrm>
          <a:prstGeom prst="rect">
            <a:avLst/>
          </a:prstGeom>
        </p:spPr>
      </p:pic>
      <p:pic>
        <p:nvPicPr>
          <p:cNvPr id="4" name="Picture 3">
            <a:extLst>
              <a:ext uri="{FF2B5EF4-FFF2-40B4-BE49-F238E27FC236}">
                <a16:creationId xmlns:a16="http://schemas.microsoft.com/office/drawing/2014/main" xmlns="" id="{25CB0511-2D4D-412E-B5FC-D14292DB24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02374" y="3460569"/>
            <a:ext cx="3962402" cy="3266226"/>
          </a:xfrm>
          <a:prstGeom prst="rect">
            <a:avLst/>
          </a:prstGeom>
        </p:spPr>
      </p:pic>
      <p:cxnSp>
        <p:nvCxnSpPr>
          <p:cNvPr id="201" name="Straight Connector 182">
            <a:extLst>
              <a:ext uri="{FF2B5EF4-FFF2-40B4-BE49-F238E27FC236}">
                <a16:creationId xmlns:a16="http://schemas.microsoft.com/office/drawing/2014/main" xmlns="" id="{CA7B1BAF-5657-439D-8E3A-F938134408A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a:stCxn id="37" idx="3"/>
          </p:cNvCxnSpPr>
          <p:nvPr>
            <p:extLst>
              <p:ext uri="{386F3935-93C4-4BCD-93E2-E3B085C9AB24}">
                <p16:designElem xmlns:p16="http://schemas.microsoft.com/office/powerpoint/2015/main" xmlns="" val="1"/>
              </p:ext>
            </p:extLst>
          </p:nvPr>
        </p:nvCxnSpPr>
        <p:spPr>
          <a:xfrm flipV="1">
            <a:off x="8229599" y="3426234"/>
            <a:ext cx="3962401" cy="2766"/>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02" name="Rectangle 184">
            <a:extLst>
              <a:ext uri="{FF2B5EF4-FFF2-40B4-BE49-F238E27FC236}">
                <a16:creationId xmlns:a16="http://schemas.microsoft.com/office/drawing/2014/main" xmlns="" id="{AAC9C595-84D4-4BA8-85D7-C058D8004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3" name="Freeform 5">
            <a:extLst>
              <a:ext uri="{FF2B5EF4-FFF2-40B4-BE49-F238E27FC236}">
                <a16:creationId xmlns:a16="http://schemas.microsoft.com/office/drawing/2014/main" xmlns="" id="{B99E2FA2-D01E-4265-8CE2-C3B85E453B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xmlns="" id="{2C31CE59-903D-479C-ADB2-027B5DCD4B45}"/>
              </a:ext>
            </a:extLst>
          </p:cNvPr>
          <p:cNvSpPr txBox="1"/>
          <p:nvPr/>
        </p:nvSpPr>
        <p:spPr>
          <a:xfrm>
            <a:off x="541867" y="787400"/>
            <a:ext cx="7145866" cy="778933"/>
          </a:xfrm>
          <a:prstGeom prst="rect">
            <a:avLst/>
          </a:prstGeom>
        </p:spPr>
        <p:txBody>
          <a:bodyPr vert="horz" lIns="91440" tIns="45720" rIns="91440" bIns="45720" rtlCol="0" anchor="ctr">
            <a:normAutofit/>
          </a:bodyPr>
          <a:lstStyle/>
          <a:p>
            <a:pPr>
              <a:spcBef>
                <a:spcPct val="0"/>
              </a:spcBef>
              <a:spcAft>
                <a:spcPts val="600"/>
              </a:spcAft>
            </a:pPr>
            <a:r>
              <a:rPr lang="en-US" sz="3200" dirty="0">
                <a:solidFill>
                  <a:srgbClr val="FEFFFF"/>
                </a:solidFill>
                <a:latin typeface="+mj-lt"/>
                <a:ea typeface="+mj-ea"/>
                <a:cs typeface="+mj-cs"/>
              </a:rPr>
              <a:t>Plaza Saltillo Railyard in Brownfields</a:t>
            </a:r>
          </a:p>
        </p:txBody>
      </p:sp>
      <p:sp>
        <p:nvSpPr>
          <p:cNvPr id="2" name="Rectangle 1">
            <a:extLst>
              <a:ext uri="{FF2B5EF4-FFF2-40B4-BE49-F238E27FC236}">
                <a16:creationId xmlns:a16="http://schemas.microsoft.com/office/drawing/2014/main" xmlns="" id="{1EC21873-043E-4F43-8EBA-AA78DDCE3815}"/>
              </a:ext>
            </a:extLst>
          </p:cNvPr>
          <p:cNvSpPr/>
          <p:nvPr/>
        </p:nvSpPr>
        <p:spPr>
          <a:xfrm>
            <a:off x="283531" y="2771825"/>
            <a:ext cx="7145867" cy="387922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endParaRPr lang="en-US" dirty="0">
              <a:solidFill>
                <a:srgbClr val="FEFFFF"/>
              </a:solidFill>
            </a:endParaRPr>
          </a:p>
          <a:p>
            <a:pPr>
              <a:spcBef>
                <a:spcPts val="1000"/>
              </a:spcBef>
              <a:buClr>
                <a:schemeClr val="accent1"/>
              </a:buClr>
              <a:buFont typeface="Wingdings 3" charset="2"/>
              <a:buChar char=""/>
            </a:pPr>
            <a:endParaRPr lang="en-US" dirty="0">
              <a:solidFill>
                <a:srgbClr val="FEFFFF"/>
              </a:solidFill>
            </a:endParaRPr>
          </a:p>
          <a:p>
            <a:pPr>
              <a:spcBef>
                <a:spcPts val="1000"/>
              </a:spcBef>
              <a:buClr>
                <a:schemeClr val="accent1"/>
              </a:buClr>
              <a:buFont typeface="Wingdings 3" charset="2"/>
              <a:buChar char=""/>
            </a:pPr>
            <a:endParaRPr lang="en-US" dirty="0">
              <a:solidFill>
                <a:srgbClr val="FEFFFF"/>
              </a:solidFill>
            </a:endParaRPr>
          </a:p>
        </p:txBody>
      </p:sp>
      <p:graphicFrame>
        <p:nvGraphicFramePr>
          <p:cNvPr id="210" name="Diagram 209">
            <a:extLst>
              <a:ext uri="{FF2B5EF4-FFF2-40B4-BE49-F238E27FC236}">
                <a16:creationId xmlns:a16="http://schemas.microsoft.com/office/drawing/2014/main" xmlns="" id="{1029C470-C5D5-44BC-8D6F-5AA04C22C453}"/>
              </a:ext>
            </a:extLst>
          </p:cNvPr>
          <p:cNvGraphicFramePr/>
          <p:nvPr>
            <p:extLst>
              <p:ext uri="{D42A27DB-BD31-4B8C-83A1-F6EECF244321}">
                <p14:modId xmlns:p14="http://schemas.microsoft.com/office/powerpoint/2010/main" val="4059092682"/>
              </p:ext>
            </p:extLst>
          </p:nvPr>
        </p:nvGraphicFramePr>
        <p:xfrm>
          <a:off x="7813" y="1790408"/>
          <a:ext cx="3341997" cy="8060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xmlns="" id="{923C04E7-C899-4F50-BBCE-05A94484974E}"/>
              </a:ext>
            </a:extLst>
          </p:cNvPr>
          <p:cNvSpPr/>
          <p:nvPr/>
        </p:nvSpPr>
        <p:spPr>
          <a:xfrm>
            <a:off x="3471886" y="1839664"/>
            <a:ext cx="4474702" cy="707886"/>
          </a:xfrm>
          <a:prstGeom prst="rect">
            <a:avLst/>
          </a:prstGeom>
        </p:spPr>
        <p:txBody>
          <a:bodyPr wrap="square">
            <a:spAutoFit/>
          </a:bodyPr>
          <a:lstStyle/>
          <a:p>
            <a:pPr algn="just">
              <a:lnSpc>
                <a:spcPct val="150000"/>
              </a:lnSpc>
            </a:pPr>
            <a:r>
              <a:rPr lang="en-US" sz="1600" u="sng" dirty="0">
                <a:solidFill>
                  <a:schemeClr val="bg1"/>
                </a:solidFill>
                <a:latin typeface="Segoe UI" panose="020B0502040204020203" pitchFamily="34" charset="0"/>
                <a:cs typeface="Segoe UI" panose="020B0502040204020203" pitchFamily="34" charset="0"/>
              </a:rPr>
              <a:t>Applicants: </a:t>
            </a:r>
          </a:p>
          <a:p>
            <a:pPr algn="just"/>
            <a:r>
              <a:rPr lang="en-US" sz="1600" dirty="0">
                <a:solidFill>
                  <a:schemeClr val="bg1"/>
                </a:solidFill>
                <a:latin typeface="Segoe UI" panose="020B0502040204020203" pitchFamily="34" charset="0"/>
                <a:cs typeface="Segoe UI" panose="020B0502040204020203" pitchFamily="34" charset="0"/>
              </a:rPr>
              <a:t>City of Austin Brownfields &amp; Capital Metro</a:t>
            </a:r>
          </a:p>
        </p:txBody>
      </p:sp>
      <p:sp>
        <p:nvSpPr>
          <p:cNvPr id="226" name="Rectangle 225">
            <a:extLst>
              <a:ext uri="{FF2B5EF4-FFF2-40B4-BE49-F238E27FC236}">
                <a16:creationId xmlns:a16="http://schemas.microsoft.com/office/drawing/2014/main" xmlns="" id="{64793468-08CE-47AA-AD86-24686BB841F8}"/>
              </a:ext>
            </a:extLst>
          </p:cNvPr>
          <p:cNvSpPr/>
          <p:nvPr/>
        </p:nvSpPr>
        <p:spPr>
          <a:xfrm>
            <a:off x="3449274" y="2882893"/>
            <a:ext cx="4880976" cy="830997"/>
          </a:xfrm>
          <a:prstGeom prst="rect">
            <a:avLst/>
          </a:prstGeom>
        </p:spPr>
        <p:txBody>
          <a:bodyPr wrap="square">
            <a:spAutoFit/>
          </a:bodyPr>
          <a:lstStyle/>
          <a:p>
            <a:r>
              <a:rPr lang="en-US" sz="1600" u="sng" dirty="0">
                <a:solidFill>
                  <a:schemeClr val="bg1"/>
                </a:solidFill>
                <a:latin typeface="Segoe UI" panose="020B0502040204020203" pitchFamily="34" charset="0"/>
                <a:cs typeface="Segoe UI" panose="020B0502040204020203" pitchFamily="34" charset="0"/>
              </a:rPr>
              <a:t>Identified RECS: </a:t>
            </a:r>
          </a:p>
          <a:p>
            <a:r>
              <a:rPr lang="en-US" sz="1600" dirty="0">
                <a:solidFill>
                  <a:schemeClr val="bg1"/>
                </a:solidFill>
                <a:latin typeface="Segoe UI" panose="020B0502040204020203" pitchFamily="34" charset="0"/>
                <a:cs typeface="Segoe UI" panose="020B0502040204020203" pitchFamily="34" charset="0"/>
              </a:rPr>
              <a:t>Former railyard operations, underground storage tanks, oil storage </a:t>
            </a:r>
          </a:p>
        </p:txBody>
      </p:sp>
      <p:sp>
        <p:nvSpPr>
          <p:cNvPr id="9" name="TextBox 8">
            <a:extLst>
              <a:ext uri="{FF2B5EF4-FFF2-40B4-BE49-F238E27FC236}">
                <a16:creationId xmlns:a16="http://schemas.microsoft.com/office/drawing/2014/main" xmlns="" id="{DD33EC3E-4572-4E7F-A569-65553B042055}"/>
              </a:ext>
            </a:extLst>
          </p:cNvPr>
          <p:cNvSpPr txBox="1"/>
          <p:nvPr/>
        </p:nvSpPr>
        <p:spPr>
          <a:xfrm>
            <a:off x="3400975" y="4126909"/>
            <a:ext cx="5001728" cy="1323439"/>
          </a:xfrm>
          <a:prstGeom prst="rect">
            <a:avLst/>
          </a:prstGeom>
          <a:noFill/>
        </p:spPr>
        <p:txBody>
          <a:bodyPr wrap="square" rtlCol="0">
            <a:spAutoFit/>
          </a:bodyPr>
          <a:lstStyle/>
          <a:p>
            <a:r>
              <a:rPr lang="en-US" sz="1600" u="sng" dirty="0">
                <a:solidFill>
                  <a:schemeClr val="bg1"/>
                </a:solidFill>
                <a:latin typeface="Segoe UI" panose="020B0502040204020203" pitchFamily="34" charset="0"/>
                <a:cs typeface="Segoe UI" panose="020B0502040204020203" pitchFamily="34" charset="0"/>
              </a:rPr>
              <a:t>TCEQ Investigation: </a:t>
            </a:r>
          </a:p>
          <a:p>
            <a:r>
              <a:rPr lang="en-US" sz="1600" dirty="0">
                <a:solidFill>
                  <a:schemeClr val="bg1"/>
                </a:solidFill>
                <a:latin typeface="Segoe UI" panose="020B0502040204020203" pitchFamily="34" charset="0"/>
                <a:cs typeface="Segoe UI" panose="020B0502040204020203" pitchFamily="34" charset="0"/>
              </a:rPr>
              <a:t>Soil and groundwater sampling</a:t>
            </a:r>
          </a:p>
          <a:p>
            <a:endParaRPr lang="en-US" sz="1600" dirty="0">
              <a:solidFill>
                <a:schemeClr val="bg1"/>
              </a:solidFill>
              <a:latin typeface="Segoe UI" panose="020B0502040204020203" pitchFamily="34" charset="0"/>
              <a:cs typeface="Segoe UI" panose="020B0502040204020203" pitchFamily="34" charset="0"/>
            </a:endParaRPr>
          </a:p>
          <a:p>
            <a:r>
              <a:rPr lang="en-US" sz="1600" u="sng" dirty="0">
                <a:solidFill>
                  <a:schemeClr val="bg1"/>
                </a:solidFill>
                <a:latin typeface="Segoe UI" panose="020B0502040204020203" pitchFamily="34" charset="0"/>
                <a:cs typeface="Segoe UI" panose="020B0502040204020203" pitchFamily="34" charset="0"/>
              </a:rPr>
              <a:t>EPA  Additional Investigation</a:t>
            </a:r>
            <a:r>
              <a:rPr lang="en-US" sz="1600" dirty="0">
                <a:solidFill>
                  <a:schemeClr val="bg1"/>
                </a:solidFill>
                <a:latin typeface="Segoe UI" panose="020B0502040204020203" pitchFamily="34" charset="0"/>
                <a:cs typeface="Segoe UI" panose="020B0502040204020203" pitchFamily="34" charset="0"/>
              </a:rPr>
              <a:t>: </a:t>
            </a:r>
          </a:p>
          <a:p>
            <a:r>
              <a:rPr lang="en-US" sz="1600" dirty="0">
                <a:solidFill>
                  <a:schemeClr val="bg1"/>
                </a:solidFill>
                <a:latin typeface="Segoe UI" panose="020B0502040204020203" pitchFamily="34" charset="0"/>
                <a:cs typeface="Segoe UI" panose="020B0502040204020203" pitchFamily="34" charset="0"/>
              </a:rPr>
              <a:t>Targeted Brownfield assessment by EPA </a:t>
            </a:r>
          </a:p>
        </p:txBody>
      </p:sp>
      <p:sp>
        <p:nvSpPr>
          <p:cNvPr id="10" name="TextBox 9">
            <a:extLst>
              <a:ext uri="{FF2B5EF4-FFF2-40B4-BE49-F238E27FC236}">
                <a16:creationId xmlns:a16="http://schemas.microsoft.com/office/drawing/2014/main" xmlns="" id="{D1D604DD-8E2B-49D1-A9E6-E9EA861C5DA7}"/>
              </a:ext>
            </a:extLst>
          </p:cNvPr>
          <p:cNvSpPr txBox="1"/>
          <p:nvPr/>
        </p:nvSpPr>
        <p:spPr>
          <a:xfrm>
            <a:off x="3404592" y="5621338"/>
            <a:ext cx="4825007" cy="1077218"/>
          </a:xfrm>
          <a:prstGeom prst="rect">
            <a:avLst/>
          </a:prstGeom>
          <a:noFill/>
        </p:spPr>
        <p:txBody>
          <a:bodyPr wrap="square" rtlCol="0">
            <a:spAutoFit/>
          </a:bodyPr>
          <a:lstStyle/>
          <a:p>
            <a:r>
              <a:rPr lang="en-US" sz="1600" u="sng" dirty="0">
                <a:solidFill>
                  <a:schemeClr val="bg1"/>
                </a:solidFill>
                <a:latin typeface="Segoe UI" panose="020B0502040204020203" pitchFamily="34" charset="0"/>
                <a:cs typeface="Segoe UI" panose="020B0502040204020203" pitchFamily="34" charset="0"/>
              </a:rPr>
              <a:t>Chose to enter the TCEQ Voluntary Cleanup Program:  </a:t>
            </a:r>
            <a:r>
              <a:rPr lang="en-US" sz="1600" dirty="0">
                <a:solidFill>
                  <a:schemeClr val="bg1"/>
                </a:solidFill>
                <a:latin typeface="Segoe UI" panose="020B0502040204020203" pitchFamily="34" charset="0"/>
                <a:cs typeface="Segoe UI" panose="020B0502040204020203" pitchFamily="34" charset="0"/>
              </a:rPr>
              <a:t>Removal Action, Physical and Institutional Controls placed on Property , Received certificates of completion to redevelop</a:t>
            </a:r>
          </a:p>
        </p:txBody>
      </p:sp>
      <p:graphicFrame>
        <p:nvGraphicFramePr>
          <p:cNvPr id="228" name="Diagram 227">
            <a:extLst>
              <a:ext uri="{FF2B5EF4-FFF2-40B4-BE49-F238E27FC236}">
                <a16:creationId xmlns:a16="http://schemas.microsoft.com/office/drawing/2014/main" xmlns="" id="{DAE9973A-3173-45F6-A042-7EB07F5A5170}"/>
              </a:ext>
            </a:extLst>
          </p:cNvPr>
          <p:cNvGraphicFramePr/>
          <p:nvPr>
            <p:extLst>
              <p:ext uri="{D42A27DB-BD31-4B8C-83A1-F6EECF244321}">
                <p14:modId xmlns:p14="http://schemas.microsoft.com/office/powerpoint/2010/main" val="4136063623"/>
              </p:ext>
            </p:extLst>
          </p:nvPr>
        </p:nvGraphicFramePr>
        <p:xfrm>
          <a:off x="50330" y="2888947"/>
          <a:ext cx="3341997" cy="9149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30" name="Diagram 229">
            <a:extLst>
              <a:ext uri="{FF2B5EF4-FFF2-40B4-BE49-F238E27FC236}">
                <a16:creationId xmlns:a16="http://schemas.microsoft.com/office/drawing/2014/main" xmlns="" id="{A3D66B94-D6D3-4F7C-8116-25B1280C8165}"/>
              </a:ext>
            </a:extLst>
          </p:cNvPr>
          <p:cNvGraphicFramePr/>
          <p:nvPr>
            <p:extLst>
              <p:ext uri="{D42A27DB-BD31-4B8C-83A1-F6EECF244321}">
                <p14:modId xmlns:p14="http://schemas.microsoft.com/office/powerpoint/2010/main" val="1204849651"/>
              </p:ext>
            </p:extLst>
          </p:nvPr>
        </p:nvGraphicFramePr>
        <p:xfrm>
          <a:off x="50329" y="4234545"/>
          <a:ext cx="3341997" cy="70564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232" name="Group 231">
            <a:extLst>
              <a:ext uri="{FF2B5EF4-FFF2-40B4-BE49-F238E27FC236}">
                <a16:creationId xmlns:a16="http://schemas.microsoft.com/office/drawing/2014/main" xmlns="" id="{0C1134BC-0C99-4144-8073-0F0AAA7ADB36}"/>
              </a:ext>
            </a:extLst>
          </p:cNvPr>
          <p:cNvGrpSpPr/>
          <p:nvPr/>
        </p:nvGrpSpPr>
        <p:grpSpPr>
          <a:xfrm>
            <a:off x="79998" y="5662828"/>
            <a:ext cx="3338733" cy="778068"/>
            <a:chOff x="1631" y="0"/>
            <a:chExt cx="3338733" cy="914962"/>
          </a:xfrm>
          <a:solidFill>
            <a:schemeClr val="accent3">
              <a:lumMod val="75000"/>
            </a:schemeClr>
          </a:solidFill>
        </p:grpSpPr>
        <p:sp>
          <p:nvSpPr>
            <p:cNvPr id="234" name="Arrow: Pentagon 233">
              <a:extLst>
                <a:ext uri="{FF2B5EF4-FFF2-40B4-BE49-F238E27FC236}">
                  <a16:creationId xmlns:a16="http://schemas.microsoft.com/office/drawing/2014/main" xmlns="" id="{71254F02-C8A2-4F29-9C7F-188A5172E4DA}"/>
                </a:ext>
              </a:extLst>
            </p:cNvPr>
            <p:cNvSpPr/>
            <p:nvPr/>
          </p:nvSpPr>
          <p:spPr>
            <a:xfrm>
              <a:off x="1631" y="0"/>
              <a:ext cx="3338733" cy="914962"/>
            </a:xfrm>
            <a:prstGeom prst="homePlat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6" name="Arrow: Pentagon 4">
              <a:extLst>
                <a:ext uri="{FF2B5EF4-FFF2-40B4-BE49-F238E27FC236}">
                  <a16:creationId xmlns:a16="http://schemas.microsoft.com/office/drawing/2014/main" xmlns="" id="{9C127869-3559-48B8-BBF5-67FF404D411B}"/>
                </a:ext>
              </a:extLst>
            </p:cNvPr>
            <p:cNvSpPr txBox="1"/>
            <p:nvPr/>
          </p:nvSpPr>
          <p:spPr>
            <a:xfrm>
              <a:off x="1632" y="48858"/>
              <a:ext cx="2771534" cy="7188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t>Cleanup Planning</a:t>
              </a:r>
            </a:p>
          </p:txBody>
        </p:sp>
      </p:grpSp>
    </p:spTree>
    <p:extLst>
      <p:ext uri="{BB962C8B-B14F-4D97-AF65-F5344CB8AC3E}">
        <p14:creationId xmlns:p14="http://schemas.microsoft.com/office/powerpoint/2010/main" val="394221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6" name="Group 205">
            <a:extLst>
              <a:ext uri="{FF2B5EF4-FFF2-40B4-BE49-F238E27FC236}">
                <a16:creationId xmlns:a16="http://schemas.microsoft.com/office/drawing/2014/main" xmlns="" id="{8A4B381F-0613-4635-9FF1-7F138E9087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207" name="Freeform 11">
              <a:extLst>
                <a:ext uri="{FF2B5EF4-FFF2-40B4-BE49-F238E27FC236}">
                  <a16:creationId xmlns:a16="http://schemas.microsoft.com/office/drawing/2014/main" xmlns="" id="{E2CDD211-CC70-4A05-B57A-0C7AF10EC3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8" name="Freeform 12">
              <a:extLst>
                <a:ext uri="{FF2B5EF4-FFF2-40B4-BE49-F238E27FC236}">
                  <a16:creationId xmlns:a16="http://schemas.microsoft.com/office/drawing/2014/main" xmlns="" id="{FB3D49A7-66BC-4C31-9FCE-024EBC631A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9" name="Freeform 13">
              <a:extLst>
                <a:ext uri="{FF2B5EF4-FFF2-40B4-BE49-F238E27FC236}">
                  <a16:creationId xmlns:a16="http://schemas.microsoft.com/office/drawing/2014/main" xmlns="" id="{891BBF88-3ED5-4945-88CA-7C244AC3DD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0" name="Freeform 14">
              <a:extLst>
                <a:ext uri="{FF2B5EF4-FFF2-40B4-BE49-F238E27FC236}">
                  <a16:creationId xmlns:a16="http://schemas.microsoft.com/office/drawing/2014/main" xmlns="" id="{4DE5D08A-C8FA-4A93-91EB-6E1638AC62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1" name="Freeform 15">
              <a:extLst>
                <a:ext uri="{FF2B5EF4-FFF2-40B4-BE49-F238E27FC236}">
                  <a16:creationId xmlns:a16="http://schemas.microsoft.com/office/drawing/2014/main" xmlns="" id="{D0E74E81-2BD8-4D93-9C58-07B71A4F05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2" name="Freeform 16">
              <a:extLst>
                <a:ext uri="{FF2B5EF4-FFF2-40B4-BE49-F238E27FC236}">
                  <a16:creationId xmlns:a16="http://schemas.microsoft.com/office/drawing/2014/main" xmlns="" id="{02EA5090-484E-4DA2-B792-E432502D2C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3" name="Freeform 17">
              <a:extLst>
                <a:ext uri="{FF2B5EF4-FFF2-40B4-BE49-F238E27FC236}">
                  <a16:creationId xmlns:a16="http://schemas.microsoft.com/office/drawing/2014/main" xmlns="" id="{D7FAC83F-F4D3-4922-8C9E-09D170A5B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4" name="Freeform 18">
              <a:extLst>
                <a:ext uri="{FF2B5EF4-FFF2-40B4-BE49-F238E27FC236}">
                  <a16:creationId xmlns:a16="http://schemas.microsoft.com/office/drawing/2014/main" xmlns="" id="{EF580442-0B7E-4CD2-897B-76A2413296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5" name="Freeform 19">
              <a:extLst>
                <a:ext uri="{FF2B5EF4-FFF2-40B4-BE49-F238E27FC236}">
                  <a16:creationId xmlns:a16="http://schemas.microsoft.com/office/drawing/2014/main" xmlns="" id="{A8E7A643-FA1F-4BE4-89B2-129A03C1BB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6" name="Freeform 20">
              <a:extLst>
                <a:ext uri="{FF2B5EF4-FFF2-40B4-BE49-F238E27FC236}">
                  <a16:creationId xmlns:a16="http://schemas.microsoft.com/office/drawing/2014/main" xmlns="" id="{D706DC49-A8B1-49C1-BA11-B9458C1BF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7" name="Freeform 21">
              <a:extLst>
                <a:ext uri="{FF2B5EF4-FFF2-40B4-BE49-F238E27FC236}">
                  <a16:creationId xmlns:a16="http://schemas.microsoft.com/office/drawing/2014/main" xmlns="" id="{47E69BF8-0814-4C8B-9536-83C76D54F4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8" name="Freeform 22">
              <a:extLst>
                <a:ext uri="{FF2B5EF4-FFF2-40B4-BE49-F238E27FC236}">
                  <a16:creationId xmlns:a16="http://schemas.microsoft.com/office/drawing/2014/main" xmlns="" id="{93C248F8-17F0-4179-87EB-62C570BECC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0" name="Group 219">
            <a:extLst>
              <a:ext uri="{FF2B5EF4-FFF2-40B4-BE49-F238E27FC236}">
                <a16:creationId xmlns:a16="http://schemas.microsoft.com/office/drawing/2014/main" xmlns="" id="{CDF9A384-C07B-4A0E-8EEB-2ED4C022E7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221" name="Freeform 27">
              <a:extLst>
                <a:ext uri="{FF2B5EF4-FFF2-40B4-BE49-F238E27FC236}">
                  <a16:creationId xmlns:a16="http://schemas.microsoft.com/office/drawing/2014/main" xmlns="" id="{8D1C582A-8FE1-4558-8EC8-232453FCFF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22" name="Freeform 28">
              <a:extLst>
                <a:ext uri="{FF2B5EF4-FFF2-40B4-BE49-F238E27FC236}">
                  <a16:creationId xmlns:a16="http://schemas.microsoft.com/office/drawing/2014/main" xmlns="" id="{10ECFB74-0B8D-4753-BE03-35897F08E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23" name="Freeform 29">
              <a:extLst>
                <a:ext uri="{FF2B5EF4-FFF2-40B4-BE49-F238E27FC236}">
                  <a16:creationId xmlns:a16="http://schemas.microsoft.com/office/drawing/2014/main" xmlns="" id="{0F48B5A0-967D-4E4C-A04B-AFBD264020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24" name="Freeform 30">
              <a:extLst>
                <a:ext uri="{FF2B5EF4-FFF2-40B4-BE49-F238E27FC236}">
                  <a16:creationId xmlns:a16="http://schemas.microsoft.com/office/drawing/2014/main" xmlns="" id="{8F554B57-78BD-4A75-AF1F-AAA92F530D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25" name="Freeform 31">
              <a:extLst>
                <a:ext uri="{FF2B5EF4-FFF2-40B4-BE49-F238E27FC236}">
                  <a16:creationId xmlns:a16="http://schemas.microsoft.com/office/drawing/2014/main" xmlns="" id="{08E5B0D4-8380-4829-84AA-90CDAEEF7F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6" name="Freeform 32">
              <a:extLst>
                <a:ext uri="{FF2B5EF4-FFF2-40B4-BE49-F238E27FC236}">
                  <a16:creationId xmlns:a16="http://schemas.microsoft.com/office/drawing/2014/main" xmlns="" id="{DA671424-A7DE-414A-8249-A31B277F8F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7" name="Freeform 33">
              <a:extLst>
                <a:ext uri="{FF2B5EF4-FFF2-40B4-BE49-F238E27FC236}">
                  <a16:creationId xmlns:a16="http://schemas.microsoft.com/office/drawing/2014/main" xmlns="" id="{61F019F6-A015-48C9-98B3-C8F96F70A3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8" name="Freeform 34">
              <a:extLst>
                <a:ext uri="{FF2B5EF4-FFF2-40B4-BE49-F238E27FC236}">
                  <a16:creationId xmlns:a16="http://schemas.microsoft.com/office/drawing/2014/main" xmlns="" id="{27089672-068C-4739-9E42-D287803194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9" name="Freeform 35">
              <a:extLst>
                <a:ext uri="{FF2B5EF4-FFF2-40B4-BE49-F238E27FC236}">
                  <a16:creationId xmlns:a16="http://schemas.microsoft.com/office/drawing/2014/main" xmlns="" id="{E15B15B6-DFF2-4D21-A92E-B03D249F5D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30" name="Freeform 36">
              <a:extLst>
                <a:ext uri="{FF2B5EF4-FFF2-40B4-BE49-F238E27FC236}">
                  <a16:creationId xmlns:a16="http://schemas.microsoft.com/office/drawing/2014/main" xmlns="" id="{1EFBF119-E03B-40FC-9342-17EEA72B0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31" name="Freeform 37">
              <a:extLst>
                <a:ext uri="{FF2B5EF4-FFF2-40B4-BE49-F238E27FC236}">
                  <a16:creationId xmlns:a16="http://schemas.microsoft.com/office/drawing/2014/main" xmlns="" id="{78BC0A82-D228-47FF-91A2-5695386978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32" name="Freeform 38">
              <a:extLst>
                <a:ext uri="{FF2B5EF4-FFF2-40B4-BE49-F238E27FC236}">
                  <a16:creationId xmlns:a16="http://schemas.microsoft.com/office/drawing/2014/main" xmlns="" id="{A8B1606E-1842-4EA4-BD61-722A2D5FE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34" name="Rectangle 233">
            <a:extLst>
              <a:ext uri="{FF2B5EF4-FFF2-40B4-BE49-F238E27FC236}">
                <a16:creationId xmlns:a16="http://schemas.microsoft.com/office/drawing/2014/main" xmlns="" id="{9A34AFBF-C40B-42F0-A3AB-54B68B13A6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6" name="Freeform 11">
            <a:extLst>
              <a:ext uri="{FF2B5EF4-FFF2-40B4-BE49-F238E27FC236}">
                <a16:creationId xmlns:a16="http://schemas.microsoft.com/office/drawing/2014/main" xmlns="" id="{A1DE8E59-6011-4B08-B822-0475ADEF43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238" name="Rectangle 237">
            <a:extLst>
              <a:ext uri="{FF2B5EF4-FFF2-40B4-BE49-F238E27FC236}">
                <a16:creationId xmlns:a16="http://schemas.microsoft.com/office/drawing/2014/main" xmlns="" id="{7C06572E-7C5F-4B92-B21E-938C04622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Rectangle 239">
            <a:extLst>
              <a:ext uri="{FF2B5EF4-FFF2-40B4-BE49-F238E27FC236}">
                <a16:creationId xmlns:a16="http://schemas.microsoft.com/office/drawing/2014/main" xmlns="" id="{5BD9A1B3-9001-4362-87B1-14DBBA9EE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0758"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0" name="Picture 39" descr="A picture containing tree, outdoor, sky&#10;&#10;Description automatically generated">
            <a:extLst>
              <a:ext uri="{FF2B5EF4-FFF2-40B4-BE49-F238E27FC236}">
                <a16:creationId xmlns:a16="http://schemas.microsoft.com/office/drawing/2014/main" xmlns="" id="{034DC51A-DD81-4B7E-B10E-869EA7F2F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6" r="3" b="19189"/>
          <a:stretch/>
        </p:blipFill>
        <p:spPr>
          <a:xfrm>
            <a:off x="8229598" y="10"/>
            <a:ext cx="3962402" cy="2254042"/>
          </a:xfrm>
          <a:prstGeom prst="rect">
            <a:avLst/>
          </a:prstGeom>
        </p:spPr>
      </p:pic>
      <p:sp>
        <p:nvSpPr>
          <p:cNvPr id="242" name="Freeform 5">
            <a:extLst>
              <a:ext uri="{FF2B5EF4-FFF2-40B4-BE49-F238E27FC236}">
                <a16:creationId xmlns:a16="http://schemas.microsoft.com/office/drawing/2014/main" xmlns="" id="{6549C5B3-EF15-4511-A721-1290345139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xmlns="" id="{2C31CE59-903D-479C-ADB2-027B5DCD4B45}"/>
              </a:ext>
            </a:extLst>
          </p:cNvPr>
          <p:cNvSpPr txBox="1"/>
          <p:nvPr/>
        </p:nvSpPr>
        <p:spPr>
          <a:xfrm>
            <a:off x="541867" y="787400"/>
            <a:ext cx="7145866" cy="778933"/>
          </a:xfrm>
          <a:prstGeom prst="rect">
            <a:avLst/>
          </a:prstGeom>
        </p:spPr>
        <p:txBody>
          <a:bodyPr vert="horz" lIns="91440" tIns="45720" rIns="91440" bIns="45720" rtlCol="0" anchor="ctr">
            <a:normAutofit/>
          </a:bodyPr>
          <a:lstStyle/>
          <a:p>
            <a:pPr>
              <a:spcBef>
                <a:spcPct val="0"/>
              </a:spcBef>
              <a:spcAft>
                <a:spcPts val="600"/>
              </a:spcAft>
            </a:pPr>
            <a:r>
              <a:rPr lang="en-US" sz="3200">
                <a:solidFill>
                  <a:srgbClr val="FEFFFF"/>
                </a:solidFill>
                <a:latin typeface="+mj-lt"/>
                <a:ea typeface="+mj-ea"/>
                <a:cs typeface="+mj-cs"/>
              </a:rPr>
              <a:t>Plaza Saltillo Railyard in Brownfields</a:t>
            </a:r>
          </a:p>
        </p:txBody>
      </p:sp>
      <p:sp>
        <p:nvSpPr>
          <p:cNvPr id="2" name="Rectangle 1">
            <a:extLst>
              <a:ext uri="{FF2B5EF4-FFF2-40B4-BE49-F238E27FC236}">
                <a16:creationId xmlns:a16="http://schemas.microsoft.com/office/drawing/2014/main" xmlns="" id="{1EC21873-043E-4F43-8EBA-AA78DDCE3815}"/>
              </a:ext>
            </a:extLst>
          </p:cNvPr>
          <p:cNvSpPr/>
          <p:nvPr/>
        </p:nvSpPr>
        <p:spPr>
          <a:xfrm>
            <a:off x="626047" y="2443298"/>
            <a:ext cx="7145867" cy="3879222"/>
          </a:xfrm>
          <a:prstGeom prst="rect">
            <a:avLst/>
          </a:prstGeom>
        </p:spPr>
        <p:txBody>
          <a:bodyPr vert="horz" lIns="91440" tIns="45720" rIns="91440" bIns="45720" rtlCol="0">
            <a:normAutofit/>
          </a:bodyPr>
          <a:lstStyle/>
          <a:p>
            <a:pPr marL="342900" indent="-342900">
              <a:spcBef>
                <a:spcPts val="1000"/>
              </a:spcBef>
              <a:buClr>
                <a:schemeClr val="accent1"/>
              </a:buClr>
              <a:buFont typeface="Wingdings" panose="05000000000000000000" pitchFamily="2" charset="2"/>
              <a:buChar char="§"/>
            </a:pPr>
            <a:r>
              <a:rPr lang="en-US" sz="2000" dirty="0">
                <a:solidFill>
                  <a:srgbClr val="FEFFFF"/>
                </a:solidFill>
                <a:latin typeface="Segoe UI" panose="020B0502040204020203" pitchFamily="34" charset="0"/>
                <a:cs typeface="Segoe UI" panose="020B0502040204020203" pitchFamily="34" charset="0"/>
              </a:rPr>
              <a:t>Redeveloped as office space, residential, and retail space anchored by Whole Foods and Target. </a:t>
            </a:r>
          </a:p>
          <a:p>
            <a:pPr marL="342900" indent="-342900">
              <a:spcBef>
                <a:spcPts val="1000"/>
              </a:spcBef>
              <a:buClr>
                <a:schemeClr val="accent1"/>
              </a:buClr>
              <a:buFont typeface="Wingdings" panose="05000000000000000000" pitchFamily="2" charset="2"/>
              <a:buChar char="§"/>
            </a:pPr>
            <a:endParaRPr lang="en-US" sz="2000" dirty="0">
              <a:solidFill>
                <a:srgbClr val="FEFFFF"/>
              </a:solidFill>
              <a:latin typeface="Segoe UI" panose="020B0502040204020203" pitchFamily="34" charset="0"/>
              <a:cs typeface="Segoe UI" panose="020B0502040204020203" pitchFamily="34" charset="0"/>
            </a:endParaRPr>
          </a:p>
          <a:p>
            <a:pPr>
              <a:spcBef>
                <a:spcPts val="1000"/>
              </a:spcBef>
              <a:buClr>
                <a:schemeClr val="accent1"/>
              </a:buClr>
            </a:pPr>
            <a:endParaRPr lang="en-US" sz="2000" dirty="0">
              <a:solidFill>
                <a:srgbClr val="FEFFFF"/>
              </a:solidFill>
              <a:latin typeface="Segoe UI" panose="020B0502040204020203" pitchFamily="34" charset="0"/>
              <a:cs typeface="Segoe UI" panose="020B0502040204020203" pitchFamily="34" charset="0"/>
            </a:endParaRPr>
          </a:p>
          <a:p>
            <a:pPr marL="342900" indent="-342900">
              <a:spcBef>
                <a:spcPts val="1000"/>
              </a:spcBef>
              <a:buClr>
                <a:schemeClr val="accent1"/>
              </a:buClr>
              <a:buFont typeface="Wingdings" panose="05000000000000000000" pitchFamily="2" charset="2"/>
              <a:buChar char="§"/>
            </a:pPr>
            <a:r>
              <a:rPr lang="en-US" sz="2000" dirty="0">
                <a:solidFill>
                  <a:srgbClr val="FEFFFF"/>
                </a:solidFill>
                <a:latin typeface="Segoe UI" panose="020B0502040204020203" pitchFamily="34" charset="0"/>
                <a:cs typeface="Segoe UI" panose="020B0502040204020203" pitchFamily="34" charset="0"/>
              </a:rPr>
              <a:t>Plaza Saltillo is now a metro rail station and community courtyard space available on the East side of Austin. </a:t>
            </a:r>
          </a:p>
          <a:p>
            <a:pPr>
              <a:spcBef>
                <a:spcPts val="1000"/>
              </a:spcBef>
              <a:buClr>
                <a:schemeClr val="accent1"/>
              </a:buClr>
            </a:pPr>
            <a:endParaRPr lang="en-US" dirty="0">
              <a:solidFill>
                <a:srgbClr val="FEFFFF"/>
              </a:solidFill>
            </a:endParaRPr>
          </a:p>
          <a:p>
            <a:pPr>
              <a:spcBef>
                <a:spcPts val="1000"/>
              </a:spcBef>
              <a:buClr>
                <a:schemeClr val="accent1"/>
              </a:buClr>
              <a:buFont typeface="Wingdings 3" charset="2"/>
              <a:buChar char=""/>
            </a:pPr>
            <a:endParaRPr lang="en-US" dirty="0">
              <a:solidFill>
                <a:srgbClr val="FEFFFF"/>
              </a:solidFill>
            </a:endParaRPr>
          </a:p>
          <a:p>
            <a:pPr>
              <a:spcBef>
                <a:spcPts val="1000"/>
              </a:spcBef>
              <a:buClr>
                <a:schemeClr val="accent1"/>
              </a:buClr>
              <a:buFont typeface="Wingdings 3" charset="2"/>
              <a:buChar char=""/>
            </a:pPr>
            <a:endParaRPr lang="en-US" dirty="0">
              <a:solidFill>
                <a:srgbClr val="FEFFFF"/>
              </a:solidFill>
            </a:endParaRPr>
          </a:p>
        </p:txBody>
      </p:sp>
      <p:pic>
        <p:nvPicPr>
          <p:cNvPr id="39" name="Picture 38">
            <a:extLst>
              <a:ext uri="{FF2B5EF4-FFF2-40B4-BE49-F238E27FC236}">
                <a16:creationId xmlns:a16="http://schemas.microsoft.com/office/drawing/2014/main" xmlns="" id="{8DEA244C-6D9D-451F-B8B1-5DD2EAB96375}"/>
              </a:ext>
            </a:extLst>
          </p:cNvPr>
          <p:cNvPicPr>
            <a:picLocks noChangeAspect="1"/>
          </p:cNvPicPr>
          <p:nvPr/>
        </p:nvPicPr>
        <p:blipFill rotWithShape="1">
          <a:blip r:embed="rId3"/>
          <a:srcRect t="20819" b="21471"/>
          <a:stretch/>
        </p:blipFill>
        <p:spPr>
          <a:xfrm>
            <a:off x="8229598" y="2252669"/>
            <a:ext cx="3962402" cy="2339346"/>
          </a:xfrm>
          <a:prstGeom prst="rect">
            <a:avLst/>
          </a:prstGeom>
        </p:spPr>
      </p:pic>
      <p:cxnSp>
        <p:nvCxnSpPr>
          <p:cNvPr id="244" name="Straight Connector 243">
            <a:extLst>
              <a:ext uri="{FF2B5EF4-FFF2-40B4-BE49-F238E27FC236}">
                <a16:creationId xmlns:a16="http://schemas.microsoft.com/office/drawing/2014/main" xmlns="" id="{1B5A3BE4-9DA1-4A89-A4AD-7817ACA791C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231405" y="2254053"/>
            <a:ext cx="3959352" cy="2766"/>
          </a:xfrm>
          <a:prstGeom prst="line">
            <a:avLst/>
          </a:prstGeom>
          <a:ln w="50800" cap="sq">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37" descr="A picture containing text, outdoor, building, red&#10;&#10;Description automatically generated">
            <a:extLst>
              <a:ext uri="{FF2B5EF4-FFF2-40B4-BE49-F238E27FC236}">
                <a16:creationId xmlns:a16="http://schemas.microsoft.com/office/drawing/2014/main" xmlns="" id="{13BA0114-FA71-4B59-A016-0547DEEBA0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11" r="14730" b="3"/>
          <a:stretch/>
        </p:blipFill>
        <p:spPr>
          <a:xfrm>
            <a:off x="8229598" y="4594782"/>
            <a:ext cx="3962402" cy="2263218"/>
          </a:xfrm>
          <a:prstGeom prst="rect">
            <a:avLst/>
          </a:prstGeom>
        </p:spPr>
      </p:pic>
      <p:cxnSp>
        <p:nvCxnSpPr>
          <p:cNvPr id="246" name="Straight Connector 245">
            <a:extLst>
              <a:ext uri="{FF2B5EF4-FFF2-40B4-BE49-F238E27FC236}">
                <a16:creationId xmlns:a16="http://schemas.microsoft.com/office/drawing/2014/main" xmlns="" id="{DCB03423-C48F-4516-8153-80FD9B9B49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231405" y="4594782"/>
            <a:ext cx="3959352" cy="2766"/>
          </a:xfrm>
          <a:prstGeom prst="line">
            <a:avLst/>
          </a:prstGeom>
          <a:ln w="50800" cap="sq">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88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6" name="Group 205">
            <a:extLst>
              <a:ext uri="{FF2B5EF4-FFF2-40B4-BE49-F238E27FC236}">
                <a16:creationId xmlns:a16="http://schemas.microsoft.com/office/drawing/2014/main" xmlns="" id="{8A4B381F-0613-4635-9FF1-7F138E9087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207" name="Freeform 11">
              <a:extLst>
                <a:ext uri="{FF2B5EF4-FFF2-40B4-BE49-F238E27FC236}">
                  <a16:creationId xmlns:a16="http://schemas.microsoft.com/office/drawing/2014/main" xmlns="" id="{E2CDD211-CC70-4A05-B57A-0C7AF10EC3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8" name="Freeform 12">
              <a:extLst>
                <a:ext uri="{FF2B5EF4-FFF2-40B4-BE49-F238E27FC236}">
                  <a16:creationId xmlns:a16="http://schemas.microsoft.com/office/drawing/2014/main" xmlns="" id="{FB3D49A7-66BC-4C31-9FCE-024EBC631A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9" name="Freeform 13">
              <a:extLst>
                <a:ext uri="{FF2B5EF4-FFF2-40B4-BE49-F238E27FC236}">
                  <a16:creationId xmlns:a16="http://schemas.microsoft.com/office/drawing/2014/main" xmlns="" id="{891BBF88-3ED5-4945-88CA-7C244AC3DD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0" name="Freeform 14">
              <a:extLst>
                <a:ext uri="{FF2B5EF4-FFF2-40B4-BE49-F238E27FC236}">
                  <a16:creationId xmlns:a16="http://schemas.microsoft.com/office/drawing/2014/main" xmlns="" id="{4DE5D08A-C8FA-4A93-91EB-6E1638AC62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1" name="Freeform 15">
              <a:extLst>
                <a:ext uri="{FF2B5EF4-FFF2-40B4-BE49-F238E27FC236}">
                  <a16:creationId xmlns:a16="http://schemas.microsoft.com/office/drawing/2014/main" xmlns="" id="{D0E74E81-2BD8-4D93-9C58-07B71A4F05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2" name="Freeform 16">
              <a:extLst>
                <a:ext uri="{FF2B5EF4-FFF2-40B4-BE49-F238E27FC236}">
                  <a16:creationId xmlns:a16="http://schemas.microsoft.com/office/drawing/2014/main" xmlns="" id="{02EA5090-484E-4DA2-B792-E432502D2C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3" name="Freeform 17">
              <a:extLst>
                <a:ext uri="{FF2B5EF4-FFF2-40B4-BE49-F238E27FC236}">
                  <a16:creationId xmlns:a16="http://schemas.microsoft.com/office/drawing/2014/main" xmlns="" id="{D7FAC83F-F4D3-4922-8C9E-09D170A5B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4" name="Freeform 18">
              <a:extLst>
                <a:ext uri="{FF2B5EF4-FFF2-40B4-BE49-F238E27FC236}">
                  <a16:creationId xmlns:a16="http://schemas.microsoft.com/office/drawing/2014/main" xmlns="" id="{EF580442-0B7E-4CD2-897B-76A2413296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5" name="Freeform 19">
              <a:extLst>
                <a:ext uri="{FF2B5EF4-FFF2-40B4-BE49-F238E27FC236}">
                  <a16:creationId xmlns:a16="http://schemas.microsoft.com/office/drawing/2014/main" xmlns="" id="{A8E7A643-FA1F-4BE4-89B2-129A03C1BB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6" name="Freeform 20">
              <a:extLst>
                <a:ext uri="{FF2B5EF4-FFF2-40B4-BE49-F238E27FC236}">
                  <a16:creationId xmlns:a16="http://schemas.microsoft.com/office/drawing/2014/main" xmlns="" id="{D706DC49-A8B1-49C1-BA11-B9458C1BF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7" name="Freeform 21">
              <a:extLst>
                <a:ext uri="{FF2B5EF4-FFF2-40B4-BE49-F238E27FC236}">
                  <a16:creationId xmlns:a16="http://schemas.microsoft.com/office/drawing/2014/main" xmlns="" id="{47E69BF8-0814-4C8B-9536-83C76D54F4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8" name="Freeform 22">
              <a:extLst>
                <a:ext uri="{FF2B5EF4-FFF2-40B4-BE49-F238E27FC236}">
                  <a16:creationId xmlns:a16="http://schemas.microsoft.com/office/drawing/2014/main" xmlns="" id="{93C248F8-17F0-4179-87EB-62C570BECC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0" name="Group 219">
            <a:extLst>
              <a:ext uri="{FF2B5EF4-FFF2-40B4-BE49-F238E27FC236}">
                <a16:creationId xmlns:a16="http://schemas.microsoft.com/office/drawing/2014/main" xmlns="" id="{CDF9A384-C07B-4A0E-8EEB-2ED4C022E7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221" name="Freeform 27">
              <a:extLst>
                <a:ext uri="{FF2B5EF4-FFF2-40B4-BE49-F238E27FC236}">
                  <a16:creationId xmlns:a16="http://schemas.microsoft.com/office/drawing/2014/main" xmlns="" id="{8D1C582A-8FE1-4558-8EC8-232453FCFF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22" name="Freeform 28">
              <a:extLst>
                <a:ext uri="{FF2B5EF4-FFF2-40B4-BE49-F238E27FC236}">
                  <a16:creationId xmlns:a16="http://schemas.microsoft.com/office/drawing/2014/main" xmlns="" id="{10ECFB74-0B8D-4753-BE03-35897F08E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23" name="Freeform 29">
              <a:extLst>
                <a:ext uri="{FF2B5EF4-FFF2-40B4-BE49-F238E27FC236}">
                  <a16:creationId xmlns:a16="http://schemas.microsoft.com/office/drawing/2014/main" xmlns="" id="{0F48B5A0-967D-4E4C-A04B-AFBD264020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24" name="Freeform 30">
              <a:extLst>
                <a:ext uri="{FF2B5EF4-FFF2-40B4-BE49-F238E27FC236}">
                  <a16:creationId xmlns:a16="http://schemas.microsoft.com/office/drawing/2014/main" xmlns="" id="{8F554B57-78BD-4A75-AF1F-AAA92F530D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25" name="Freeform 31">
              <a:extLst>
                <a:ext uri="{FF2B5EF4-FFF2-40B4-BE49-F238E27FC236}">
                  <a16:creationId xmlns:a16="http://schemas.microsoft.com/office/drawing/2014/main" xmlns="" id="{08E5B0D4-8380-4829-84AA-90CDAEEF7F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6" name="Freeform 32">
              <a:extLst>
                <a:ext uri="{FF2B5EF4-FFF2-40B4-BE49-F238E27FC236}">
                  <a16:creationId xmlns:a16="http://schemas.microsoft.com/office/drawing/2014/main" xmlns="" id="{DA671424-A7DE-414A-8249-A31B277F8F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7" name="Freeform 33">
              <a:extLst>
                <a:ext uri="{FF2B5EF4-FFF2-40B4-BE49-F238E27FC236}">
                  <a16:creationId xmlns:a16="http://schemas.microsoft.com/office/drawing/2014/main" xmlns="" id="{61F019F6-A015-48C9-98B3-C8F96F70A3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8" name="Freeform 34">
              <a:extLst>
                <a:ext uri="{FF2B5EF4-FFF2-40B4-BE49-F238E27FC236}">
                  <a16:creationId xmlns:a16="http://schemas.microsoft.com/office/drawing/2014/main" xmlns="" id="{27089672-068C-4739-9E42-D287803194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9" name="Freeform 35">
              <a:extLst>
                <a:ext uri="{FF2B5EF4-FFF2-40B4-BE49-F238E27FC236}">
                  <a16:creationId xmlns:a16="http://schemas.microsoft.com/office/drawing/2014/main" xmlns="" id="{E15B15B6-DFF2-4D21-A92E-B03D249F5D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30" name="Freeform 36">
              <a:extLst>
                <a:ext uri="{FF2B5EF4-FFF2-40B4-BE49-F238E27FC236}">
                  <a16:creationId xmlns:a16="http://schemas.microsoft.com/office/drawing/2014/main" xmlns="" id="{1EFBF119-E03B-40FC-9342-17EEA72B0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31" name="Freeform 37">
              <a:extLst>
                <a:ext uri="{FF2B5EF4-FFF2-40B4-BE49-F238E27FC236}">
                  <a16:creationId xmlns:a16="http://schemas.microsoft.com/office/drawing/2014/main" xmlns="" id="{78BC0A82-D228-47FF-91A2-5695386978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32" name="Freeform 38">
              <a:extLst>
                <a:ext uri="{FF2B5EF4-FFF2-40B4-BE49-F238E27FC236}">
                  <a16:creationId xmlns:a16="http://schemas.microsoft.com/office/drawing/2014/main" xmlns="" id="{A8B1606E-1842-4EA4-BD61-722A2D5FE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34" name="Rectangle 233">
            <a:extLst>
              <a:ext uri="{FF2B5EF4-FFF2-40B4-BE49-F238E27FC236}">
                <a16:creationId xmlns:a16="http://schemas.microsoft.com/office/drawing/2014/main" xmlns="" id="{9A34AFBF-C40B-42F0-A3AB-54B68B13A6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6" name="Freeform 11">
            <a:extLst>
              <a:ext uri="{FF2B5EF4-FFF2-40B4-BE49-F238E27FC236}">
                <a16:creationId xmlns:a16="http://schemas.microsoft.com/office/drawing/2014/main" xmlns="" id="{A1DE8E59-6011-4B08-B822-0475ADEF43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238" name="Rectangle 237">
            <a:extLst>
              <a:ext uri="{FF2B5EF4-FFF2-40B4-BE49-F238E27FC236}">
                <a16:creationId xmlns:a16="http://schemas.microsoft.com/office/drawing/2014/main" xmlns="" id="{7C06572E-7C5F-4B92-B21E-938C04622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Rectangle 239">
            <a:extLst>
              <a:ext uri="{FF2B5EF4-FFF2-40B4-BE49-F238E27FC236}">
                <a16:creationId xmlns:a16="http://schemas.microsoft.com/office/drawing/2014/main" xmlns="" id="{5BD9A1B3-9001-4362-87B1-14DBBA9EE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0758"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0" name="Picture 39" descr="A picture containing tree, outdoor, sky&#10;&#10;Description automatically generated">
            <a:extLst>
              <a:ext uri="{FF2B5EF4-FFF2-40B4-BE49-F238E27FC236}">
                <a16:creationId xmlns:a16="http://schemas.microsoft.com/office/drawing/2014/main" xmlns="" id="{034DC51A-DD81-4B7E-B10E-869EA7F2F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6" r="3" b="19189"/>
          <a:stretch/>
        </p:blipFill>
        <p:spPr>
          <a:xfrm>
            <a:off x="8229598" y="10"/>
            <a:ext cx="3962402" cy="2254042"/>
          </a:xfrm>
          <a:prstGeom prst="rect">
            <a:avLst/>
          </a:prstGeom>
        </p:spPr>
      </p:pic>
      <p:sp>
        <p:nvSpPr>
          <p:cNvPr id="242" name="Freeform 5">
            <a:extLst>
              <a:ext uri="{FF2B5EF4-FFF2-40B4-BE49-F238E27FC236}">
                <a16:creationId xmlns:a16="http://schemas.microsoft.com/office/drawing/2014/main" xmlns="" id="{6549C5B3-EF15-4511-A721-1290345139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xmlns="" id="{2C31CE59-903D-479C-ADB2-027B5DCD4B45}"/>
              </a:ext>
            </a:extLst>
          </p:cNvPr>
          <p:cNvSpPr txBox="1"/>
          <p:nvPr/>
        </p:nvSpPr>
        <p:spPr>
          <a:xfrm>
            <a:off x="541867" y="787400"/>
            <a:ext cx="7145866" cy="778933"/>
          </a:xfrm>
          <a:prstGeom prst="rect">
            <a:avLst/>
          </a:prstGeom>
        </p:spPr>
        <p:txBody>
          <a:bodyPr vert="horz" lIns="91440" tIns="45720" rIns="91440" bIns="45720" rtlCol="0" anchor="ctr">
            <a:normAutofit/>
          </a:bodyPr>
          <a:lstStyle/>
          <a:p>
            <a:pPr>
              <a:spcBef>
                <a:spcPct val="0"/>
              </a:spcBef>
              <a:spcAft>
                <a:spcPts val="600"/>
              </a:spcAft>
            </a:pPr>
            <a:r>
              <a:rPr lang="en-US" sz="3200">
                <a:solidFill>
                  <a:srgbClr val="FEFFFF"/>
                </a:solidFill>
                <a:latin typeface="+mj-lt"/>
                <a:ea typeface="+mj-ea"/>
                <a:cs typeface="+mj-cs"/>
              </a:rPr>
              <a:t>Plaza Saltillo Railyard in Brownfields</a:t>
            </a:r>
          </a:p>
        </p:txBody>
      </p:sp>
      <p:sp>
        <p:nvSpPr>
          <p:cNvPr id="2" name="Rectangle 1">
            <a:extLst>
              <a:ext uri="{FF2B5EF4-FFF2-40B4-BE49-F238E27FC236}">
                <a16:creationId xmlns:a16="http://schemas.microsoft.com/office/drawing/2014/main" xmlns="" id="{1EC21873-043E-4F43-8EBA-AA78DDCE3815}"/>
              </a:ext>
            </a:extLst>
          </p:cNvPr>
          <p:cNvSpPr/>
          <p:nvPr/>
        </p:nvSpPr>
        <p:spPr>
          <a:xfrm>
            <a:off x="626047" y="2443298"/>
            <a:ext cx="7145867" cy="3879222"/>
          </a:xfrm>
          <a:prstGeom prst="rect">
            <a:avLst/>
          </a:prstGeom>
        </p:spPr>
        <p:txBody>
          <a:bodyPr vert="horz" lIns="91440" tIns="45720" rIns="91440" bIns="45720" rtlCol="0">
            <a:normAutofit/>
          </a:bodyPr>
          <a:lstStyle/>
          <a:p>
            <a:pPr marL="342900" indent="-342900">
              <a:spcBef>
                <a:spcPts val="1000"/>
              </a:spcBef>
              <a:buClr>
                <a:schemeClr val="accent1"/>
              </a:buClr>
              <a:buFont typeface="Wingdings" panose="05000000000000000000" pitchFamily="2" charset="2"/>
              <a:buChar char="§"/>
            </a:pPr>
            <a:r>
              <a:rPr lang="en-US" sz="2000" dirty="0">
                <a:solidFill>
                  <a:srgbClr val="FEFFFF"/>
                </a:solidFill>
                <a:latin typeface="Segoe UI" panose="020B0502040204020203" pitchFamily="34" charset="0"/>
                <a:cs typeface="Segoe UI" panose="020B0502040204020203" pitchFamily="34" charset="0"/>
              </a:rPr>
              <a:t>Redeveloped as office space, residential, and retail space anchored by Whole Foods and Target. </a:t>
            </a:r>
          </a:p>
          <a:p>
            <a:pPr marL="342900" indent="-342900">
              <a:spcBef>
                <a:spcPts val="1000"/>
              </a:spcBef>
              <a:buClr>
                <a:schemeClr val="accent1"/>
              </a:buClr>
              <a:buFont typeface="Wingdings" panose="05000000000000000000" pitchFamily="2" charset="2"/>
              <a:buChar char="§"/>
            </a:pPr>
            <a:endParaRPr lang="en-US" sz="2000" dirty="0">
              <a:solidFill>
                <a:srgbClr val="FEFFFF"/>
              </a:solidFill>
              <a:latin typeface="Segoe UI" panose="020B0502040204020203" pitchFamily="34" charset="0"/>
              <a:cs typeface="Segoe UI" panose="020B0502040204020203" pitchFamily="34" charset="0"/>
            </a:endParaRPr>
          </a:p>
          <a:p>
            <a:pPr>
              <a:spcBef>
                <a:spcPts val="1000"/>
              </a:spcBef>
              <a:buClr>
                <a:schemeClr val="accent1"/>
              </a:buClr>
            </a:pPr>
            <a:endParaRPr lang="en-US" sz="2000" dirty="0">
              <a:solidFill>
                <a:srgbClr val="FEFFFF"/>
              </a:solidFill>
              <a:latin typeface="Segoe UI" panose="020B0502040204020203" pitchFamily="34" charset="0"/>
              <a:cs typeface="Segoe UI" panose="020B0502040204020203" pitchFamily="34" charset="0"/>
            </a:endParaRPr>
          </a:p>
          <a:p>
            <a:pPr marL="342900" indent="-342900">
              <a:spcBef>
                <a:spcPts val="1000"/>
              </a:spcBef>
              <a:buClr>
                <a:schemeClr val="accent1"/>
              </a:buClr>
              <a:buFont typeface="Wingdings" panose="05000000000000000000" pitchFamily="2" charset="2"/>
              <a:buChar char="§"/>
            </a:pPr>
            <a:r>
              <a:rPr lang="en-US" sz="2000" dirty="0">
                <a:solidFill>
                  <a:srgbClr val="FEFFFF"/>
                </a:solidFill>
                <a:latin typeface="Segoe UI" panose="020B0502040204020203" pitchFamily="34" charset="0"/>
                <a:cs typeface="Segoe UI" panose="020B0502040204020203" pitchFamily="34" charset="0"/>
              </a:rPr>
              <a:t>Plaza Saltillo is now a metro rail station and community courtyard space available on the East side of Austin. </a:t>
            </a:r>
          </a:p>
          <a:p>
            <a:pPr>
              <a:spcBef>
                <a:spcPts val="1000"/>
              </a:spcBef>
              <a:buClr>
                <a:schemeClr val="accent1"/>
              </a:buClr>
            </a:pPr>
            <a:endParaRPr lang="en-US" dirty="0">
              <a:solidFill>
                <a:srgbClr val="FEFFFF"/>
              </a:solidFill>
            </a:endParaRPr>
          </a:p>
          <a:p>
            <a:pPr>
              <a:spcBef>
                <a:spcPts val="1000"/>
              </a:spcBef>
              <a:buClr>
                <a:schemeClr val="accent1"/>
              </a:buClr>
              <a:buFont typeface="Wingdings 3" charset="2"/>
              <a:buChar char=""/>
            </a:pPr>
            <a:endParaRPr lang="en-US" dirty="0">
              <a:solidFill>
                <a:srgbClr val="FEFFFF"/>
              </a:solidFill>
            </a:endParaRPr>
          </a:p>
          <a:p>
            <a:pPr>
              <a:spcBef>
                <a:spcPts val="1000"/>
              </a:spcBef>
              <a:buClr>
                <a:schemeClr val="accent1"/>
              </a:buClr>
              <a:buFont typeface="Wingdings 3" charset="2"/>
              <a:buChar char=""/>
            </a:pPr>
            <a:endParaRPr lang="en-US" dirty="0">
              <a:solidFill>
                <a:srgbClr val="FEFFFF"/>
              </a:solidFill>
            </a:endParaRPr>
          </a:p>
        </p:txBody>
      </p:sp>
      <p:pic>
        <p:nvPicPr>
          <p:cNvPr id="39" name="Picture 38">
            <a:extLst>
              <a:ext uri="{FF2B5EF4-FFF2-40B4-BE49-F238E27FC236}">
                <a16:creationId xmlns:a16="http://schemas.microsoft.com/office/drawing/2014/main" xmlns="" id="{8DEA244C-6D9D-451F-B8B1-5DD2EAB96375}"/>
              </a:ext>
            </a:extLst>
          </p:cNvPr>
          <p:cNvPicPr>
            <a:picLocks noChangeAspect="1"/>
          </p:cNvPicPr>
          <p:nvPr/>
        </p:nvPicPr>
        <p:blipFill rotWithShape="1">
          <a:blip r:embed="rId3"/>
          <a:srcRect t="20819" b="21471"/>
          <a:stretch/>
        </p:blipFill>
        <p:spPr>
          <a:xfrm>
            <a:off x="8229598" y="2252669"/>
            <a:ext cx="3962402" cy="2339346"/>
          </a:xfrm>
          <a:prstGeom prst="rect">
            <a:avLst/>
          </a:prstGeom>
        </p:spPr>
      </p:pic>
      <p:cxnSp>
        <p:nvCxnSpPr>
          <p:cNvPr id="244" name="Straight Connector 243">
            <a:extLst>
              <a:ext uri="{FF2B5EF4-FFF2-40B4-BE49-F238E27FC236}">
                <a16:creationId xmlns:a16="http://schemas.microsoft.com/office/drawing/2014/main" xmlns="" id="{1B5A3BE4-9DA1-4A89-A4AD-7817ACA791C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231405" y="2254053"/>
            <a:ext cx="3959352" cy="2766"/>
          </a:xfrm>
          <a:prstGeom prst="line">
            <a:avLst/>
          </a:prstGeom>
          <a:ln w="50800" cap="sq">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37" descr="A picture containing text, outdoor, building, red&#10;&#10;Description automatically generated">
            <a:extLst>
              <a:ext uri="{FF2B5EF4-FFF2-40B4-BE49-F238E27FC236}">
                <a16:creationId xmlns:a16="http://schemas.microsoft.com/office/drawing/2014/main" xmlns="" id="{13BA0114-FA71-4B59-A016-0547DEEBA0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11" r="14730" b="3"/>
          <a:stretch/>
        </p:blipFill>
        <p:spPr>
          <a:xfrm>
            <a:off x="8229598" y="4594782"/>
            <a:ext cx="3962402" cy="2263218"/>
          </a:xfrm>
          <a:prstGeom prst="rect">
            <a:avLst/>
          </a:prstGeom>
        </p:spPr>
      </p:pic>
      <p:cxnSp>
        <p:nvCxnSpPr>
          <p:cNvPr id="246" name="Straight Connector 245">
            <a:extLst>
              <a:ext uri="{FF2B5EF4-FFF2-40B4-BE49-F238E27FC236}">
                <a16:creationId xmlns:a16="http://schemas.microsoft.com/office/drawing/2014/main" xmlns="" id="{DCB03423-C48F-4516-8153-80FD9B9B49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231405" y="4594782"/>
            <a:ext cx="3959352" cy="2766"/>
          </a:xfrm>
          <a:prstGeom prst="line">
            <a:avLst/>
          </a:prstGeom>
          <a:ln w="50800" cap="sq">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51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RRC Brownfields Process: </a:t>
            </a:r>
          </a:p>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Application</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92925" y="3449180"/>
            <a:ext cx="7494088" cy="3785860"/>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Application is available on the following web link:  </a:t>
            </a:r>
            <a:r>
              <a:rPr kumimoji="0" lang="en-US"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2"/>
              </a:rPr>
              <a:t>https://www.rrc.texas.gov/oil-and-gas/environmental-cleanup-programs/site-remediation/grant-cleanup-programs/brp/</a:t>
            </a:r>
            <a:r>
              <a:rPr kumimoji="0" lang="en-US"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Submit TCEQ Application to </a:t>
            </a: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hlinkClick r:id="rId3"/>
              </a:rPr>
              <a:t>SR-VCP-BRP@rrc.texas.gov</a:t>
            </a: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p>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graphicFrame>
        <p:nvGraphicFramePr>
          <p:cNvPr id="33" name="Diagram 32">
            <a:extLst>
              <a:ext uri="{FF2B5EF4-FFF2-40B4-BE49-F238E27FC236}">
                <a16:creationId xmlns:a16="http://schemas.microsoft.com/office/drawing/2014/main" xmlns="" id="{B3EEF7F0-04E1-457E-94C6-8ABFE97FC690}"/>
              </a:ext>
            </a:extLst>
          </p:cNvPr>
          <p:cNvGraphicFramePr/>
          <p:nvPr>
            <p:extLst>
              <p:ext uri="{D42A27DB-BD31-4B8C-83A1-F6EECF244321}">
                <p14:modId xmlns:p14="http://schemas.microsoft.com/office/powerpoint/2010/main" val="650242627"/>
              </p:ext>
            </p:extLst>
          </p:nvPr>
        </p:nvGraphicFramePr>
        <p:xfrm>
          <a:off x="2366070" y="2132039"/>
          <a:ext cx="9365395" cy="168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A picture containing logo&#10;&#10;Description automatically generated">
            <a:extLst>
              <a:ext uri="{FF2B5EF4-FFF2-40B4-BE49-F238E27FC236}">
                <a16:creationId xmlns:a16="http://schemas.microsoft.com/office/drawing/2014/main" xmlns="" id="{AA09916A-BA65-4B0A-A410-06C0141388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09581" y="754024"/>
            <a:ext cx="1801873" cy="1021062"/>
          </a:xfrm>
          <a:prstGeom prst="rect">
            <a:avLst/>
          </a:prstGeom>
        </p:spPr>
      </p:pic>
    </p:spTree>
    <p:extLst>
      <p:ext uri="{BB962C8B-B14F-4D97-AF65-F5344CB8AC3E}">
        <p14:creationId xmlns:p14="http://schemas.microsoft.com/office/powerpoint/2010/main" val="266086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RRC Brownfields Process: </a:t>
            </a:r>
          </a:p>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Phase I ESA</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92925" y="3348118"/>
            <a:ext cx="7494088" cy="3785860"/>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If accepted, the RRC will conduct a Phase I and identify sources of possible contamination.  </a:t>
            </a:r>
          </a:p>
          <a:p>
            <a:pPr marL="285750" marR="0" lvl="0" indent="-28575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endParaRPr kumimoji="0" lang="en-US"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The timeframe of completing the Phase I will depend on current funding. Generally, it will be completed within six months of application acceptance.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6FC6"/>
                </a:solidFill>
                <a:effectLst/>
                <a:uLnTx/>
                <a:uFillTx/>
                <a:latin typeface="Arial" panose="020B0604020202020204" pitchFamily="34" charset="0"/>
                <a:ea typeface="+mn-ea"/>
                <a:cs typeface="+mn-cs"/>
              </a:rPr>
              <a:t/>
            </a:r>
            <a:br>
              <a:rPr kumimoji="0" lang="en-US" sz="1800" b="0" i="0" u="none" strike="noStrike" kern="1200" cap="none" spc="0" normalizeH="0" baseline="0" noProof="0" dirty="0">
                <a:ln>
                  <a:noFill/>
                </a:ln>
                <a:solidFill>
                  <a:srgbClr val="0F6FC6"/>
                </a:solidFill>
                <a:effectLst/>
                <a:uLnTx/>
                <a:uFillTx/>
                <a:latin typeface="Arial" panose="020B0604020202020204" pitchFamily="34" charset="0"/>
                <a:ea typeface="+mn-ea"/>
                <a:cs typeface="+mn-cs"/>
              </a:rPr>
            </a:br>
            <a:endParaRPr kumimoji="0" lang="en-US"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graphicFrame>
        <p:nvGraphicFramePr>
          <p:cNvPr id="33" name="Diagram 32">
            <a:extLst>
              <a:ext uri="{FF2B5EF4-FFF2-40B4-BE49-F238E27FC236}">
                <a16:creationId xmlns:a16="http://schemas.microsoft.com/office/drawing/2014/main" xmlns="" id="{B3EEF7F0-04E1-457E-94C6-8ABFE97FC690}"/>
              </a:ext>
            </a:extLst>
          </p:cNvPr>
          <p:cNvGraphicFramePr/>
          <p:nvPr>
            <p:extLst>
              <p:ext uri="{D42A27DB-BD31-4B8C-83A1-F6EECF244321}">
                <p14:modId xmlns:p14="http://schemas.microsoft.com/office/powerpoint/2010/main" val="26715790"/>
              </p:ext>
            </p:extLst>
          </p:nvPr>
        </p:nvGraphicFramePr>
        <p:xfrm>
          <a:off x="2592925" y="1905000"/>
          <a:ext cx="9365395" cy="168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logo&#10;&#10;Description automatically generated">
            <a:extLst>
              <a:ext uri="{FF2B5EF4-FFF2-40B4-BE49-F238E27FC236}">
                <a16:creationId xmlns:a16="http://schemas.microsoft.com/office/drawing/2014/main" xmlns="" id="{CB9A7EE3-903B-4628-86E9-706079E884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9581" y="754024"/>
            <a:ext cx="1801873" cy="1021062"/>
          </a:xfrm>
          <a:prstGeom prst="rect">
            <a:avLst/>
          </a:prstGeom>
        </p:spPr>
      </p:pic>
    </p:spTree>
    <p:extLst>
      <p:ext uri="{BB962C8B-B14F-4D97-AF65-F5344CB8AC3E}">
        <p14:creationId xmlns:p14="http://schemas.microsoft.com/office/powerpoint/2010/main" val="200752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RRC Brownfields Process: </a:t>
            </a:r>
          </a:p>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Phase II ESA</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92925" y="3529741"/>
            <a:ext cx="7494088" cy="3785860"/>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If the Phase I identifies sources of contamination, the RRC will then perform a Phase II Assessment. </a:t>
            </a: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Generally, this involves the installation of soil borings and groundwater monitoring wells, as needed. </a:t>
            </a:r>
            <a:endParaRPr kumimoji="0" lang="en-US"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6FC6"/>
                </a:solidFill>
                <a:effectLst/>
                <a:uLnTx/>
                <a:uFillTx/>
                <a:latin typeface="Arial" panose="020B0604020202020204" pitchFamily="34" charset="0"/>
                <a:ea typeface="+mn-ea"/>
                <a:cs typeface="+mn-cs"/>
              </a:rPr>
              <a:t/>
            </a:r>
            <a:br>
              <a:rPr kumimoji="0" lang="en-US" sz="1800" b="0" i="0" u="none" strike="noStrike" kern="1200" cap="none" spc="0" normalizeH="0" baseline="0" noProof="0" dirty="0">
                <a:ln>
                  <a:noFill/>
                </a:ln>
                <a:solidFill>
                  <a:srgbClr val="0F6FC6"/>
                </a:solidFill>
                <a:effectLst/>
                <a:uLnTx/>
                <a:uFillTx/>
                <a:latin typeface="Arial" panose="020B0604020202020204" pitchFamily="34" charset="0"/>
                <a:ea typeface="+mn-ea"/>
                <a:cs typeface="+mn-cs"/>
              </a:rPr>
            </a:br>
            <a:endParaRPr kumimoji="0" lang="en-US"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graphicFrame>
        <p:nvGraphicFramePr>
          <p:cNvPr id="33" name="Diagram 32">
            <a:extLst>
              <a:ext uri="{FF2B5EF4-FFF2-40B4-BE49-F238E27FC236}">
                <a16:creationId xmlns:a16="http://schemas.microsoft.com/office/drawing/2014/main" xmlns="" id="{B3EEF7F0-04E1-457E-94C6-8ABFE97FC690}"/>
              </a:ext>
            </a:extLst>
          </p:cNvPr>
          <p:cNvGraphicFramePr/>
          <p:nvPr>
            <p:extLst>
              <p:ext uri="{D42A27DB-BD31-4B8C-83A1-F6EECF244321}">
                <p14:modId xmlns:p14="http://schemas.microsoft.com/office/powerpoint/2010/main" val="2199491038"/>
              </p:ext>
            </p:extLst>
          </p:nvPr>
        </p:nvGraphicFramePr>
        <p:xfrm>
          <a:off x="2592925" y="2018969"/>
          <a:ext cx="9365395" cy="168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logo&#10;&#10;Description automatically generated">
            <a:extLst>
              <a:ext uri="{FF2B5EF4-FFF2-40B4-BE49-F238E27FC236}">
                <a16:creationId xmlns:a16="http://schemas.microsoft.com/office/drawing/2014/main" xmlns="" id="{908D806A-8D61-432F-A263-E85E8844F8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9581" y="754024"/>
            <a:ext cx="1801873" cy="1021062"/>
          </a:xfrm>
          <a:prstGeom prst="rect">
            <a:avLst/>
          </a:prstGeom>
        </p:spPr>
      </p:pic>
    </p:spTree>
    <p:extLst>
      <p:ext uri="{BB962C8B-B14F-4D97-AF65-F5344CB8AC3E}">
        <p14:creationId xmlns:p14="http://schemas.microsoft.com/office/powerpoint/2010/main" val="416371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RRC Brownfields Process: </a:t>
            </a:r>
          </a:p>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Cleanup</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79851" y="3429000"/>
            <a:ext cx="7494088" cy="3785860"/>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Should a Phase II indicate that remediation is needed, the RRC can preform a cleanup of a site, as needed.</a:t>
            </a: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endParaRPr kumimoji="0" lang="en-US"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90000"/>
              </a:lnSpc>
              <a:spcBef>
                <a:spcPts val="1000"/>
              </a:spcBef>
              <a:spcAft>
                <a:spcPts val="0"/>
              </a:spcAft>
              <a:buClr>
                <a:srgbClr val="0F6FC6"/>
              </a:buClr>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The RRC Site Remediation Section has funds from oil and gas regulatory fees and operator penalties to cleanup abandoned oil and gas sites at not cost to innocent landowners.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6FC6"/>
                </a:solidFill>
                <a:effectLst/>
                <a:uLnTx/>
                <a:uFillTx/>
                <a:latin typeface="Arial" panose="020B0604020202020204" pitchFamily="34" charset="0"/>
                <a:ea typeface="+mn-ea"/>
                <a:cs typeface="+mn-cs"/>
              </a:rPr>
              <a:t/>
            </a:r>
            <a:br>
              <a:rPr kumimoji="0" lang="en-US" sz="1800" b="0" i="0" u="none" strike="noStrike" kern="1200" cap="none" spc="0" normalizeH="0" baseline="0" noProof="0" dirty="0">
                <a:ln>
                  <a:noFill/>
                </a:ln>
                <a:solidFill>
                  <a:srgbClr val="0F6FC6"/>
                </a:solidFill>
                <a:effectLst/>
                <a:uLnTx/>
                <a:uFillTx/>
                <a:latin typeface="Arial" panose="020B0604020202020204" pitchFamily="34" charset="0"/>
                <a:ea typeface="+mn-ea"/>
                <a:cs typeface="+mn-cs"/>
              </a:rPr>
            </a:br>
            <a:endParaRPr kumimoji="0" lang="en-US"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graphicFrame>
        <p:nvGraphicFramePr>
          <p:cNvPr id="33" name="Diagram 32">
            <a:extLst>
              <a:ext uri="{FF2B5EF4-FFF2-40B4-BE49-F238E27FC236}">
                <a16:creationId xmlns:a16="http://schemas.microsoft.com/office/drawing/2014/main" xmlns="" id="{B3EEF7F0-04E1-457E-94C6-8ABFE97FC690}"/>
              </a:ext>
            </a:extLst>
          </p:cNvPr>
          <p:cNvGraphicFramePr/>
          <p:nvPr>
            <p:extLst>
              <p:ext uri="{D42A27DB-BD31-4B8C-83A1-F6EECF244321}">
                <p14:modId xmlns:p14="http://schemas.microsoft.com/office/powerpoint/2010/main" val="1844691816"/>
              </p:ext>
            </p:extLst>
          </p:nvPr>
        </p:nvGraphicFramePr>
        <p:xfrm>
          <a:off x="2592925" y="1946038"/>
          <a:ext cx="9365395" cy="168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logo&#10;&#10;Description automatically generated">
            <a:extLst>
              <a:ext uri="{FF2B5EF4-FFF2-40B4-BE49-F238E27FC236}">
                <a16:creationId xmlns:a16="http://schemas.microsoft.com/office/drawing/2014/main" xmlns="" id="{3674EB1F-FAF6-4755-B096-F7C061D67E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9581" y="754024"/>
            <a:ext cx="1801873" cy="1021062"/>
          </a:xfrm>
          <a:prstGeom prst="rect">
            <a:avLst/>
          </a:prstGeom>
        </p:spPr>
      </p:pic>
    </p:spTree>
    <p:extLst>
      <p:ext uri="{BB962C8B-B14F-4D97-AF65-F5344CB8AC3E}">
        <p14:creationId xmlns:p14="http://schemas.microsoft.com/office/powerpoint/2010/main" val="255122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4CCCA4B-DF12-4E7E-A728-B774AEC42AA3}"/>
              </a:ext>
            </a:extLst>
          </p:cNvPr>
          <p:cNvSpPr/>
          <p:nvPr/>
        </p:nvSpPr>
        <p:spPr>
          <a:xfrm>
            <a:off x="-91440" y="0"/>
            <a:ext cx="1228344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xmlns="" id="{1EC21873-043E-4F43-8EBA-AA78DDCE3815}"/>
              </a:ext>
            </a:extLst>
          </p:cNvPr>
          <p:cNvSpPr/>
          <p:nvPr/>
        </p:nvSpPr>
        <p:spPr>
          <a:xfrm>
            <a:off x="541867" y="2032000"/>
            <a:ext cx="6661574" cy="3879222"/>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BEBDB1"/>
                </a:solidFill>
                <a:effectLst/>
                <a:uLnTx/>
                <a:uFillTx/>
                <a:latin typeface="Segoe UI" panose="020B0502040204020203" pitchFamily="34" charset="0"/>
                <a:cs typeface="Segoe UI" panose="020B0502040204020203" pitchFamily="34" charset="0"/>
              </a:rPr>
              <a:t>A 4.5-acre saltwater disposal facility in Andrews, Texas</a:t>
            </a:r>
          </a:p>
          <a:p>
            <a:pPr marL="342900" marR="0" lvl="0" indent="-3429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BEBDB1"/>
                </a:solidFill>
                <a:effectLst/>
                <a:uLnTx/>
                <a:uFillTx/>
                <a:latin typeface="Segoe UI" panose="020B0502040204020203" pitchFamily="34" charset="0"/>
                <a:cs typeface="Segoe UI" panose="020B0502040204020203" pitchFamily="34" charset="0"/>
              </a:rPr>
              <a:t>Site is located next to the city’s water treatment plant making it the perfect location for a bird park</a:t>
            </a:r>
          </a:p>
          <a:p>
            <a:pPr marL="342900" marR="0" lvl="0" indent="-3429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BEBDB1"/>
                </a:solidFill>
                <a:effectLst/>
                <a:uLnTx/>
                <a:uFillTx/>
                <a:latin typeface="Segoe UI" panose="020B0502040204020203" pitchFamily="34" charset="0"/>
                <a:cs typeface="Segoe UI" panose="020B0502040204020203" pitchFamily="34" charset="0"/>
              </a:rPr>
              <a:t>The site had been on the RRC’s state-managed cleanup list since 1999. In 2004, RRC’s Brownfield staff notified the City of Andrews that the site would be eligible for a targeted brownfields assessment. </a:t>
            </a:r>
            <a:endParaRPr kumimoji="0" lang="en-US" sz="1800" b="0" i="0" u="none" strike="noStrike" kern="1200" cap="none" spc="0" normalizeH="0" baseline="0" noProof="0" dirty="0">
              <a:ln>
                <a:noFill/>
              </a:ln>
              <a:solidFill>
                <a:srgbClr val="FEFFFF"/>
              </a:solidFill>
              <a:effectLst/>
              <a:uLnTx/>
              <a:uFillTx/>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40" name="Arrow: Pentagon 39">
            <a:extLst>
              <a:ext uri="{FF2B5EF4-FFF2-40B4-BE49-F238E27FC236}">
                <a16:creationId xmlns:a16="http://schemas.microsoft.com/office/drawing/2014/main" xmlns="" id="{2F75E144-5351-4737-8FEB-5D6E855F03AC}"/>
              </a:ext>
            </a:extLst>
          </p:cNvPr>
          <p:cNvSpPr/>
          <p:nvPr/>
        </p:nvSpPr>
        <p:spPr>
          <a:xfrm>
            <a:off x="-91440" y="773822"/>
            <a:ext cx="7294880" cy="806088"/>
          </a:xfrm>
          <a:prstGeom prst="homePlate">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xmlns="" id="{2C31CE59-903D-479C-ADB2-027B5DCD4B45}"/>
              </a:ext>
            </a:extLst>
          </p:cNvPr>
          <p:cNvSpPr txBox="1"/>
          <p:nvPr/>
        </p:nvSpPr>
        <p:spPr>
          <a:xfrm>
            <a:off x="541867" y="787400"/>
            <a:ext cx="7145866" cy="77893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EFFFF"/>
                </a:solidFill>
                <a:effectLst/>
                <a:uLnTx/>
                <a:uFillTx/>
                <a:latin typeface="Century Gothic" panose="020B0502020202020204"/>
                <a:ea typeface="+mn-ea"/>
                <a:cs typeface="+mn-cs"/>
              </a:rPr>
              <a:t>Andrews Bird Park: BEFORE</a:t>
            </a:r>
          </a:p>
        </p:txBody>
      </p:sp>
      <p:pic>
        <p:nvPicPr>
          <p:cNvPr id="42" name="Content Placeholder 4" descr="Picture of abandoned pit.  Pit bottoms and debris are also present in pit." title="Abandoned pit">
            <a:extLst>
              <a:ext uri="{FF2B5EF4-FFF2-40B4-BE49-F238E27FC236}">
                <a16:creationId xmlns:a16="http://schemas.microsoft.com/office/drawing/2014/main" xmlns="" id="{923FCDDA-33F4-4C47-9516-C653D7A61FE8}"/>
              </a:ext>
            </a:extLst>
          </p:cNvPr>
          <p:cNvPicPr>
            <a:picLocks noChangeAspect="1"/>
          </p:cNvPicPr>
          <p:nvPr/>
        </p:nvPicPr>
        <p:blipFill rotWithShape="1">
          <a:blip r:embed="rId2">
            <a:extLst>
              <a:ext uri="{28A0092B-C50C-407E-A947-70E740481C1C}">
                <a14:useLocalDpi xmlns:a14="http://schemas.microsoft.com/office/drawing/2010/main" val="0"/>
              </a:ext>
            </a:extLst>
          </a:blip>
          <a:srcRect l="8021" t="9233" r="9067" b="15802"/>
          <a:stretch/>
        </p:blipFill>
        <p:spPr>
          <a:xfrm>
            <a:off x="7439002" y="3606799"/>
            <a:ext cx="4712358" cy="3197029"/>
          </a:xfrm>
          <a:prstGeom prst="rect">
            <a:avLst/>
          </a:prstGeom>
          <a:ln>
            <a:noFill/>
          </a:ln>
          <a:effectLst>
            <a:softEdge rad="112500"/>
          </a:effectLst>
        </p:spPr>
      </p:pic>
      <p:pic>
        <p:nvPicPr>
          <p:cNvPr id="43" name="Picture 42" descr="Picture of wood tank battery.  Soil contamination below largest tank." title="Wood Tank Battery">
            <a:extLst>
              <a:ext uri="{FF2B5EF4-FFF2-40B4-BE49-F238E27FC236}">
                <a16:creationId xmlns:a16="http://schemas.microsoft.com/office/drawing/2014/main" xmlns="" id="{2BF131F1-9771-407D-A83D-CA9169307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13" y="30480"/>
            <a:ext cx="4680187" cy="3510140"/>
          </a:xfrm>
          <a:prstGeom prst="rect">
            <a:avLst/>
          </a:prstGeom>
          <a:ln>
            <a:noFill/>
          </a:ln>
          <a:effectLst>
            <a:softEdge rad="112500"/>
          </a:effectLst>
        </p:spPr>
      </p:pic>
      <p:pic>
        <p:nvPicPr>
          <p:cNvPr id="44" name="Picture 43" descr="A picture containing logo&#10;&#10;Description automatically generated">
            <a:extLst>
              <a:ext uri="{FF2B5EF4-FFF2-40B4-BE49-F238E27FC236}">
                <a16:creationId xmlns:a16="http://schemas.microsoft.com/office/drawing/2014/main" xmlns="" id="{9008BEE9-6D0C-46E5-8154-64E647FE8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295" y="5560069"/>
            <a:ext cx="1801873" cy="1021062"/>
          </a:xfrm>
          <a:prstGeom prst="rect">
            <a:avLst/>
          </a:prstGeom>
        </p:spPr>
      </p:pic>
    </p:spTree>
    <p:extLst>
      <p:ext uri="{BB962C8B-B14F-4D97-AF65-F5344CB8AC3E}">
        <p14:creationId xmlns:p14="http://schemas.microsoft.com/office/powerpoint/2010/main" val="347534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2882173-C2C2-4FFF-BC64-5CB03E871527}"/>
              </a:ext>
            </a:extLst>
          </p:cNvPr>
          <p:cNvSpPr txBox="1"/>
          <p:nvPr/>
        </p:nvSpPr>
        <p:spPr>
          <a:xfrm>
            <a:off x="2763606" y="4617690"/>
            <a:ext cx="4796852"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Peter Pope, P.G.</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800" dirty="0">
                <a:solidFill>
                  <a:prstClr val="black"/>
                </a:solidFill>
                <a:latin typeface="Century Gothic" panose="020B0502020202020204"/>
              </a:rPr>
              <a:t>Manager, Site Remediation</a:t>
            </a:r>
          </a:p>
        </p:txBody>
      </p:sp>
      <p:sp>
        <p:nvSpPr>
          <p:cNvPr id="12" name="TextBox 11">
            <a:extLst>
              <a:ext uri="{FF2B5EF4-FFF2-40B4-BE49-F238E27FC236}">
                <a16:creationId xmlns:a16="http://schemas.microsoft.com/office/drawing/2014/main" xmlns="" id="{30C8C247-86E4-406D-AEE3-61CDDDC7285E}"/>
              </a:ext>
            </a:extLst>
          </p:cNvPr>
          <p:cNvSpPr txBox="1"/>
          <p:nvPr/>
        </p:nvSpPr>
        <p:spPr>
          <a:xfrm>
            <a:off x="2593298" y="813534"/>
            <a:ext cx="4967160" cy="707886"/>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Kristian Livingston</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entury Gothic" panose="020B0502020202020204"/>
              </a:rPr>
              <a:t>Team Leader, Superfund Section</a:t>
            </a:r>
            <a:endPar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xmlns="" id="{0871A653-E822-40B1-872F-173ECA18F4E4}"/>
              </a:ext>
            </a:extLst>
          </p:cNvPr>
          <p:cNvPicPr>
            <a:picLocks noChangeAspect="1"/>
          </p:cNvPicPr>
          <p:nvPr/>
        </p:nvPicPr>
        <p:blipFill>
          <a:blip r:embed="rId3"/>
          <a:stretch>
            <a:fillRect/>
          </a:stretch>
        </p:blipFill>
        <p:spPr>
          <a:xfrm>
            <a:off x="8096496" y="634980"/>
            <a:ext cx="2295525" cy="2302236"/>
          </a:xfrm>
          <a:prstGeom prst="rect">
            <a:avLst/>
          </a:prstGeom>
        </p:spPr>
      </p:pic>
      <p:pic>
        <p:nvPicPr>
          <p:cNvPr id="6" name="Picture 5">
            <a:extLst>
              <a:ext uri="{FF2B5EF4-FFF2-40B4-BE49-F238E27FC236}">
                <a16:creationId xmlns:a16="http://schemas.microsoft.com/office/drawing/2014/main" xmlns="" id="{94AF7C76-8B65-4623-AFBA-C8BC8469E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6496" y="3993113"/>
            <a:ext cx="2295525" cy="2295525"/>
          </a:xfrm>
          <a:prstGeom prst="rect">
            <a:avLst/>
          </a:prstGeom>
        </p:spPr>
      </p:pic>
      <p:pic>
        <p:nvPicPr>
          <p:cNvPr id="7" name="Picture 6" descr="A picture containing logo&#10;&#10;Description automatically generated">
            <a:extLst>
              <a:ext uri="{FF2B5EF4-FFF2-40B4-BE49-F238E27FC236}">
                <a16:creationId xmlns:a16="http://schemas.microsoft.com/office/drawing/2014/main" xmlns="" id="{2ED2C25E-B11F-49CE-AA28-7DC2F18862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5254" y="5264021"/>
            <a:ext cx="1820351" cy="1031533"/>
          </a:xfrm>
          <a:prstGeom prst="rect">
            <a:avLst/>
          </a:prstGeom>
        </p:spPr>
      </p:pic>
      <p:pic>
        <p:nvPicPr>
          <p:cNvPr id="8" name="Picture 7" descr="Logo&#10;&#10;Description automatically generated">
            <a:extLst>
              <a:ext uri="{FF2B5EF4-FFF2-40B4-BE49-F238E27FC236}">
                <a16:creationId xmlns:a16="http://schemas.microsoft.com/office/drawing/2014/main" xmlns="" id="{2B0F1E41-5B95-405B-90BE-8DE1B7D40EE1}"/>
              </a:ext>
            </a:extLst>
          </p:cNvPr>
          <p:cNvPicPr>
            <a:picLocks noChangeAspect="1"/>
          </p:cNvPicPr>
          <p:nvPr/>
        </p:nvPicPr>
        <p:blipFill>
          <a:blip r:embed="rId6"/>
          <a:stretch>
            <a:fillRect/>
          </a:stretch>
        </p:blipFill>
        <p:spPr>
          <a:xfrm>
            <a:off x="6228382" y="1595416"/>
            <a:ext cx="1332076" cy="1341800"/>
          </a:xfrm>
          <a:prstGeom prst="rect">
            <a:avLst/>
          </a:prstGeom>
        </p:spPr>
      </p:pic>
    </p:spTree>
    <p:extLst>
      <p:ext uri="{BB962C8B-B14F-4D97-AF65-F5344CB8AC3E}">
        <p14:creationId xmlns:p14="http://schemas.microsoft.com/office/powerpoint/2010/main" val="86343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xmlns="" id="{272DA1A6-5543-4128-866C-4CC45D4F6D01}"/>
              </a:ext>
            </a:extLst>
          </p:cNvPr>
          <p:cNvSpPr/>
          <p:nvPr/>
        </p:nvSpPr>
        <p:spPr>
          <a:xfrm>
            <a:off x="-91440" y="0"/>
            <a:ext cx="1228344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9" name="Arrow: Pentagon 48">
            <a:extLst>
              <a:ext uri="{FF2B5EF4-FFF2-40B4-BE49-F238E27FC236}">
                <a16:creationId xmlns:a16="http://schemas.microsoft.com/office/drawing/2014/main" xmlns="" id="{C7A2A098-CC36-443B-B87F-1F2DA5AF7DDD}"/>
              </a:ext>
            </a:extLst>
          </p:cNvPr>
          <p:cNvSpPr/>
          <p:nvPr/>
        </p:nvSpPr>
        <p:spPr>
          <a:xfrm>
            <a:off x="-91440" y="773822"/>
            <a:ext cx="7406640" cy="806088"/>
          </a:xfrm>
          <a:prstGeom prst="homePlate">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xmlns="" id="{2C31CE59-903D-479C-ADB2-027B5DCD4B45}"/>
              </a:ext>
            </a:extLst>
          </p:cNvPr>
          <p:cNvSpPr txBox="1"/>
          <p:nvPr/>
        </p:nvSpPr>
        <p:spPr>
          <a:xfrm>
            <a:off x="541867" y="787400"/>
            <a:ext cx="7145866" cy="77893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EFFFF"/>
                </a:solidFill>
                <a:effectLst/>
                <a:uLnTx/>
                <a:uFillTx/>
                <a:latin typeface="Century Gothic" panose="020B0502020202020204"/>
                <a:ea typeface="+mn-ea"/>
                <a:cs typeface="+mn-cs"/>
              </a:rPr>
              <a:t>Andrews Bird Park in Brownfields</a:t>
            </a:r>
          </a:p>
        </p:txBody>
      </p:sp>
      <p:sp>
        <p:nvSpPr>
          <p:cNvPr id="2" name="Rectangle 1">
            <a:extLst>
              <a:ext uri="{FF2B5EF4-FFF2-40B4-BE49-F238E27FC236}">
                <a16:creationId xmlns:a16="http://schemas.microsoft.com/office/drawing/2014/main" xmlns="" id="{1EC21873-043E-4F43-8EBA-AA78DDCE3815}"/>
              </a:ext>
            </a:extLst>
          </p:cNvPr>
          <p:cNvSpPr/>
          <p:nvPr/>
        </p:nvSpPr>
        <p:spPr>
          <a:xfrm>
            <a:off x="283531" y="2771825"/>
            <a:ext cx="7145867" cy="3879222"/>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graphicFrame>
        <p:nvGraphicFramePr>
          <p:cNvPr id="210" name="Diagram 209">
            <a:extLst>
              <a:ext uri="{FF2B5EF4-FFF2-40B4-BE49-F238E27FC236}">
                <a16:creationId xmlns:a16="http://schemas.microsoft.com/office/drawing/2014/main" xmlns="" id="{1029C470-C5D5-44BC-8D6F-5AA04C22C453}"/>
              </a:ext>
            </a:extLst>
          </p:cNvPr>
          <p:cNvGraphicFramePr/>
          <p:nvPr/>
        </p:nvGraphicFramePr>
        <p:xfrm>
          <a:off x="7813" y="1790408"/>
          <a:ext cx="3341997" cy="806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xmlns="" id="{923C04E7-C899-4F50-BBCE-05A94484974E}"/>
              </a:ext>
            </a:extLst>
          </p:cNvPr>
          <p:cNvSpPr/>
          <p:nvPr/>
        </p:nvSpPr>
        <p:spPr>
          <a:xfrm>
            <a:off x="3471886" y="1839664"/>
            <a:ext cx="4474702" cy="707886"/>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Applicants: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City of Andrews</a:t>
            </a:r>
          </a:p>
        </p:txBody>
      </p:sp>
      <p:sp>
        <p:nvSpPr>
          <p:cNvPr id="226" name="Rectangle 225">
            <a:extLst>
              <a:ext uri="{FF2B5EF4-FFF2-40B4-BE49-F238E27FC236}">
                <a16:creationId xmlns:a16="http://schemas.microsoft.com/office/drawing/2014/main" xmlns="" id="{64793468-08CE-47AA-AD86-24686BB841F8}"/>
              </a:ext>
            </a:extLst>
          </p:cNvPr>
          <p:cNvSpPr/>
          <p:nvPr/>
        </p:nvSpPr>
        <p:spPr>
          <a:xfrm>
            <a:off x="3449274" y="2882893"/>
            <a:ext cx="3960939"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Identified RECS: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Five wooden tanks and one disposal pit, all containing oil/gas wastes </a:t>
            </a:r>
          </a:p>
        </p:txBody>
      </p:sp>
      <p:sp>
        <p:nvSpPr>
          <p:cNvPr id="9" name="TextBox 8">
            <a:extLst>
              <a:ext uri="{FF2B5EF4-FFF2-40B4-BE49-F238E27FC236}">
                <a16:creationId xmlns:a16="http://schemas.microsoft.com/office/drawing/2014/main" xmlns="" id="{DD33EC3E-4572-4E7F-A569-65553B042055}"/>
              </a:ext>
            </a:extLst>
          </p:cNvPr>
          <p:cNvSpPr txBox="1"/>
          <p:nvPr/>
        </p:nvSpPr>
        <p:spPr>
          <a:xfrm>
            <a:off x="3400975" y="4070036"/>
            <a:ext cx="391422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Gauged tanks, sampled contents of pit and tanks for water characterization, collected soil and groundwater samples, conducted NORM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xmlns="" id="{D1D604DD-8E2B-49D1-A9E6-E9EA861C5DA7}"/>
              </a:ext>
            </a:extLst>
          </p:cNvPr>
          <p:cNvSpPr txBox="1"/>
          <p:nvPr/>
        </p:nvSpPr>
        <p:spPr>
          <a:xfrm>
            <a:off x="3404592" y="5621338"/>
            <a:ext cx="4056421"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Emptied wastes in tanks, dismantled tanks, excavated soils in pit area and beneath tanks, disposed of NORM wastes</a:t>
            </a:r>
            <a:endPar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228" name="Diagram 227">
            <a:extLst>
              <a:ext uri="{FF2B5EF4-FFF2-40B4-BE49-F238E27FC236}">
                <a16:creationId xmlns:a16="http://schemas.microsoft.com/office/drawing/2014/main" xmlns="" id="{DAE9973A-3173-45F6-A042-7EB07F5A5170}"/>
              </a:ext>
            </a:extLst>
          </p:cNvPr>
          <p:cNvGraphicFramePr/>
          <p:nvPr/>
        </p:nvGraphicFramePr>
        <p:xfrm>
          <a:off x="50330" y="2888947"/>
          <a:ext cx="3341997" cy="914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30" name="Diagram 229">
            <a:extLst>
              <a:ext uri="{FF2B5EF4-FFF2-40B4-BE49-F238E27FC236}">
                <a16:creationId xmlns:a16="http://schemas.microsoft.com/office/drawing/2014/main" xmlns="" id="{A3D66B94-D6D3-4F7C-8116-25B1280C8165}"/>
              </a:ext>
            </a:extLst>
          </p:cNvPr>
          <p:cNvGraphicFramePr/>
          <p:nvPr/>
        </p:nvGraphicFramePr>
        <p:xfrm>
          <a:off x="50329" y="4234545"/>
          <a:ext cx="3341997" cy="7056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232" name="Group 231">
            <a:extLst>
              <a:ext uri="{FF2B5EF4-FFF2-40B4-BE49-F238E27FC236}">
                <a16:creationId xmlns:a16="http://schemas.microsoft.com/office/drawing/2014/main" xmlns="" id="{0C1134BC-0C99-4144-8073-0F0AAA7ADB36}"/>
              </a:ext>
            </a:extLst>
          </p:cNvPr>
          <p:cNvGrpSpPr/>
          <p:nvPr/>
        </p:nvGrpSpPr>
        <p:grpSpPr>
          <a:xfrm>
            <a:off x="79998" y="5662828"/>
            <a:ext cx="3338733" cy="778068"/>
            <a:chOff x="1631" y="0"/>
            <a:chExt cx="3338733" cy="914962"/>
          </a:xfrm>
          <a:solidFill>
            <a:schemeClr val="accent3">
              <a:lumMod val="75000"/>
            </a:schemeClr>
          </a:solidFill>
        </p:grpSpPr>
        <p:sp>
          <p:nvSpPr>
            <p:cNvPr id="234" name="Arrow: Pentagon 233">
              <a:extLst>
                <a:ext uri="{FF2B5EF4-FFF2-40B4-BE49-F238E27FC236}">
                  <a16:creationId xmlns:a16="http://schemas.microsoft.com/office/drawing/2014/main" xmlns="" id="{71254F02-C8A2-4F29-9C7F-188A5172E4DA}"/>
                </a:ext>
              </a:extLst>
            </p:cNvPr>
            <p:cNvSpPr/>
            <p:nvPr/>
          </p:nvSpPr>
          <p:spPr>
            <a:xfrm>
              <a:off x="1631" y="0"/>
              <a:ext cx="3338733" cy="914962"/>
            </a:xfrm>
            <a:prstGeom prst="homePlat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6" name="Arrow: Pentagon 4">
              <a:extLst>
                <a:ext uri="{FF2B5EF4-FFF2-40B4-BE49-F238E27FC236}">
                  <a16:creationId xmlns:a16="http://schemas.microsoft.com/office/drawing/2014/main" xmlns="" id="{9C127869-3559-48B8-BBF5-67FF404D411B}"/>
                </a:ext>
              </a:extLst>
            </p:cNvPr>
            <p:cNvSpPr txBox="1"/>
            <p:nvPr/>
          </p:nvSpPr>
          <p:spPr>
            <a:xfrm>
              <a:off x="1632" y="48858"/>
              <a:ext cx="2771534" cy="7188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2014" tIns="56007" rIns="28004" bIns="56007"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entury Gothic" panose="020B0502020202020204"/>
                  <a:ea typeface="+mn-ea"/>
                  <a:cs typeface="+mn-cs"/>
                </a:rPr>
                <a:t>Cleanup</a:t>
              </a:r>
            </a:p>
          </p:txBody>
        </p:sp>
      </p:grpSp>
      <p:pic>
        <p:nvPicPr>
          <p:cNvPr id="8" name="Picture 7" descr="A picture containing ground, sky, outdoor, building&#10;&#10;Description automatically generated">
            <a:extLst>
              <a:ext uri="{FF2B5EF4-FFF2-40B4-BE49-F238E27FC236}">
                <a16:creationId xmlns:a16="http://schemas.microsoft.com/office/drawing/2014/main" xmlns="" id="{EF954D81-4E75-4221-8006-569FACBD58EF}"/>
              </a:ext>
            </a:extLst>
          </p:cNvPr>
          <p:cNvPicPr>
            <a:picLocks noChangeAspect="1"/>
          </p:cNvPicPr>
          <p:nvPr/>
        </p:nvPicPr>
        <p:blipFill rotWithShape="1">
          <a:blip r:embed="rId17">
            <a:extLst>
              <a:ext uri="{28A0092B-C50C-407E-A947-70E740481C1C}">
                <a14:useLocalDpi xmlns:a14="http://schemas.microsoft.com/office/drawing/2010/main" val="0"/>
              </a:ext>
            </a:extLst>
          </a:blip>
          <a:srcRect r="16263"/>
          <a:stretch/>
        </p:blipFill>
        <p:spPr>
          <a:xfrm>
            <a:off x="7732350" y="3508722"/>
            <a:ext cx="4384823" cy="3269556"/>
          </a:xfrm>
          <a:prstGeom prst="rect">
            <a:avLst/>
          </a:prstGeom>
          <a:ln>
            <a:noFill/>
          </a:ln>
          <a:effectLst>
            <a:softEdge rad="112500"/>
          </a:effectLst>
        </p:spPr>
      </p:pic>
      <p:pic>
        <p:nvPicPr>
          <p:cNvPr id="12" name="Picture 11" descr="A picture containing ground, outdoor, dirt, wood&#10;&#10;Description automatically generated">
            <a:extLst>
              <a:ext uri="{FF2B5EF4-FFF2-40B4-BE49-F238E27FC236}">
                <a16:creationId xmlns:a16="http://schemas.microsoft.com/office/drawing/2014/main" xmlns="" id="{9DE188BB-ADB4-4599-84D2-81CD5CB30CC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87733" y="155630"/>
            <a:ext cx="4362647" cy="3269556"/>
          </a:xfrm>
          <a:prstGeom prst="rect">
            <a:avLst/>
          </a:prstGeom>
          <a:ln>
            <a:noFill/>
          </a:ln>
          <a:effectLst>
            <a:softEdge rad="112500"/>
          </a:effectLst>
        </p:spPr>
      </p:pic>
      <p:pic>
        <p:nvPicPr>
          <p:cNvPr id="52" name="Picture 51" descr="A picture containing logo&#10;&#10;Description automatically generated">
            <a:extLst>
              <a:ext uri="{FF2B5EF4-FFF2-40B4-BE49-F238E27FC236}">
                <a16:creationId xmlns:a16="http://schemas.microsoft.com/office/drawing/2014/main" xmlns="" id="{E854B847-D879-48B8-929B-5F7BA4A9CC2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747658" y="3732231"/>
            <a:ext cx="1130331" cy="640522"/>
          </a:xfrm>
          <a:prstGeom prst="rect">
            <a:avLst/>
          </a:prstGeom>
        </p:spPr>
      </p:pic>
    </p:spTree>
    <p:extLst>
      <p:ext uri="{BB962C8B-B14F-4D97-AF65-F5344CB8AC3E}">
        <p14:creationId xmlns:p14="http://schemas.microsoft.com/office/powerpoint/2010/main" val="196805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xmlns="" id="{272DA1A6-5543-4128-866C-4CC45D4F6D01}"/>
              </a:ext>
            </a:extLst>
          </p:cNvPr>
          <p:cNvSpPr/>
          <p:nvPr/>
        </p:nvSpPr>
        <p:spPr>
          <a:xfrm>
            <a:off x="0" y="0"/>
            <a:ext cx="12192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9" name="Arrow: Pentagon 48">
            <a:extLst>
              <a:ext uri="{FF2B5EF4-FFF2-40B4-BE49-F238E27FC236}">
                <a16:creationId xmlns:a16="http://schemas.microsoft.com/office/drawing/2014/main" xmlns="" id="{C7A2A098-CC36-443B-B87F-1F2DA5AF7DDD}"/>
              </a:ext>
            </a:extLst>
          </p:cNvPr>
          <p:cNvSpPr/>
          <p:nvPr/>
        </p:nvSpPr>
        <p:spPr>
          <a:xfrm>
            <a:off x="1400182" y="782631"/>
            <a:ext cx="3322320" cy="806088"/>
          </a:xfrm>
          <a:prstGeom prst="homePlate">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xmlns="" id="{2C31CE59-903D-479C-ADB2-027B5DCD4B45}"/>
              </a:ext>
            </a:extLst>
          </p:cNvPr>
          <p:cNvSpPr txBox="1"/>
          <p:nvPr/>
        </p:nvSpPr>
        <p:spPr>
          <a:xfrm>
            <a:off x="1886372" y="766658"/>
            <a:ext cx="2689013" cy="77893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EFFFF"/>
                </a:solidFill>
                <a:effectLst/>
                <a:uLnTx/>
                <a:uFillTx/>
                <a:latin typeface="Century Gothic" panose="020B0502020202020204"/>
                <a:ea typeface="+mn-ea"/>
                <a:cs typeface="+mn-cs"/>
              </a:rPr>
              <a:t>Before:</a:t>
            </a:r>
          </a:p>
        </p:txBody>
      </p:sp>
      <p:sp>
        <p:nvSpPr>
          <p:cNvPr id="2" name="Rectangle 1">
            <a:extLst>
              <a:ext uri="{FF2B5EF4-FFF2-40B4-BE49-F238E27FC236}">
                <a16:creationId xmlns:a16="http://schemas.microsoft.com/office/drawing/2014/main" xmlns="" id="{1EC21873-043E-4F43-8EBA-AA78DDCE3815}"/>
              </a:ext>
            </a:extLst>
          </p:cNvPr>
          <p:cNvSpPr/>
          <p:nvPr/>
        </p:nvSpPr>
        <p:spPr>
          <a:xfrm>
            <a:off x="283531" y="2771825"/>
            <a:ext cx="7145867" cy="3879222"/>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18" name="Arrow: Pentagon 17">
            <a:extLst>
              <a:ext uri="{FF2B5EF4-FFF2-40B4-BE49-F238E27FC236}">
                <a16:creationId xmlns:a16="http://schemas.microsoft.com/office/drawing/2014/main" xmlns="" id="{0A60670B-841F-4066-9C9A-80D5327D77D4}"/>
              </a:ext>
            </a:extLst>
          </p:cNvPr>
          <p:cNvSpPr/>
          <p:nvPr/>
        </p:nvSpPr>
        <p:spPr>
          <a:xfrm>
            <a:off x="6796091" y="795897"/>
            <a:ext cx="3322320" cy="806088"/>
          </a:xfrm>
          <a:prstGeom prst="homePlate">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xmlns="" id="{70D7F4CA-759C-4037-A49E-BB359DD8693F}"/>
              </a:ext>
            </a:extLst>
          </p:cNvPr>
          <p:cNvSpPr txBox="1"/>
          <p:nvPr/>
        </p:nvSpPr>
        <p:spPr>
          <a:xfrm>
            <a:off x="7429398" y="809475"/>
            <a:ext cx="2689013" cy="77893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EFFFF"/>
                </a:solidFill>
                <a:effectLst/>
                <a:uLnTx/>
                <a:uFillTx/>
                <a:latin typeface="Century Gothic" panose="020B0502020202020204"/>
                <a:ea typeface="+mn-ea"/>
                <a:cs typeface="+mn-cs"/>
              </a:rPr>
              <a:t>After:</a:t>
            </a:r>
          </a:p>
        </p:txBody>
      </p:sp>
      <p:pic>
        <p:nvPicPr>
          <p:cNvPr id="20" name="Picture 19" descr="A close-up of a textured surface&#10;&#10;Description automatically generated with low confidence">
            <a:extLst>
              <a:ext uri="{FF2B5EF4-FFF2-40B4-BE49-F238E27FC236}">
                <a16:creationId xmlns:a16="http://schemas.microsoft.com/office/drawing/2014/main" xmlns="" id="{D906567E-F663-4F87-9469-9F3D493C0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229" y="1712058"/>
            <a:ext cx="3851350" cy="4336467"/>
          </a:xfrm>
          <a:prstGeom prst="rect">
            <a:avLst/>
          </a:prstGeom>
        </p:spPr>
      </p:pic>
      <p:pic>
        <p:nvPicPr>
          <p:cNvPr id="21" name="Picture 20" descr="A picture containing crater&#10;&#10;Description automatically generated">
            <a:extLst>
              <a:ext uri="{FF2B5EF4-FFF2-40B4-BE49-F238E27FC236}">
                <a16:creationId xmlns:a16="http://schemas.microsoft.com/office/drawing/2014/main" xmlns="" id="{40A8340E-74C9-4B5C-A872-3A51337D9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932" y="1752544"/>
            <a:ext cx="3769895" cy="4331634"/>
          </a:xfrm>
          <a:prstGeom prst="rect">
            <a:avLst/>
          </a:prstGeom>
        </p:spPr>
      </p:pic>
    </p:spTree>
    <p:extLst>
      <p:ext uri="{BB962C8B-B14F-4D97-AF65-F5344CB8AC3E}">
        <p14:creationId xmlns:p14="http://schemas.microsoft.com/office/powerpoint/2010/main" val="755915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4CCCA4B-DF12-4E7E-A728-B774AEC42AA3}"/>
              </a:ext>
            </a:extLst>
          </p:cNvPr>
          <p:cNvSpPr/>
          <p:nvPr/>
        </p:nvSpPr>
        <p:spPr>
          <a:xfrm>
            <a:off x="-91440" y="0"/>
            <a:ext cx="1228344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xmlns="" id="{1EC21873-043E-4F43-8EBA-AA78DDCE3815}"/>
              </a:ext>
            </a:extLst>
          </p:cNvPr>
          <p:cNvSpPr/>
          <p:nvPr/>
        </p:nvSpPr>
        <p:spPr>
          <a:xfrm>
            <a:off x="541867" y="1489389"/>
            <a:ext cx="6661574" cy="407068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Mahsuri Sans"/>
                <a:ea typeface="+mn-ea"/>
                <a:cs typeface="+mn-cs"/>
              </a:rPr>
              <a:t>Part of a larger project to improve Andrews and encourage eco-tourism </a:t>
            </a:r>
          </a:p>
          <a:p>
            <a:pPr marL="342900" marR="0" lvl="0" indent="-3429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white"/>
              </a:solidFill>
              <a:effectLst/>
              <a:uLnTx/>
              <a:uFillTx/>
              <a:latin typeface="Mahsuri Sans"/>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Mahsuri Sans"/>
                <a:ea typeface="+mn-ea"/>
                <a:cs typeface="+mn-cs"/>
              </a:rPr>
              <a:t>Hiking trails and bird viewing decks were built using grant funds from Texas Parks and Wildlife</a:t>
            </a:r>
          </a:p>
          <a:p>
            <a:pPr marL="342900" marR="0" lvl="0" indent="-3429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white"/>
              </a:solidFill>
              <a:effectLst/>
              <a:uLnTx/>
              <a:uFillTx/>
              <a:latin typeface="Mahsuri Sans"/>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Mahsuri Sans"/>
                <a:ea typeface="+mn-ea"/>
                <a:cs typeface="+mn-cs"/>
              </a:rPr>
              <a:t>50+ bird species have been spotted at this site</a:t>
            </a: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40" name="Arrow: Pentagon 39">
            <a:extLst>
              <a:ext uri="{FF2B5EF4-FFF2-40B4-BE49-F238E27FC236}">
                <a16:creationId xmlns:a16="http://schemas.microsoft.com/office/drawing/2014/main" xmlns="" id="{2F75E144-5351-4737-8FEB-5D6E855F03AC}"/>
              </a:ext>
            </a:extLst>
          </p:cNvPr>
          <p:cNvSpPr/>
          <p:nvPr/>
        </p:nvSpPr>
        <p:spPr>
          <a:xfrm>
            <a:off x="-91440" y="773822"/>
            <a:ext cx="7294880" cy="806088"/>
          </a:xfrm>
          <a:prstGeom prst="homePlate">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xmlns="" id="{2C31CE59-903D-479C-ADB2-027B5DCD4B45}"/>
              </a:ext>
            </a:extLst>
          </p:cNvPr>
          <p:cNvSpPr txBox="1"/>
          <p:nvPr/>
        </p:nvSpPr>
        <p:spPr>
          <a:xfrm>
            <a:off x="541867" y="787400"/>
            <a:ext cx="7145866" cy="77893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EFFFF"/>
                </a:solidFill>
                <a:effectLst/>
                <a:uLnTx/>
                <a:uFillTx/>
                <a:latin typeface="Century Gothic" panose="020B0502020202020204"/>
                <a:ea typeface="+mn-ea"/>
                <a:cs typeface="+mn-cs"/>
              </a:rPr>
              <a:t>Andrews Bird Park: After</a:t>
            </a:r>
          </a:p>
        </p:txBody>
      </p:sp>
      <p:pic>
        <p:nvPicPr>
          <p:cNvPr id="44" name="Picture 43" descr="A picture containing logo&#10;&#10;Description automatically generated">
            <a:extLst>
              <a:ext uri="{FF2B5EF4-FFF2-40B4-BE49-F238E27FC236}">
                <a16:creationId xmlns:a16="http://schemas.microsoft.com/office/drawing/2014/main" xmlns="" id="{9008BEE9-6D0C-46E5-8154-64E647FE8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95" y="5560069"/>
            <a:ext cx="1801873" cy="1021062"/>
          </a:xfrm>
          <a:prstGeom prst="rect">
            <a:avLst/>
          </a:prstGeom>
        </p:spPr>
      </p:pic>
      <p:pic>
        <p:nvPicPr>
          <p:cNvPr id="9" name="Picture 8" descr="A colorful bird perched on top of a grass covered field&#10;&#10;Description automatically generated">
            <a:extLst>
              <a:ext uri="{FF2B5EF4-FFF2-40B4-BE49-F238E27FC236}">
                <a16:creationId xmlns:a16="http://schemas.microsoft.com/office/drawing/2014/main" xmlns="" id="{BF11C89E-84FE-410F-9C66-4F0CAFFB70A9}"/>
              </a:ext>
            </a:extLst>
          </p:cNvPr>
          <p:cNvPicPr>
            <a:picLocks noChangeAspect="1"/>
          </p:cNvPicPr>
          <p:nvPr/>
        </p:nvPicPr>
        <p:blipFill rotWithShape="1">
          <a:blip r:embed="rId3">
            <a:extLst>
              <a:ext uri="{28A0092B-C50C-407E-A947-70E740481C1C}">
                <a14:useLocalDpi xmlns:a14="http://schemas.microsoft.com/office/drawing/2010/main" val="0"/>
              </a:ext>
            </a:extLst>
          </a:blip>
          <a:srcRect l="3117" t="921" r="1197" b="27652"/>
          <a:stretch/>
        </p:blipFill>
        <p:spPr>
          <a:xfrm>
            <a:off x="7203440" y="154097"/>
            <a:ext cx="4897120" cy="3100198"/>
          </a:xfrm>
          <a:prstGeom prst="rect">
            <a:avLst/>
          </a:prstGeom>
          <a:ln>
            <a:noFill/>
          </a:ln>
          <a:effectLst>
            <a:softEdge rad="112500"/>
          </a:effectLst>
        </p:spPr>
      </p:pic>
      <p:pic>
        <p:nvPicPr>
          <p:cNvPr id="10" name="Picture 9" descr="A person standing on a dry grass field&#10;&#10;Description automatically generated">
            <a:extLst>
              <a:ext uri="{FF2B5EF4-FFF2-40B4-BE49-F238E27FC236}">
                <a16:creationId xmlns:a16="http://schemas.microsoft.com/office/drawing/2014/main" xmlns="" id="{C4B9C664-7648-4A20-A634-F4D1EAE278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67" t="11147" b="-1"/>
          <a:stretch/>
        </p:blipFill>
        <p:spPr>
          <a:xfrm>
            <a:off x="7249160" y="3353470"/>
            <a:ext cx="4897120" cy="3405355"/>
          </a:xfrm>
          <a:prstGeom prst="rect">
            <a:avLst/>
          </a:prstGeom>
          <a:ln>
            <a:noFill/>
          </a:ln>
          <a:effectLst>
            <a:softEdge rad="112500"/>
          </a:effectLst>
        </p:spPr>
      </p:pic>
    </p:spTree>
    <p:extLst>
      <p:ext uri="{BB962C8B-B14F-4D97-AF65-F5344CB8AC3E}">
        <p14:creationId xmlns:p14="http://schemas.microsoft.com/office/powerpoint/2010/main" val="1376131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4CCCA4B-DF12-4E7E-A728-B774AEC42AA3}"/>
              </a:ext>
            </a:extLst>
          </p:cNvPr>
          <p:cNvSpPr/>
          <p:nvPr/>
        </p:nvSpPr>
        <p:spPr>
          <a:xfrm>
            <a:off x="-1" y="-134912"/>
            <a:ext cx="12397563" cy="699291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xmlns="" id="{1EC21873-043E-4F43-8EBA-AA78DDCE3815}"/>
              </a:ext>
            </a:extLst>
          </p:cNvPr>
          <p:cNvSpPr/>
          <p:nvPr/>
        </p:nvSpPr>
        <p:spPr>
          <a:xfrm>
            <a:off x="541867" y="1489389"/>
            <a:ext cx="6661574" cy="407068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a:p>
            <a:pPr marR="0" lvl="0" algn="l" defTabSz="457200" rtl="0" eaLnBrk="1" fontAlgn="auto" latinLnBrk="0" hangingPunct="1">
              <a:lnSpc>
                <a:spcPct val="100000"/>
              </a:lnSpc>
              <a:spcBef>
                <a:spcPts val="1000"/>
              </a:spcBef>
              <a:spcAft>
                <a:spcPts val="0"/>
              </a:spcAft>
              <a:buClr>
                <a:srgbClr val="0F6FC6"/>
              </a:buClr>
              <a:buSzTx/>
              <a:tabLst/>
              <a:defRPr/>
            </a:pPr>
            <a:r>
              <a:rPr kumimoji="0" lang="en-US" sz="2400" b="0" i="0" u="none" strike="noStrike" kern="1200" cap="none" spc="0" normalizeH="0" baseline="0" noProof="0" dirty="0">
                <a:ln>
                  <a:noFill/>
                </a:ln>
                <a:solidFill>
                  <a:prstClr val="white"/>
                </a:solidFill>
                <a:effectLst/>
                <a:uLnTx/>
                <a:uFillTx/>
                <a:latin typeface="Mahsuri Sans"/>
                <a:ea typeface="+mn-ea"/>
                <a:cs typeface="+mn-cs"/>
                <a:hlinkClick r:id="rId2"/>
              </a:rPr>
              <a:t>Brownfields Specific Resources</a:t>
            </a:r>
            <a:endParaRPr kumimoji="0" lang="en-US" sz="2400" b="0" i="0" u="none" strike="noStrike" kern="1200" cap="none" spc="0" normalizeH="0" baseline="0" noProof="0" dirty="0">
              <a:ln>
                <a:noFill/>
              </a:ln>
              <a:solidFill>
                <a:prstClr val="white"/>
              </a:solidFill>
              <a:effectLst/>
              <a:uLnTx/>
              <a:uFillTx/>
              <a:latin typeface="Mahsuri Sans"/>
              <a:ea typeface="+mn-ea"/>
              <a:cs typeface="+mn-cs"/>
              <a:hlinkClick r:id="rId3"/>
            </a:endParaRPr>
          </a:p>
          <a:p>
            <a:pPr marL="457200" marR="0" lvl="0" indent="-4572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q"/>
              <a:tabLst/>
              <a:defRPr/>
            </a:pPr>
            <a:r>
              <a:rPr kumimoji="0" lang="en-US" sz="2400" b="0" i="0" u="none" strike="noStrike" kern="1200" cap="none" spc="0" normalizeH="0" baseline="0" noProof="0" dirty="0">
                <a:ln>
                  <a:noFill/>
                </a:ln>
                <a:solidFill>
                  <a:prstClr val="white"/>
                </a:solidFill>
                <a:effectLst/>
                <a:uLnTx/>
                <a:uFillTx/>
                <a:latin typeface="Mahsuri Sans"/>
                <a:ea typeface="+mn-ea"/>
                <a:cs typeface="+mn-cs"/>
                <a:hlinkClick r:id="rId3"/>
              </a:rPr>
              <a:t>Brownfields Site GIS Map Viewer</a:t>
            </a:r>
            <a:endParaRPr kumimoji="0" lang="en-US" sz="2400" b="0" i="0" u="none" strike="noStrike" kern="1200" cap="none" spc="0" normalizeH="0" baseline="0" noProof="0" dirty="0">
              <a:ln>
                <a:noFill/>
              </a:ln>
              <a:solidFill>
                <a:prstClr val="white"/>
              </a:solidFill>
              <a:effectLst/>
              <a:uLnTx/>
              <a:uFillTx/>
              <a:latin typeface="Mahsuri Sans"/>
              <a:ea typeface="+mn-ea"/>
              <a:cs typeface="+mn-cs"/>
            </a:endParaRPr>
          </a:p>
          <a:p>
            <a:pPr marL="457200" marR="0" lvl="0" indent="-4572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q"/>
              <a:tabLst/>
              <a:defRPr/>
            </a:pPr>
            <a:r>
              <a:rPr lang="en-US" sz="2400" dirty="0">
                <a:solidFill>
                  <a:prstClr val="white"/>
                </a:solidFill>
                <a:latin typeface="Mahsuri Sans"/>
                <a:hlinkClick r:id="rId4"/>
              </a:rPr>
              <a:t>TCEQ Brownfields Site List </a:t>
            </a:r>
            <a:endParaRPr lang="en-US" sz="2400" dirty="0">
              <a:solidFill>
                <a:prstClr val="white"/>
              </a:solidFill>
              <a:latin typeface="Mahsuri Sans"/>
            </a:endParaRPr>
          </a:p>
          <a:p>
            <a:pPr marR="0" lvl="0" algn="l" defTabSz="457200" rtl="0" eaLnBrk="1" fontAlgn="auto" latinLnBrk="0" hangingPunct="1">
              <a:lnSpc>
                <a:spcPct val="100000"/>
              </a:lnSpc>
              <a:spcBef>
                <a:spcPts val="1000"/>
              </a:spcBef>
              <a:spcAft>
                <a:spcPts val="0"/>
              </a:spcAft>
              <a:buClr>
                <a:srgbClr val="0F6FC6"/>
              </a:buClr>
              <a:buSzTx/>
              <a:tabLst/>
              <a:defRPr/>
            </a:pPr>
            <a:r>
              <a:rPr kumimoji="0" lang="en-US" sz="2400" b="0" i="0" u="none" strike="noStrike" kern="1200" cap="none" spc="0" normalizeH="0" baseline="0" noProof="0" dirty="0">
                <a:ln>
                  <a:noFill/>
                </a:ln>
                <a:solidFill>
                  <a:prstClr val="white"/>
                </a:solidFill>
                <a:effectLst/>
                <a:uLnTx/>
                <a:uFillTx/>
                <a:latin typeface="Mahsuri Sans"/>
                <a:ea typeface="+mn-ea"/>
                <a:cs typeface="+mn-cs"/>
                <a:hlinkClick r:id="rId5"/>
              </a:rPr>
              <a:t>Agency Resources</a:t>
            </a:r>
            <a:endParaRPr kumimoji="0" lang="en-US" sz="2400" b="0" i="0" u="none" strike="noStrike" kern="1200" cap="none" spc="0" normalizeH="0" baseline="0" noProof="0" dirty="0">
              <a:ln>
                <a:noFill/>
              </a:ln>
              <a:solidFill>
                <a:prstClr val="white"/>
              </a:solidFill>
              <a:effectLst/>
              <a:uLnTx/>
              <a:uFillTx/>
              <a:latin typeface="Mahsuri Sans"/>
              <a:ea typeface="+mn-ea"/>
              <a:cs typeface="+mn-cs"/>
            </a:endParaRPr>
          </a:p>
          <a:p>
            <a:pPr marL="457200" marR="0" lvl="0" indent="-4572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q"/>
              <a:tabLst/>
              <a:defRPr/>
            </a:pPr>
            <a:r>
              <a:rPr kumimoji="0" lang="en-US" sz="2400" b="0" i="0" u="none" strike="noStrike" kern="1200" cap="none" spc="0" normalizeH="0" baseline="0" noProof="0" dirty="0">
                <a:ln>
                  <a:noFill/>
                </a:ln>
                <a:solidFill>
                  <a:prstClr val="white"/>
                </a:solidFill>
                <a:effectLst/>
                <a:uLnTx/>
                <a:uFillTx/>
                <a:latin typeface="Mahsuri Sans"/>
                <a:ea typeface="+mn-ea"/>
                <a:cs typeface="+mn-cs"/>
                <a:hlinkClick r:id="rId6"/>
              </a:rPr>
              <a:t>Central Registry</a:t>
            </a:r>
            <a:endParaRPr kumimoji="0" lang="en-US" sz="2400" b="0" i="0" u="none" strike="noStrike" kern="1200" cap="none" spc="0" normalizeH="0" baseline="0" noProof="0" dirty="0">
              <a:ln>
                <a:noFill/>
              </a:ln>
              <a:solidFill>
                <a:prstClr val="white"/>
              </a:solidFill>
              <a:effectLst/>
              <a:uLnTx/>
              <a:uFillTx/>
              <a:latin typeface="Mahsuri Sans"/>
              <a:ea typeface="+mn-ea"/>
              <a:cs typeface="+mn-cs"/>
            </a:endParaRPr>
          </a:p>
          <a:p>
            <a:pPr marL="457200" marR="0" lvl="0" indent="-4572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q"/>
              <a:tabLst/>
              <a:defRPr/>
            </a:pPr>
            <a:r>
              <a:rPr lang="en-US" sz="2400" dirty="0">
                <a:solidFill>
                  <a:prstClr val="white"/>
                </a:solidFill>
                <a:latin typeface="Mahsuri Sans"/>
                <a:hlinkClick r:id="rId7"/>
              </a:rPr>
              <a:t>Central File Room Online</a:t>
            </a:r>
            <a:endParaRPr kumimoji="0" lang="en-US" sz="2400" b="0" i="0" u="none" strike="noStrike" kern="1200" cap="none" spc="0" normalizeH="0" baseline="0" noProof="0" dirty="0">
              <a:ln>
                <a:noFill/>
              </a:ln>
              <a:solidFill>
                <a:prstClr val="white"/>
              </a:solidFill>
              <a:effectLst/>
              <a:uLnTx/>
              <a:uFillTx/>
              <a:latin typeface="Mahsuri Sans"/>
              <a:ea typeface="+mn-ea"/>
              <a:cs typeface="+mn-cs"/>
            </a:endParaRPr>
          </a:p>
        </p:txBody>
      </p:sp>
      <p:sp>
        <p:nvSpPr>
          <p:cNvPr id="40" name="Arrow: Pentagon 39">
            <a:extLst>
              <a:ext uri="{FF2B5EF4-FFF2-40B4-BE49-F238E27FC236}">
                <a16:creationId xmlns:a16="http://schemas.microsoft.com/office/drawing/2014/main" xmlns="" id="{2F75E144-5351-4737-8FEB-5D6E855F03AC}"/>
              </a:ext>
            </a:extLst>
          </p:cNvPr>
          <p:cNvSpPr/>
          <p:nvPr/>
        </p:nvSpPr>
        <p:spPr>
          <a:xfrm>
            <a:off x="-91440" y="773822"/>
            <a:ext cx="7294880" cy="806088"/>
          </a:xfrm>
          <a:prstGeom prst="homePlate">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xmlns="" id="{2C31CE59-903D-479C-ADB2-027B5DCD4B45}"/>
              </a:ext>
            </a:extLst>
          </p:cNvPr>
          <p:cNvSpPr txBox="1"/>
          <p:nvPr/>
        </p:nvSpPr>
        <p:spPr>
          <a:xfrm>
            <a:off x="541867" y="787400"/>
            <a:ext cx="7145866" cy="77893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EFFFF"/>
                </a:solidFill>
                <a:effectLst/>
                <a:uLnTx/>
                <a:uFillTx/>
                <a:latin typeface="Century Gothic" panose="020B0502020202020204"/>
                <a:ea typeface="+mn-ea"/>
                <a:cs typeface="+mn-cs"/>
              </a:rPr>
              <a:t>TCEQ Public Resources </a:t>
            </a:r>
          </a:p>
        </p:txBody>
      </p:sp>
      <p:pic>
        <p:nvPicPr>
          <p:cNvPr id="5" name="Picture 4">
            <a:hlinkClick r:id="rId3"/>
            <a:extLst>
              <a:ext uri="{FF2B5EF4-FFF2-40B4-BE49-F238E27FC236}">
                <a16:creationId xmlns:a16="http://schemas.microsoft.com/office/drawing/2014/main" xmlns="" id="{562CB79F-E283-4940-875A-14D1C4CA7855}"/>
              </a:ext>
            </a:extLst>
          </p:cNvPr>
          <p:cNvPicPr>
            <a:picLocks noChangeAspect="1"/>
          </p:cNvPicPr>
          <p:nvPr/>
        </p:nvPicPr>
        <p:blipFill rotWithShape="1">
          <a:blip r:embed="rId8"/>
          <a:srcRect l="-36812" t="-1" r="2368" b="-29814"/>
          <a:stretch/>
        </p:blipFill>
        <p:spPr>
          <a:xfrm>
            <a:off x="4724030" y="1694447"/>
            <a:ext cx="6791191" cy="172449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CFCBD382-7D6D-4325-9CEF-05261D74D0DE}"/>
              </a:ext>
            </a:extLst>
          </p:cNvPr>
          <p:cNvPicPr>
            <a:picLocks noChangeAspect="1"/>
          </p:cNvPicPr>
          <p:nvPr/>
        </p:nvPicPr>
        <p:blipFill>
          <a:blip r:embed="rId9"/>
          <a:stretch>
            <a:fillRect/>
          </a:stretch>
        </p:blipFill>
        <p:spPr>
          <a:xfrm>
            <a:off x="6581775" y="2986785"/>
            <a:ext cx="4933445" cy="16478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00432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4CCCA4B-DF12-4E7E-A728-B774AEC42AA3}"/>
              </a:ext>
            </a:extLst>
          </p:cNvPr>
          <p:cNvSpPr/>
          <p:nvPr/>
        </p:nvSpPr>
        <p:spPr>
          <a:xfrm>
            <a:off x="-1" y="-134912"/>
            <a:ext cx="12397563" cy="699291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xmlns="" id="{1EC21873-043E-4F43-8EBA-AA78DDCE3815}"/>
              </a:ext>
            </a:extLst>
          </p:cNvPr>
          <p:cNvSpPr/>
          <p:nvPr/>
        </p:nvSpPr>
        <p:spPr>
          <a:xfrm>
            <a:off x="541866" y="1489388"/>
            <a:ext cx="11462291" cy="4922045"/>
          </a:xfrm>
          <a:prstGeom prst="rect">
            <a:avLst/>
          </a:prstGeom>
        </p:spPr>
        <p:txBody>
          <a:bodyPr vert="horz" lIns="91440" tIns="45720" rIns="91440" bIns="45720" rtlCol="0">
            <a:normAutofit fontScale="85000" lnSpcReduction="20000"/>
          </a:bodyPr>
          <a:lstStyle/>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18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a:p>
            <a:pPr marL="457200" marR="0" lvl="0" indent="-4572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q"/>
              <a:tabLst/>
              <a:defRPr/>
            </a:pPr>
            <a:r>
              <a:rPr kumimoji="0" lang="en-US" sz="3000" b="0" i="0" u="none" strike="noStrike" kern="1200" cap="none" spc="0" normalizeH="0" baseline="0" noProof="0" dirty="0">
                <a:ln>
                  <a:noFill/>
                </a:ln>
                <a:solidFill>
                  <a:prstClr val="white"/>
                </a:solidFill>
                <a:effectLst/>
                <a:uLnTx/>
                <a:uFillTx/>
                <a:latin typeface="Mahsuri Sans"/>
                <a:ea typeface="+mn-ea"/>
                <a:cs typeface="+mn-cs"/>
                <a:hlinkClick r:id="rId2"/>
              </a:rPr>
              <a:t>GIS Map Viewer</a:t>
            </a:r>
            <a:endParaRPr kumimoji="0" lang="en-US" sz="3000" b="0" i="0" u="none" strike="noStrike" kern="1200" cap="none" spc="0" normalizeH="0" baseline="0" noProof="0" dirty="0">
              <a:ln>
                <a:noFill/>
              </a:ln>
              <a:solidFill>
                <a:prstClr val="white"/>
              </a:solidFill>
              <a:effectLst/>
              <a:uLnTx/>
              <a:uFillTx/>
              <a:latin typeface="Mahsuri Sans"/>
              <a:ea typeface="+mn-ea"/>
              <a:cs typeface="+mn-cs"/>
            </a:endParaRPr>
          </a:p>
          <a:p>
            <a:pPr marL="914400" lvl="1" indent="-457200">
              <a:spcBef>
                <a:spcPts val="1000"/>
              </a:spcBef>
              <a:buClr>
                <a:srgbClr val="0F6FC6"/>
              </a:buClr>
              <a:buFont typeface="Wingdings" panose="05000000000000000000" pitchFamily="2" charset="2"/>
              <a:buChar char="q"/>
              <a:defRPr/>
            </a:pPr>
            <a:r>
              <a:rPr lang="en-US" sz="3000" dirty="0">
                <a:solidFill>
                  <a:prstClr val="white"/>
                </a:solidFill>
                <a:latin typeface="Mahsuri Sans"/>
              </a:rPr>
              <a:t>View wells, pipelines, OCP, VCP and Brownfield locations</a:t>
            </a:r>
            <a:endParaRPr kumimoji="0" lang="en-US" sz="3000" b="0" i="0" u="none" strike="noStrike" kern="1200" cap="none" spc="0" normalizeH="0" baseline="0" noProof="0" dirty="0">
              <a:ln>
                <a:noFill/>
              </a:ln>
              <a:solidFill>
                <a:prstClr val="white"/>
              </a:solidFill>
              <a:effectLst/>
              <a:uLnTx/>
              <a:uFillTx/>
              <a:latin typeface="Mahsuri Sans"/>
              <a:ea typeface="+mn-ea"/>
              <a:cs typeface="+mn-cs"/>
            </a:endParaRPr>
          </a:p>
          <a:p>
            <a:pPr marL="457200" marR="0" lvl="0" indent="-4572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q"/>
              <a:tabLst/>
              <a:defRPr/>
            </a:pPr>
            <a:r>
              <a:rPr lang="en-US" sz="3000" dirty="0">
                <a:solidFill>
                  <a:prstClr val="white"/>
                </a:solidFill>
                <a:latin typeface="Mahsuri Sans"/>
                <a:hlinkClick r:id="rId3"/>
              </a:rPr>
              <a:t>Research Database</a:t>
            </a:r>
            <a:endParaRPr lang="en-US" sz="3000" dirty="0">
              <a:solidFill>
                <a:prstClr val="white"/>
              </a:solidFill>
              <a:latin typeface="Mahsuri Sans"/>
            </a:endParaRPr>
          </a:p>
          <a:p>
            <a:pPr marL="914400" lvl="1" indent="-457200">
              <a:spcBef>
                <a:spcPts val="1000"/>
              </a:spcBef>
              <a:buClr>
                <a:srgbClr val="0F6FC6"/>
              </a:buClr>
              <a:buFont typeface="Wingdings" panose="05000000000000000000" pitchFamily="2" charset="2"/>
              <a:buChar char="q"/>
              <a:defRPr/>
            </a:pPr>
            <a:r>
              <a:rPr lang="en-US" sz="3000" dirty="0">
                <a:solidFill>
                  <a:prstClr val="white"/>
                </a:solidFill>
                <a:latin typeface="Mahsuri Sans"/>
              </a:rPr>
              <a:t>View well records, operator information, VCP/Brownfield reports, inspection reports</a:t>
            </a:r>
          </a:p>
          <a:p>
            <a:pPr marL="457200" marR="0" lvl="0" indent="-4572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q"/>
              <a:tabLst/>
              <a:defRPr/>
            </a:pPr>
            <a:r>
              <a:rPr lang="en-US" sz="3000" dirty="0">
                <a:solidFill>
                  <a:prstClr val="white"/>
                </a:solidFill>
                <a:latin typeface="Mahsuri Sans"/>
                <a:hlinkClick r:id="rId4"/>
              </a:rPr>
              <a:t>Brownfields Bulletin Signup </a:t>
            </a:r>
            <a:endParaRPr lang="en-US" sz="3000" dirty="0">
              <a:solidFill>
                <a:prstClr val="white"/>
              </a:solidFill>
              <a:latin typeface="Mahsuri Sans"/>
            </a:endParaRPr>
          </a:p>
          <a:p>
            <a:pPr marL="914400" lvl="1" indent="-457200">
              <a:spcBef>
                <a:spcPts val="1000"/>
              </a:spcBef>
              <a:buClr>
                <a:srgbClr val="0F6FC6"/>
              </a:buClr>
              <a:buFont typeface="Wingdings" panose="05000000000000000000" pitchFamily="2" charset="2"/>
              <a:buChar char="q"/>
              <a:defRPr/>
            </a:pPr>
            <a:r>
              <a:rPr kumimoji="0" lang="en-US" sz="3000" b="0" i="0" u="none" strike="noStrike" kern="1200" cap="none" spc="0" normalizeH="0" baseline="0" noProof="0" dirty="0">
                <a:ln>
                  <a:noFill/>
                </a:ln>
                <a:solidFill>
                  <a:prstClr val="white"/>
                </a:solidFill>
                <a:effectLst/>
                <a:uLnTx/>
                <a:uFillTx/>
                <a:latin typeface="Mahsuri Sans"/>
                <a:ea typeface="+mn-ea"/>
                <a:cs typeface="+mn-cs"/>
              </a:rPr>
              <a:t>Stay in contact </a:t>
            </a:r>
            <a:r>
              <a:rPr lang="en-US" sz="3000" dirty="0">
                <a:solidFill>
                  <a:prstClr val="white"/>
                </a:solidFill>
                <a:latin typeface="Mahsuri Sans"/>
              </a:rPr>
              <a:t>with the RRC’s Brownfields program by singing up for our quarterly bulletin</a:t>
            </a:r>
          </a:p>
          <a:p>
            <a:pPr marL="457200" marR="0" lvl="0" indent="-457200" algn="l" defTabSz="457200" rtl="0" eaLnBrk="1" fontAlgn="auto" latinLnBrk="0" hangingPunct="1">
              <a:lnSpc>
                <a:spcPct val="100000"/>
              </a:lnSpc>
              <a:spcBef>
                <a:spcPts val="1000"/>
              </a:spcBef>
              <a:spcAft>
                <a:spcPts val="0"/>
              </a:spcAft>
              <a:buClr>
                <a:srgbClr val="0F6FC6"/>
              </a:buClr>
              <a:buSzTx/>
              <a:buFont typeface="Wingdings" panose="05000000000000000000" pitchFamily="2" charset="2"/>
              <a:buChar char="q"/>
              <a:tabLst/>
              <a:defRPr/>
            </a:pPr>
            <a:r>
              <a:rPr lang="en-US" sz="3000" dirty="0">
                <a:solidFill>
                  <a:prstClr val="white"/>
                </a:solidFill>
                <a:latin typeface="Mahsuri Sans"/>
                <a:hlinkClick r:id="rId5"/>
              </a:rPr>
              <a:t>Brownfield Success Stories </a:t>
            </a:r>
            <a:endParaRPr lang="en-US" sz="3000" dirty="0">
              <a:solidFill>
                <a:prstClr val="white"/>
              </a:solidFill>
              <a:latin typeface="Mahsuri Sans"/>
            </a:endParaRPr>
          </a:p>
          <a:p>
            <a:pPr marL="914400" lvl="1" indent="-457200">
              <a:spcBef>
                <a:spcPts val="1000"/>
              </a:spcBef>
              <a:buClr>
                <a:srgbClr val="0F6FC6"/>
              </a:buClr>
              <a:buFont typeface="Wingdings" panose="05000000000000000000" pitchFamily="2" charset="2"/>
              <a:buChar char="q"/>
              <a:defRPr/>
            </a:pPr>
            <a:r>
              <a:rPr lang="en-US" sz="3000" dirty="0">
                <a:solidFill>
                  <a:prstClr val="white"/>
                </a:solidFill>
                <a:latin typeface="Mahsuri Sans"/>
              </a:rPr>
              <a:t>Read about the RRC’s successfully remediated and redeveloped Brownfield sites across Texas</a:t>
            </a:r>
          </a:p>
        </p:txBody>
      </p:sp>
      <p:sp>
        <p:nvSpPr>
          <p:cNvPr id="40" name="Arrow: Pentagon 39">
            <a:extLst>
              <a:ext uri="{FF2B5EF4-FFF2-40B4-BE49-F238E27FC236}">
                <a16:creationId xmlns:a16="http://schemas.microsoft.com/office/drawing/2014/main" xmlns="" id="{2F75E144-5351-4737-8FEB-5D6E855F03AC}"/>
              </a:ext>
            </a:extLst>
          </p:cNvPr>
          <p:cNvSpPr/>
          <p:nvPr/>
        </p:nvSpPr>
        <p:spPr>
          <a:xfrm>
            <a:off x="-91440" y="773822"/>
            <a:ext cx="7294880" cy="806088"/>
          </a:xfrm>
          <a:prstGeom prst="homePlate">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xmlns="" id="{2C31CE59-903D-479C-ADB2-027B5DCD4B45}"/>
              </a:ext>
            </a:extLst>
          </p:cNvPr>
          <p:cNvSpPr txBox="1"/>
          <p:nvPr/>
        </p:nvSpPr>
        <p:spPr>
          <a:xfrm>
            <a:off x="541867" y="787400"/>
            <a:ext cx="7145866" cy="77893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EFFFF"/>
                </a:solidFill>
                <a:effectLst/>
                <a:uLnTx/>
                <a:uFillTx/>
                <a:latin typeface="Century Gothic" panose="020B0502020202020204"/>
                <a:ea typeface="+mn-ea"/>
                <a:cs typeface="+mn-cs"/>
              </a:rPr>
              <a:t>RRC Public Resources </a:t>
            </a:r>
          </a:p>
        </p:txBody>
      </p:sp>
    </p:spTree>
    <p:extLst>
      <p:ext uri="{BB962C8B-B14F-4D97-AF65-F5344CB8AC3E}">
        <p14:creationId xmlns:p14="http://schemas.microsoft.com/office/powerpoint/2010/main" val="121685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4073D5A-6288-458B-B61A-482565EF9823}"/>
              </a:ext>
            </a:extLst>
          </p:cNvPr>
          <p:cNvSpPr txBox="1"/>
          <p:nvPr/>
        </p:nvSpPr>
        <p:spPr>
          <a:xfrm>
            <a:off x="1509429" y="4181176"/>
            <a:ext cx="6096000" cy="132343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Kristian Livingston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Team Leader, Superfund Section</a:t>
            </a:r>
            <a:endPar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2"/>
              </a:rPr>
              <a:t>Kristian.livingston@tceq.texas.gov</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512-239-2252</a:t>
            </a:r>
          </a:p>
        </p:txBody>
      </p:sp>
      <p:sp>
        <p:nvSpPr>
          <p:cNvPr id="10" name="TextBox 9">
            <a:extLst>
              <a:ext uri="{FF2B5EF4-FFF2-40B4-BE49-F238E27FC236}">
                <a16:creationId xmlns:a16="http://schemas.microsoft.com/office/drawing/2014/main" xmlns="" id="{AFA71E58-BB3C-4CBC-8E03-263B9CF5D6B8}"/>
              </a:ext>
            </a:extLst>
          </p:cNvPr>
          <p:cNvSpPr txBox="1"/>
          <p:nvPr/>
        </p:nvSpPr>
        <p:spPr>
          <a:xfrm>
            <a:off x="1509429" y="955687"/>
            <a:ext cx="6096000" cy="132343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Peter Pope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Manager, Site Remediation</a:t>
            </a:r>
            <a:endPar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entury Gothic" panose="020B0502020202020204"/>
                <a:hlinkClick r:id="rId3"/>
              </a:rPr>
              <a:t>Peter.Pope</a:t>
            </a:r>
            <a:r>
              <a:rPr kumimoji="0" lang="en-US" sz="2000" b="0" i="0" u="none" strike="noStrike" kern="1200" cap="none" spc="0" normalizeH="0" baseline="0" noProof="0" dirty="0">
                <a:ln>
                  <a:noFill/>
                </a:ln>
                <a:solidFill>
                  <a:prstClr val="black"/>
                </a:solidFill>
                <a:effectLst/>
                <a:uLnTx/>
                <a:uFillTx/>
                <a:latin typeface="Century Gothic" panose="020B0502020202020204"/>
                <a:hlinkClick r:id="rId3"/>
              </a:rPr>
              <a:t>@rrc.texas.gov</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512-463-8202</a:t>
            </a:r>
          </a:p>
        </p:txBody>
      </p:sp>
      <p:pic>
        <p:nvPicPr>
          <p:cNvPr id="3" name="Picture 2" descr="A person smiling for the camera&#10;&#10;Description automatically generated with medium confidence">
            <a:extLst>
              <a:ext uri="{FF2B5EF4-FFF2-40B4-BE49-F238E27FC236}">
                <a16:creationId xmlns:a16="http://schemas.microsoft.com/office/drawing/2014/main" xmlns="" id="{5FCCE22B-2F0A-4629-B810-B26ACAA349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046" y="3681343"/>
            <a:ext cx="2295525" cy="2295525"/>
          </a:xfrm>
          <a:prstGeom prst="rect">
            <a:avLst/>
          </a:prstGeom>
        </p:spPr>
      </p:pic>
      <p:pic>
        <p:nvPicPr>
          <p:cNvPr id="4" name="Picture 3">
            <a:extLst>
              <a:ext uri="{FF2B5EF4-FFF2-40B4-BE49-F238E27FC236}">
                <a16:creationId xmlns:a16="http://schemas.microsoft.com/office/drawing/2014/main" xmlns="" id="{337D5A78-2C92-4777-904C-DCA9B4D75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046" y="580027"/>
            <a:ext cx="2295525" cy="2295525"/>
          </a:xfrm>
          <a:prstGeom prst="rect">
            <a:avLst/>
          </a:prstGeom>
        </p:spPr>
      </p:pic>
    </p:spTree>
    <p:extLst>
      <p:ext uri="{BB962C8B-B14F-4D97-AF65-F5344CB8AC3E}">
        <p14:creationId xmlns:p14="http://schemas.microsoft.com/office/powerpoint/2010/main" val="199094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xmlns="" id="{51B860BB-F934-4DE1-A930-090DD475F1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45" name="Freeform 11">
              <a:extLst>
                <a:ext uri="{FF2B5EF4-FFF2-40B4-BE49-F238E27FC236}">
                  <a16:creationId xmlns:a16="http://schemas.microsoft.com/office/drawing/2014/main" xmlns="" id="{61927C55-8047-466F-9FE4-B42D3D1AFA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6" name="Freeform 12">
              <a:extLst>
                <a:ext uri="{FF2B5EF4-FFF2-40B4-BE49-F238E27FC236}">
                  <a16:creationId xmlns:a16="http://schemas.microsoft.com/office/drawing/2014/main" xmlns="" id="{E914D83D-75AE-426B-90AC-E37CBA2BD7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7" name="Freeform 13">
              <a:extLst>
                <a:ext uri="{FF2B5EF4-FFF2-40B4-BE49-F238E27FC236}">
                  <a16:creationId xmlns:a16="http://schemas.microsoft.com/office/drawing/2014/main" xmlns="" id="{DDB740D6-20EA-4164-9EDB-243B210E8F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8" name="Freeform 14">
              <a:extLst>
                <a:ext uri="{FF2B5EF4-FFF2-40B4-BE49-F238E27FC236}">
                  <a16:creationId xmlns:a16="http://schemas.microsoft.com/office/drawing/2014/main" xmlns="" id="{0843EF7D-8FF7-4B1B-810B-AA92D132E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9" name="Freeform 15">
              <a:extLst>
                <a:ext uri="{FF2B5EF4-FFF2-40B4-BE49-F238E27FC236}">
                  <a16:creationId xmlns:a16="http://schemas.microsoft.com/office/drawing/2014/main" xmlns="" id="{F995A1BF-26D5-42BA-83D6-B74B0793A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0" name="Freeform 16">
              <a:extLst>
                <a:ext uri="{FF2B5EF4-FFF2-40B4-BE49-F238E27FC236}">
                  <a16:creationId xmlns:a16="http://schemas.microsoft.com/office/drawing/2014/main" xmlns="" id="{706BB22B-358C-43E3-A01E-2CCD2EFD4A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1" name="Freeform 17">
              <a:extLst>
                <a:ext uri="{FF2B5EF4-FFF2-40B4-BE49-F238E27FC236}">
                  <a16:creationId xmlns:a16="http://schemas.microsoft.com/office/drawing/2014/main" xmlns="" id="{09828090-C04F-4B25-BD86-CE7A94A34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2" name="Freeform 18">
              <a:extLst>
                <a:ext uri="{FF2B5EF4-FFF2-40B4-BE49-F238E27FC236}">
                  <a16:creationId xmlns:a16="http://schemas.microsoft.com/office/drawing/2014/main" xmlns="" id="{B062093C-CFDD-4759-8CD6-EB2CCD1DBC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3" name="Freeform 19">
              <a:extLst>
                <a:ext uri="{FF2B5EF4-FFF2-40B4-BE49-F238E27FC236}">
                  <a16:creationId xmlns:a16="http://schemas.microsoft.com/office/drawing/2014/main" xmlns="" id="{FB33C2A8-7609-427D-BC55-13F956201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4" name="Freeform 20">
              <a:extLst>
                <a:ext uri="{FF2B5EF4-FFF2-40B4-BE49-F238E27FC236}">
                  <a16:creationId xmlns:a16="http://schemas.microsoft.com/office/drawing/2014/main" xmlns="" id="{9FF51B36-24F3-42B4-9ACD-2B83F4B570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5" name="Freeform 21">
              <a:extLst>
                <a:ext uri="{FF2B5EF4-FFF2-40B4-BE49-F238E27FC236}">
                  <a16:creationId xmlns:a16="http://schemas.microsoft.com/office/drawing/2014/main" xmlns="" id="{6EBCB31E-7CBF-45FC-B7A3-7FE8E8C8A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6" name="Freeform 22">
              <a:extLst>
                <a:ext uri="{FF2B5EF4-FFF2-40B4-BE49-F238E27FC236}">
                  <a16:creationId xmlns:a16="http://schemas.microsoft.com/office/drawing/2014/main" xmlns="" id="{404CB86A-82A5-40B9-8D4B-159ED1A3CE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8" name="Group 57">
            <a:extLst>
              <a:ext uri="{FF2B5EF4-FFF2-40B4-BE49-F238E27FC236}">
                <a16:creationId xmlns:a16="http://schemas.microsoft.com/office/drawing/2014/main" xmlns="" id="{DD17BCFA-C80F-4670-B8B9-034B5B1C8B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59" name="Freeform 27">
              <a:extLst>
                <a:ext uri="{FF2B5EF4-FFF2-40B4-BE49-F238E27FC236}">
                  <a16:creationId xmlns:a16="http://schemas.microsoft.com/office/drawing/2014/main" xmlns="" id="{F705DA76-B301-4098-9966-310A00C31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0" name="Freeform 28">
              <a:extLst>
                <a:ext uri="{FF2B5EF4-FFF2-40B4-BE49-F238E27FC236}">
                  <a16:creationId xmlns:a16="http://schemas.microsoft.com/office/drawing/2014/main" xmlns="" id="{7484AECD-B027-45E9-8764-6E1A4A4A0D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1" name="Freeform 29">
              <a:extLst>
                <a:ext uri="{FF2B5EF4-FFF2-40B4-BE49-F238E27FC236}">
                  <a16:creationId xmlns:a16="http://schemas.microsoft.com/office/drawing/2014/main" xmlns="" id="{CB341AF9-DEB1-42CB-8D1D-F262CFE465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2" name="Freeform 30">
              <a:extLst>
                <a:ext uri="{FF2B5EF4-FFF2-40B4-BE49-F238E27FC236}">
                  <a16:creationId xmlns:a16="http://schemas.microsoft.com/office/drawing/2014/main" xmlns="" id="{1C7213C3-CCDC-48BD-BF51-7AB8EE57A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3" name="Freeform 31">
              <a:extLst>
                <a:ext uri="{FF2B5EF4-FFF2-40B4-BE49-F238E27FC236}">
                  <a16:creationId xmlns:a16="http://schemas.microsoft.com/office/drawing/2014/main" xmlns="" id="{7568F4E5-84C7-4F79-A40F-AC4885CB63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4" name="Freeform 32">
              <a:extLst>
                <a:ext uri="{FF2B5EF4-FFF2-40B4-BE49-F238E27FC236}">
                  <a16:creationId xmlns:a16="http://schemas.microsoft.com/office/drawing/2014/main" xmlns="" id="{81654B91-DAE7-4763-8F60-7A35727C21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5" name="Freeform 33">
              <a:extLst>
                <a:ext uri="{FF2B5EF4-FFF2-40B4-BE49-F238E27FC236}">
                  <a16:creationId xmlns:a16="http://schemas.microsoft.com/office/drawing/2014/main" xmlns="" id="{E9C665F1-5409-4590-AA69-79EABC1EA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6" name="Freeform 34">
              <a:extLst>
                <a:ext uri="{FF2B5EF4-FFF2-40B4-BE49-F238E27FC236}">
                  <a16:creationId xmlns:a16="http://schemas.microsoft.com/office/drawing/2014/main" xmlns="" id="{C3192F7D-0C18-4DB2-A88B-EBF5627480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7" name="Freeform 35">
              <a:extLst>
                <a:ext uri="{FF2B5EF4-FFF2-40B4-BE49-F238E27FC236}">
                  <a16:creationId xmlns:a16="http://schemas.microsoft.com/office/drawing/2014/main" xmlns="" id="{86BE4725-AC90-44AE-8B17-D13BA4BF36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8" name="Freeform 36">
              <a:extLst>
                <a:ext uri="{FF2B5EF4-FFF2-40B4-BE49-F238E27FC236}">
                  <a16:creationId xmlns:a16="http://schemas.microsoft.com/office/drawing/2014/main" xmlns="" id="{2C0C171A-856F-4606-9D98-B5318639A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9" name="Freeform 37">
              <a:extLst>
                <a:ext uri="{FF2B5EF4-FFF2-40B4-BE49-F238E27FC236}">
                  <a16:creationId xmlns:a16="http://schemas.microsoft.com/office/drawing/2014/main" xmlns="" id="{B6D57E3C-42A8-4054-B617-CE82DD8B7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0" name="Freeform 38">
              <a:extLst>
                <a:ext uri="{FF2B5EF4-FFF2-40B4-BE49-F238E27FC236}">
                  <a16:creationId xmlns:a16="http://schemas.microsoft.com/office/drawing/2014/main" xmlns="" id="{C0A815A3-B7C7-4090-88EA-DA48AE47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2" name="Rectangle 71">
            <a:extLst>
              <a:ext uri="{FF2B5EF4-FFF2-40B4-BE49-F238E27FC236}">
                <a16:creationId xmlns:a16="http://schemas.microsoft.com/office/drawing/2014/main" xmlns="" id="{AE2F7D72-C98C-4C79-88A4-1DD7AAE7BF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11">
            <a:extLst>
              <a:ext uri="{FF2B5EF4-FFF2-40B4-BE49-F238E27FC236}">
                <a16:creationId xmlns:a16="http://schemas.microsoft.com/office/drawing/2014/main" xmlns="" id="{17BE9237-F367-4B09-A610-9AC21A4323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a:spcBef>
                <a:spcPct val="0"/>
              </a:spcBef>
              <a:spcAft>
                <a:spcPts val="600"/>
              </a:spcAft>
            </a:pPr>
            <a:r>
              <a:rPr lang="en-US" sz="3600">
                <a:solidFill>
                  <a:schemeClr val="tx1">
                    <a:lumMod val="85000"/>
                    <a:lumOff val="15000"/>
                  </a:schemeClr>
                </a:solidFill>
                <a:latin typeface="+mj-lt"/>
                <a:ea typeface="+mj-ea"/>
                <a:cs typeface="+mj-cs"/>
              </a:rPr>
              <a:t>What is TCEQ’s Jurisdiction?</a:t>
            </a:r>
            <a:endParaRPr lang="en-US" sz="3600" dirty="0">
              <a:solidFill>
                <a:schemeClr val="tx1">
                  <a:lumMod val="85000"/>
                  <a:lumOff val="15000"/>
                </a:schemeClr>
              </a:solidFill>
              <a:latin typeface="+mj-lt"/>
              <a:ea typeface="+mj-ea"/>
              <a:cs typeface="+mj-cs"/>
            </a:endParaRPr>
          </a:p>
        </p:txBody>
      </p:sp>
      <p:sp>
        <p:nvSpPr>
          <p:cNvPr id="2" name="Rectangle 1">
            <a:extLst>
              <a:ext uri="{FF2B5EF4-FFF2-40B4-BE49-F238E27FC236}">
                <a16:creationId xmlns:a16="http://schemas.microsoft.com/office/drawing/2014/main" xmlns="" id="{1EC21873-043E-4F43-8EBA-AA78DDCE3815}"/>
              </a:ext>
            </a:extLst>
          </p:cNvPr>
          <p:cNvSpPr/>
          <p:nvPr/>
        </p:nvSpPr>
        <p:spPr>
          <a:xfrm>
            <a:off x="2592570" y="1573603"/>
            <a:ext cx="5835121" cy="3785860"/>
          </a:xfrm>
          <a:prstGeom prst="rect">
            <a:avLst/>
          </a:prstGeom>
        </p:spPr>
        <p:txBody>
          <a:bodyPr vert="horz" lIns="91440" tIns="45720" rIns="91440" bIns="45720" rtlCol="0">
            <a:normAutofit fontScale="70000" lnSpcReduction="20000"/>
          </a:bodyPr>
          <a:lstStyle/>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marL="457200" indent="-457200">
              <a:lnSpc>
                <a:spcPct val="90000"/>
              </a:lnSpc>
              <a:spcBef>
                <a:spcPts val="1000"/>
              </a:spcBef>
              <a:buClr>
                <a:schemeClr val="accent1"/>
              </a:buClr>
              <a:buFont typeface="Wingdings" panose="05000000000000000000" pitchFamily="2" charset="2"/>
              <a:buChar char="§"/>
            </a:pPr>
            <a:r>
              <a:rPr lang="en-US" sz="2900" dirty="0">
                <a:solidFill>
                  <a:schemeClr val="tx1">
                    <a:lumMod val="75000"/>
                    <a:lumOff val="25000"/>
                  </a:schemeClr>
                </a:solidFill>
                <a:latin typeface="Segoe UI" panose="020B0502040204020203" pitchFamily="34" charset="0"/>
                <a:cs typeface="Segoe UI" panose="020B0502040204020203" pitchFamily="34" charset="0"/>
              </a:rPr>
              <a:t>Many Air, Water and Waste Programs, including Remediation.</a:t>
            </a:r>
          </a:p>
          <a:p>
            <a:pPr marL="457200" indent="-457200">
              <a:lnSpc>
                <a:spcPct val="90000"/>
              </a:lnSpc>
              <a:spcBef>
                <a:spcPts val="1000"/>
              </a:spcBef>
              <a:buClr>
                <a:schemeClr val="accent1"/>
              </a:buClr>
              <a:buFont typeface="Wingdings" panose="05000000000000000000" pitchFamily="2" charset="2"/>
              <a:buChar char="§"/>
            </a:pPr>
            <a:endParaRPr lang="en-US" sz="2900" dirty="0">
              <a:solidFill>
                <a:schemeClr val="tx1">
                  <a:lumMod val="75000"/>
                  <a:lumOff val="25000"/>
                </a:schemeClr>
              </a:solidFill>
              <a:latin typeface="Segoe UI" panose="020B0502040204020203" pitchFamily="34" charset="0"/>
              <a:cs typeface="Segoe UI" panose="020B0502040204020203" pitchFamily="34" charset="0"/>
            </a:endParaRPr>
          </a:p>
          <a:p>
            <a:pPr marL="457200" indent="-457200">
              <a:lnSpc>
                <a:spcPct val="90000"/>
              </a:lnSpc>
              <a:spcBef>
                <a:spcPts val="1000"/>
              </a:spcBef>
              <a:buClr>
                <a:schemeClr val="accent1"/>
              </a:buClr>
              <a:buFont typeface="Wingdings" panose="05000000000000000000" pitchFamily="2" charset="2"/>
              <a:buChar char="§"/>
            </a:pPr>
            <a:r>
              <a:rPr lang="en-US" sz="2900" dirty="0">
                <a:solidFill>
                  <a:schemeClr val="tx1">
                    <a:lumMod val="75000"/>
                    <a:lumOff val="25000"/>
                  </a:schemeClr>
                </a:solidFill>
                <a:latin typeface="Segoe UI" panose="020B0502040204020203" pitchFamily="34" charset="0"/>
                <a:cs typeface="Segoe UI" panose="020B0502040204020203" pitchFamily="34" charset="0"/>
              </a:rPr>
              <a:t>Remediation Programs include, but are not limited to: Dry Cleaner Remediation, Leaking Petroleum Storage Tanks, Superfund, Industrial Hazardous Waste and Municipal Solid Waste </a:t>
            </a:r>
          </a:p>
          <a:p>
            <a:pPr marL="457200" indent="-457200">
              <a:lnSpc>
                <a:spcPct val="90000"/>
              </a:lnSpc>
              <a:spcBef>
                <a:spcPts val="1000"/>
              </a:spcBef>
              <a:buClr>
                <a:schemeClr val="accent1"/>
              </a:buClr>
              <a:buFont typeface="Wingdings" panose="05000000000000000000" pitchFamily="2" charset="2"/>
              <a:buChar char="§"/>
            </a:pPr>
            <a:endParaRPr lang="en-US" sz="2900" dirty="0">
              <a:solidFill>
                <a:schemeClr val="tx1">
                  <a:lumMod val="75000"/>
                  <a:lumOff val="25000"/>
                </a:schemeClr>
              </a:solidFill>
              <a:latin typeface="Segoe UI" panose="020B0502040204020203" pitchFamily="34" charset="0"/>
              <a:cs typeface="Segoe UI" panose="020B0502040204020203" pitchFamily="34" charset="0"/>
            </a:endParaRPr>
          </a:p>
          <a:p>
            <a:pPr marL="457200" indent="-457200">
              <a:lnSpc>
                <a:spcPct val="90000"/>
              </a:lnSpc>
              <a:spcBef>
                <a:spcPts val="1000"/>
              </a:spcBef>
              <a:buClr>
                <a:schemeClr val="accent1"/>
              </a:buClr>
              <a:buFont typeface="Wingdings" panose="05000000000000000000" pitchFamily="2" charset="2"/>
              <a:buChar char="§"/>
            </a:pPr>
            <a:r>
              <a:rPr lang="en-US" sz="2900" dirty="0">
                <a:solidFill>
                  <a:schemeClr val="tx1">
                    <a:lumMod val="75000"/>
                    <a:lumOff val="25000"/>
                  </a:schemeClr>
                </a:solidFill>
                <a:latin typeface="Segoe UI" panose="020B0502040204020203" pitchFamily="34" charset="0"/>
                <a:cs typeface="Segoe UI" panose="020B0502040204020203" pitchFamily="34" charset="0"/>
              </a:rPr>
              <a:t>TCEQ jurisdiction does NOT include things like Asbestos Abatement; Mold Assessment and Remediation; and Oil and/or Gas Production</a:t>
            </a:r>
            <a:r>
              <a:rPr lang="en-US" sz="3200" dirty="0">
                <a:solidFill>
                  <a:schemeClr val="tx1">
                    <a:lumMod val="75000"/>
                    <a:lumOff val="25000"/>
                  </a:schemeClr>
                </a:solidFill>
              </a:rPr>
              <a:t/>
            </a:r>
            <a:br>
              <a:rPr lang="en-US" sz="3200" dirty="0">
                <a:solidFill>
                  <a:schemeClr val="tx1">
                    <a:lumMod val="75000"/>
                    <a:lumOff val="25000"/>
                  </a:schemeClr>
                </a:solidFill>
              </a:rPr>
            </a:br>
            <a:endParaRPr lang="en-US" sz="3200" dirty="0">
              <a:solidFill>
                <a:schemeClr val="tx1">
                  <a:lumMod val="75000"/>
                  <a:lumOff val="25000"/>
                </a:schemeClr>
              </a:solidFill>
            </a:endParaRPr>
          </a:p>
          <a:p>
            <a:pPr>
              <a:lnSpc>
                <a:spcPct val="90000"/>
              </a:lnSpc>
              <a:spcBef>
                <a:spcPts val="1000"/>
              </a:spcBef>
              <a:buClr>
                <a:schemeClr val="accent1"/>
              </a:buClr>
            </a:pPr>
            <a:endParaRPr lang="en-US" dirty="0">
              <a:solidFill>
                <a:schemeClr val="tx1">
                  <a:lumMod val="75000"/>
                  <a:lumOff val="25000"/>
                </a:schemeClr>
              </a:solidFill>
            </a:endParaRPr>
          </a:p>
        </p:txBody>
      </p:sp>
      <p:pic>
        <p:nvPicPr>
          <p:cNvPr id="4" name="Picture 3" descr="Logo&#10;&#10;Description automatically generated">
            <a:extLst>
              <a:ext uri="{FF2B5EF4-FFF2-40B4-BE49-F238E27FC236}">
                <a16:creationId xmlns:a16="http://schemas.microsoft.com/office/drawing/2014/main" xmlns="" id="{6D4F7093-735D-43A5-B07D-DA931563C260}"/>
              </a:ext>
            </a:extLst>
          </p:cNvPr>
          <p:cNvPicPr>
            <a:picLocks noChangeAspect="1"/>
          </p:cNvPicPr>
          <p:nvPr/>
        </p:nvPicPr>
        <p:blipFill>
          <a:blip r:embed="rId2"/>
          <a:stretch>
            <a:fillRect/>
          </a:stretch>
        </p:blipFill>
        <p:spPr>
          <a:xfrm>
            <a:off x="9234691" y="2175211"/>
            <a:ext cx="2489406" cy="2507578"/>
          </a:xfrm>
          <a:prstGeom prst="rect">
            <a:avLst/>
          </a:prstGeom>
        </p:spPr>
      </p:pic>
    </p:spTree>
    <p:extLst>
      <p:ext uri="{BB962C8B-B14F-4D97-AF65-F5344CB8AC3E}">
        <p14:creationId xmlns:p14="http://schemas.microsoft.com/office/powerpoint/2010/main" val="410372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xmlns="" id="{51B860BB-F934-4DE1-A930-090DD475F1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45" name="Freeform 11">
              <a:extLst>
                <a:ext uri="{FF2B5EF4-FFF2-40B4-BE49-F238E27FC236}">
                  <a16:creationId xmlns:a16="http://schemas.microsoft.com/office/drawing/2014/main" xmlns="" id="{61927C55-8047-466F-9FE4-B42D3D1AFA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6" name="Freeform 12">
              <a:extLst>
                <a:ext uri="{FF2B5EF4-FFF2-40B4-BE49-F238E27FC236}">
                  <a16:creationId xmlns:a16="http://schemas.microsoft.com/office/drawing/2014/main" xmlns="" id="{E914D83D-75AE-426B-90AC-E37CBA2BD7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7" name="Freeform 13">
              <a:extLst>
                <a:ext uri="{FF2B5EF4-FFF2-40B4-BE49-F238E27FC236}">
                  <a16:creationId xmlns:a16="http://schemas.microsoft.com/office/drawing/2014/main" xmlns="" id="{DDB740D6-20EA-4164-9EDB-243B210E8F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8" name="Freeform 14">
              <a:extLst>
                <a:ext uri="{FF2B5EF4-FFF2-40B4-BE49-F238E27FC236}">
                  <a16:creationId xmlns:a16="http://schemas.microsoft.com/office/drawing/2014/main" xmlns="" id="{0843EF7D-8FF7-4B1B-810B-AA92D132E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9" name="Freeform 15">
              <a:extLst>
                <a:ext uri="{FF2B5EF4-FFF2-40B4-BE49-F238E27FC236}">
                  <a16:creationId xmlns:a16="http://schemas.microsoft.com/office/drawing/2014/main" xmlns="" id="{F995A1BF-26D5-42BA-83D6-B74B0793A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0" name="Freeform 16">
              <a:extLst>
                <a:ext uri="{FF2B5EF4-FFF2-40B4-BE49-F238E27FC236}">
                  <a16:creationId xmlns:a16="http://schemas.microsoft.com/office/drawing/2014/main" xmlns="" id="{706BB22B-358C-43E3-A01E-2CCD2EFD4A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1" name="Freeform 17">
              <a:extLst>
                <a:ext uri="{FF2B5EF4-FFF2-40B4-BE49-F238E27FC236}">
                  <a16:creationId xmlns:a16="http://schemas.microsoft.com/office/drawing/2014/main" xmlns="" id="{09828090-C04F-4B25-BD86-CE7A94A34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2" name="Freeform 18">
              <a:extLst>
                <a:ext uri="{FF2B5EF4-FFF2-40B4-BE49-F238E27FC236}">
                  <a16:creationId xmlns:a16="http://schemas.microsoft.com/office/drawing/2014/main" xmlns="" id="{B062093C-CFDD-4759-8CD6-EB2CCD1DBC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3" name="Freeform 19">
              <a:extLst>
                <a:ext uri="{FF2B5EF4-FFF2-40B4-BE49-F238E27FC236}">
                  <a16:creationId xmlns:a16="http://schemas.microsoft.com/office/drawing/2014/main" xmlns="" id="{FB33C2A8-7609-427D-BC55-13F956201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4" name="Freeform 20">
              <a:extLst>
                <a:ext uri="{FF2B5EF4-FFF2-40B4-BE49-F238E27FC236}">
                  <a16:creationId xmlns:a16="http://schemas.microsoft.com/office/drawing/2014/main" xmlns="" id="{9FF51B36-24F3-42B4-9ACD-2B83F4B570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5" name="Freeform 21">
              <a:extLst>
                <a:ext uri="{FF2B5EF4-FFF2-40B4-BE49-F238E27FC236}">
                  <a16:creationId xmlns:a16="http://schemas.microsoft.com/office/drawing/2014/main" xmlns="" id="{6EBCB31E-7CBF-45FC-B7A3-7FE8E8C8A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6" name="Freeform 22">
              <a:extLst>
                <a:ext uri="{FF2B5EF4-FFF2-40B4-BE49-F238E27FC236}">
                  <a16:creationId xmlns:a16="http://schemas.microsoft.com/office/drawing/2014/main" xmlns="" id="{404CB86A-82A5-40B9-8D4B-159ED1A3CE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8" name="Group 57">
            <a:extLst>
              <a:ext uri="{FF2B5EF4-FFF2-40B4-BE49-F238E27FC236}">
                <a16:creationId xmlns:a16="http://schemas.microsoft.com/office/drawing/2014/main" xmlns="" id="{DD17BCFA-C80F-4670-B8B9-034B5B1C8B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59" name="Freeform 27">
              <a:extLst>
                <a:ext uri="{FF2B5EF4-FFF2-40B4-BE49-F238E27FC236}">
                  <a16:creationId xmlns:a16="http://schemas.microsoft.com/office/drawing/2014/main" xmlns="" id="{F705DA76-B301-4098-9966-310A00C31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0" name="Freeform 28">
              <a:extLst>
                <a:ext uri="{FF2B5EF4-FFF2-40B4-BE49-F238E27FC236}">
                  <a16:creationId xmlns:a16="http://schemas.microsoft.com/office/drawing/2014/main" xmlns="" id="{7484AECD-B027-45E9-8764-6E1A4A4A0D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1" name="Freeform 29">
              <a:extLst>
                <a:ext uri="{FF2B5EF4-FFF2-40B4-BE49-F238E27FC236}">
                  <a16:creationId xmlns:a16="http://schemas.microsoft.com/office/drawing/2014/main" xmlns="" id="{CB341AF9-DEB1-42CB-8D1D-F262CFE465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2" name="Freeform 30">
              <a:extLst>
                <a:ext uri="{FF2B5EF4-FFF2-40B4-BE49-F238E27FC236}">
                  <a16:creationId xmlns:a16="http://schemas.microsoft.com/office/drawing/2014/main" xmlns="" id="{1C7213C3-CCDC-48BD-BF51-7AB8EE57A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3" name="Freeform 31">
              <a:extLst>
                <a:ext uri="{FF2B5EF4-FFF2-40B4-BE49-F238E27FC236}">
                  <a16:creationId xmlns:a16="http://schemas.microsoft.com/office/drawing/2014/main" xmlns="" id="{7568F4E5-84C7-4F79-A40F-AC4885CB63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4" name="Freeform 32">
              <a:extLst>
                <a:ext uri="{FF2B5EF4-FFF2-40B4-BE49-F238E27FC236}">
                  <a16:creationId xmlns:a16="http://schemas.microsoft.com/office/drawing/2014/main" xmlns="" id="{81654B91-DAE7-4763-8F60-7A35727C21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5" name="Freeform 33">
              <a:extLst>
                <a:ext uri="{FF2B5EF4-FFF2-40B4-BE49-F238E27FC236}">
                  <a16:creationId xmlns:a16="http://schemas.microsoft.com/office/drawing/2014/main" xmlns="" id="{E9C665F1-5409-4590-AA69-79EABC1EA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6" name="Freeform 34">
              <a:extLst>
                <a:ext uri="{FF2B5EF4-FFF2-40B4-BE49-F238E27FC236}">
                  <a16:creationId xmlns:a16="http://schemas.microsoft.com/office/drawing/2014/main" xmlns="" id="{C3192F7D-0C18-4DB2-A88B-EBF5627480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7" name="Freeform 35">
              <a:extLst>
                <a:ext uri="{FF2B5EF4-FFF2-40B4-BE49-F238E27FC236}">
                  <a16:creationId xmlns:a16="http://schemas.microsoft.com/office/drawing/2014/main" xmlns="" id="{86BE4725-AC90-44AE-8B17-D13BA4BF36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8" name="Freeform 36">
              <a:extLst>
                <a:ext uri="{FF2B5EF4-FFF2-40B4-BE49-F238E27FC236}">
                  <a16:creationId xmlns:a16="http://schemas.microsoft.com/office/drawing/2014/main" xmlns="" id="{2C0C171A-856F-4606-9D98-B5318639A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9" name="Freeform 37">
              <a:extLst>
                <a:ext uri="{FF2B5EF4-FFF2-40B4-BE49-F238E27FC236}">
                  <a16:creationId xmlns:a16="http://schemas.microsoft.com/office/drawing/2014/main" xmlns="" id="{B6D57E3C-42A8-4054-B617-CE82DD8B7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0" name="Freeform 38">
              <a:extLst>
                <a:ext uri="{FF2B5EF4-FFF2-40B4-BE49-F238E27FC236}">
                  <a16:creationId xmlns:a16="http://schemas.microsoft.com/office/drawing/2014/main" xmlns="" id="{C0A815A3-B7C7-4090-88EA-DA48AE47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2" name="Rectangle 71">
            <a:extLst>
              <a:ext uri="{FF2B5EF4-FFF2-40B4-BE49-F238E27FC236}">
                <a16:creationId xmlns:a16="http://schemas.microsoft.com/office/drawing/2014/main" xmlns="" id="{AE2F7D72-C98C-4C79-88A4-1DD7AAE7BF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11">
            <a:extLst>
              <a:ext uri="{FF2B5EF4-FFF2-40B4-BE49-F238E27FC236}">
                <a16:creationId xmlns:a16="http://schemas.microsoft.com/office/drawing/2014/main" xmlns="" id="{17BE9237-F367-4B09-A610-9AC21A4323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a:spcBef>
                <a:spcPct val="0"/>
              </a:spcBef>
              <a:spcAft>
                <a:spcPts val="600"/>
              </a:spcAft>
            </a:pPr>
            <a:r>
              <a:rPr lang="en-US" sz="3600" dirty="0">
                <a:solidFill>
                  <a:schemeClr val="tx1">
                    <a:lumMod val="85000"/>
                    <a:lumOff val="15000"/>
                  </a:schemeClr>
                </a:solidFill>
                <a:latin typeface="+mj-lt"/>
                <a:ea typeface="+mj-ea"/>
                <a:cs typeface="+mj-cs"/>
              </a:rPr>
              <a:t>What is RRC’s Jurisdiction?</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92570" y="1573603"/>
            <a:ext cx="5835121" cy="3785860"/>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O</a:t>
            </a:r>
            <a:r>
              <a:rPr lang="en-US" sz="2000" dirty="0">
                <a:solidFill>
                  <a:schemeClr val="tx1">
                    <a:lumMod val="75000"/>
                    <a:lumOff val="25000"/>
                  </a:schemeClr>
                </a:solidFill>
                <a:latin typeface="Segoe UI" panose="020B0502040204020203" pitchFamily="34" charset="0"/>
                <a:cs typeface="Segoe UI" panose="020B0502040204020203" pitchFamily="34" charset="0"/>
              </a:rPr>
              <a:t>i</a:t>
            </a:r>
            <a:r>
              <a:rPr lang="en-US" dirty="0">
                <a:solidFill>
                  <a:schemeClr val="tx1">
                    <a:lumMod val="75000"/>
                    <a:lumOff val="25000"/>
                  </a:schemeClr>
                </a:solidFill>
                <a:latin typeface="Segoe UI" panose="020B0502040204020203" pitchFamily="34" charset="0"/>
                <a:cs typeface="Segoe UI" panose="020B0502040204020203" pitchFamily="34" charset="0"/>
              </a:rPr>
              <a:t>l and Gas Exploration and Production</a:t>
            </a: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Transportation of unrefined oil, gas, liquefied natural gas by pipeline</a:t>
            </a: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Natural gas processing including recycling, separation, compression</a:t>
            </a: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Solution mining for brine and storage of natural gas in salt domes</a:t>
            </a: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Bulk storage of crude oil</a:t>
            </a: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Commercial disposal facilities </a:t>
            </a: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p:txBody>
      </p:sp>
      <p:pic>
        <p:nvPicPr>
          <p:cNvPr id="33" name="Picture 32" descr="A picture containing logo&#10;&#10;Description automatically generated">
            <a:extLst>
              <a:ext uri="{FF2B5EF4-FFF2-40B4-BE49-F238E27FC236}">
                <a16:creationId xmlns:a16="http://schemas.microsoft.com/office/drawing/2014/main" xmlns="" id="{85DB51F0-7FB4-4FCF-AFAA-DA9046056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716" y="2664717"/>
            <a:ext cx="2676440" cy="1516650"/>
          </a:xfrm>
          <a:prstGeom prst="rect">
            <a:avLst/>
          </a:prstGeom>
        </p:spPr>
      </p:pic>
    </p:spTree>
    <p:extLst>
      <p:ext uri="{BB962C8B-B14F-4D97-AF65-F5344CB8AC3E}">
        <p14:creationId xmlns:p14="http://schemas.microsoft.com/office/powerpoint/2010/main" val="210882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7" name="Group 78">
            <a:extLst>
              <a:ext uri="{FF2B5EF4-FFF2-40B4-BE49-F238E27FC236}">
                <a16:creationId xmlns:a16="http://schemas.microsoft.com/office/drawing/2014/main" xmlns="" id="{51B860BB-F934-4DE1-A930-090DD475F1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80" name="Freeform 11">
              <a:extLst>
                <a:ext uri="{FF2B5EF4-FFF2-40B4-BE49-F238E27FC236}">
                  <a16:creationId xmlns:a16="http://schemas.microsoft.com/office/drawing/2014/main" xmlns="" id="{61927C55-8047-466F-9FE4-B42D3D1AFA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1" name="Freeform 12">
              <a:extLst>
                <a:ext uri="{FF2B5EF4-FFF2-40B4-BE49-F238E27FC236}">
                  <a16:creationId xmlns:a16="http://schemas.microsoft.com/office/drawing/2014/main" xmlns="" id="{E914D83D-75AE-426B-90AC-E37CBA2BD7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2" name="Freeform 13">
              <a:extLst>
                <a:ext uri="{FF2B5EF4-FFF2-40B4-BE49-F238E27FC236}">
                  <a16:creationId xmlns:a16="http://schemas.microsoft.com/office/drawing/2014/main" xmlns="" id="{DDB740D6-20EA-4164-9EDB-243B210E8F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3" name="Freeform 14">
              <a:extLst>
                <a:ext uri="{FF2B5EF4-FFF2-40B4-BE49-F238E27FC236}">
                  <a16:creationId xmlns:a16="http://schemas.microsoft.com/office/drawing/2014/main" xmlns="" id="{0843EF7D-8FF7-4B1B-810B-AA92D132E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4" name="Freeform 15">
              <a:extLst>
                <a:ext uri="{FF2B5EF4-FFF2-40B4-BE49-F238E27FC236}">
                  <a16:creationId xmlns:a16="http://schemas.microsoft.com/office/drawing/2014/main" xmlns="" id="{F995A1BF-26D5-42BA-83D6-B74B0793A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5" name="Freeform 16">
              <a:extLst>
                <a:ext uri="{FF2B5EF4-FFF2-40B4-BE49-F238E27FC236}">
                  <a16:creationId xmlns:a16="http://schemas.microsoft.com/office/drawing/2014/main" xmlns="" id="{706BB22B-358C-43E3-A01E-2CCD2EFD4A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6" name="Freeform 17">
              <a:extLst>
                <a:ext uri="{FF2B5EF4-FFF2-40B4-BE49-F238E27FC236}">
                  <a16:creationId xmlns:a16="http://schemas.microsoft.com/office/drawing/2014/main" xmlns="" id="{09828090-C04F-4B25-BD86-CE7A94A34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7" name="Freeform 18">
              <a:extLst>
                <a:ext uri="{FF2B5EF4-FFF2-40B4-BE49-F238E27FC236}">
                  <a16:creationId xmlns:a16="http://schemas.microsoft.com/office/drawing/2014/main" xmlns="" id="{B062093C-CFDD-4759-8CD6-EB2CCD1DBC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8" name="Freeform 19">
              <a:extLst>
                <a:ext uri="{FF2B5EF4-FFF2-40B4-BE49-F238E27FC236}">
                  <a16:creationId xmlns:a16="http://schemas.microsoft.com/office/drawing/2014/main" xmlns="" id="{FB33C2A8-7609-427D-BC55-13F956201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9" name="Freeform 20">
              <a:extLst>
                <a:ext uri="{FF2B5EF4-FFF2-40B4-BE49-F238E27FC236}">
                  <a16:creationId xmlns:a16="http://schemas.microsoft.com/office/drawing/2014/main" xmlns="" id="{9FF51B36-24F3-42B4-9ACD-2B83F4B570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0" name="Freeform 21">
              <a:extLst>
                <a:ext uri="{FF2B5EF4-FFF2-40B4-BE49-F238E27FC236}">
                  <a16:creationId xmlns:a16="http://schemas.microsoft.com/office/drawing/2014/main" xmlns="" id="{6EBCB31E-7CBF-45FC-B7A3-7FE8E8C8A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1" name="Freeform 22">
              <a:extLst>
                <a:ext uri="{FF2B5EF4-FFF2-40B4-BE49-F238E27FC236}">
                  <a16:creationId xmlns:a16="http://schemas.microsoft.com/office/drawing/2014/main" xmlns="" id="{404CB86A-82A5-40B9-8D4B-159ED1A3CE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8" name="Group 92">
            <a:extLst>
              <a:ext uri="{FF2B5EF4-FFF2-40B4-BE49-F238E27FC236}">
                <a16:creationId xmlns:a16="http://schemas.microsoft.com/office/drawing/2014/main" xmlns="" id="{DD17BCFA-C80F-4670-B8B9-034B5B1C8B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94" name="Freeform 27">
              <a:extLst>
                <a:ext uri="{FF2B5EF4-FFF2-40B4-BE49-F238E27FC236}">
                  <a16:creationId xmlns:a16="http://schemas.microsoft.com/office/drawing/2014/main" xmlns="" id="{F705DA76-B301-4098-9966-310A00C31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5" name="Freeform 28">
              <a:extLst>
                <a:ext uri="{FF2B5EF4-FFF2-40B4-BE49-F238E27FC236}">
                  <a16:creationId xmlns:a16="http://schemas.microsoft.com/office/drawing/2014/main" xmlns="" id="{7484AECD-B027-45E9-8764-6E1A4A4A0D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6" name="Freeform 29">
              <a:extLst>
                <a:ext uri="{FF2B5EF4-FFF2-40B4-BE49-F238E27FC236}">
                  <a16:creationId xmlns:a16="http://schemas.microsoft.com/office/drawing/2014/main" xmlns="" id="{CB341AF9-DEB1-42CB-8D1D-F262CFE465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7" name="Freeform 30">
              <a:extLst>
                <a:ext uri="{FF2B5EF4-FFF2-40B4-BE49-F238E27FC236}">
                  <a16:creationId xmlns:a16="http://schemas.microsoft.com/office/drawing/2014/main" xmlns="" id="{1C7213C3-CCDC-48BD-BF51-7AB8EE57A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8" name="Freeform 31">
              <a:extLst>
                <a:ext uri="{FF2B5EF4-FFF2-40B4-BE49-F238E27FC236}">
                  <a16:creationId xmlns:a16="http://schemas.microsoft.com/office/drawing/2014/main" xmlns="" id="{7568F4E5-84C7-4F79-A40F-AC4885CB63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9" name="Freeform 32">
              <a:extLst>
                <a:ext uri="{FF2B5EF4-FFF2-40B4-BE49-F238E27FC236}">
                  <a16:creationId xmlns:a16="http://schemas.microsoft.com/office/drawing/2014/main" xmlns="" id="{81654B91-DAE7-4763-8F60-7A35727C21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0" name="Freeform 33">
              <a:extLst>
                <a:ext uri="{FF2B5EF4-FFF2-40B4-BE49-F238E27FC236}">
                  <a16:creationId xmlns:a16="http://schemas.microsoft.com/office/drawing/2014/main" xmlns="" id="{E9C665F1-5409-4590-AA69-79EABC1EA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1" name="Freeform 34">
              <a:extLst>
                <a:ext uri="{FF2B5EF4-FFF2-40B4-BE49-F238E27FC236}">
                  <a16:creationId xmlns:a16="http://schemas.microsoft.com/office/drawing/2014/main" xmlns="" id="{C3192F7D-0C18-4DB2-A88B-EBF5627480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2" name="Freeform 35">
              <a:extLst>
                <a:ext uri="{FF2B5EF4-FFF2-40B4-BE49-F238E27FC236}">
                  <a16:creationId xmlns:a16="http://schemas.microsoft.com/office/drawing/2014/main" xmlns="" id="{86BE4725-AC90-44AE-8B17-D13BA4BF36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3" name="Freeform 36">
              <a:extLst>
                <a:ext uri="{FF2B5EF4-FFF2-40B4-BE49-F238E27FC236}">
                  <a16:creationId xmlns:a16="http://schemas.microsoft.com/office/drawing/2014/main" xmlns="" id="{2C0C171A-856F-4606-9D98-B5318639A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 name="Freeform 37">
              <a:extLst>
                <a:ext uri="{FF2B5EF4-FFF2-40B4-BE49-F238E27FC236}">
                  <a16:creationId xmlns:a16="http://schemas.microsoft.com/office/drawing/2014/main" xmlns="" id="{B6D57E3C-42A8-4054-B617-CE82DD8B7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 name="Freeform 38">
              <a:extLst>
                <a:ext uri="{FF2B5EF4-FFF2-40B4-BE49-F238E27FC236}">
                  <a16:creationId xmlns:a16="http://schemas.microsoft.com/office/drawing/2014/main" xmlns="" id="{C0A815A3-B7C7-4090-88EA-DA48AE47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9" name="Rectangle 106">
            <a:extLst>
              <a:ext uri="{FF2B5EF4-FFF2-40B4-BE49-F238E27FC236}">
                <a16:creationId xmlns:a16="http://schemas.microsoft.com/office/drawing/2014/main" xmlns="" id="{AE2F7D72-C98C-4C79-88A4-1DD7AAE7BF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0" name="Freeform 11">
            <a:extLst>
              <a:ext uri="{FF2B5EF4-FFF2-40B4-BE49-F238E27FC236}">
                <a16:creationId xmlns:a16="http://schemas.microsoft.com/office/drawing/2014/main" xmlns="" id="{17BE9237-F367-4B09-A610-9AC21A4323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a:spcBef>
                <a:spcPct val="0"/>
              </a:spcBef>
              <a:spcAft>
                <a:spcPts val="600"/>
              </a:spcAft>
            </a:pPr>
            <a:r>
              <a:rPr lang="en-US" sz="3600" dirty="0">
                <a:solidFill>
                  <a:schemeClr val="tx1">
                    <a:lumMod val="85000"/>
                    <a:lumOff val="15000"/>
                  </a:schemeClr>
                </a:solidFill>
                <a:latin typeface="+mj-lt"/>
                <a:ea typeface="+mj-ea"/>
                <a:cs typeface="+mj-cs"/>
              </a:rPr>
              <a:t>TCEQ Eligibility </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35445" y="1399026"/>
            <a:ext cx="5835121" cy="3785860"/>
          </a:xfrm>
          <a:prstGeom prst="rect">
            <a:avLst/>
          </a:prstGeom>
        </p:spPr>
        <p:txBody>
          <a:bodyPr vert="horz" lIns="91440" tIns="45720" rIns="91440" bIns="45720" rtlCol="0">
            <a:normAutofit fontScale="55000" lnSpcReduction="20000"/>
          </a:bodyPr>
          <a:lstStyle/>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marL="342900" indent="-342900">
              <a:lnSpc>
                <a:spcPct val="90000"/>
              </a:lnSpc>
              <a:spcBef>
                <a:spcPts val="1000"/>
              </a:spcBef>
              <a:buClr>
                <a:schemeClr val="accent1"/>
              </a:buClr>
              <a:buFont typeface="Wingdings" panose="05000000000000000000" pitchFamily="2" charset="2"/>
              <a:buChar char="§"/>
            </a:pPr>
            <a:r>
              <a:rPr lang="en-US" sz="3300" dirty="0">
                <a:solidFill>
                  <a:schemeClr val="tx1">
                    <a:lumMod val="75000"/>
                    <a:lumOff val="25000"/>
                  </a:schemeClr>
                </a:solidFill>
                <a:latin typeface="Segoe UI" panose="020B0502040204020203" pitchFamily="34" charset="0"/>
                <a:cs typeface="Segoe UI" panose="020B0502040204020203" pitchFamily="34" charset="0"/>
              </a:rPr>
              <a:t>Must not be potentially liable under CERCLA (also known as Superfund)</a:t>
            </a:r>
          </a:p>
          <a:p>
            <a:pPr marL="342900" indent="-342900">
              <a:lnSpc>
                <a:spcPct val="90000"/>
              </a:lnSpc>
              <a:spcBef>
                <a:spcPts val="1000"/>
              </a:spcBef>
              <a:buClr>
                <a:schemeClr val="accent1"/>
              </a:buClr>
              <a:buFont typeface="Wingdings" panose="05000000000000000000" pitchFamily="2" charset="2"/>
              <a:buChar char="§"/>
            </a:pPr>
            <a:r>
              <a:rPr lang="en-US" sz="3300" dirty="0">
                <a:solidFill>
                  <a:schemeClr val="tx1">
                    <a:lumMod val="75000"/>
                    <a:lumOff val="25000"/>
                  </a:schemeClr>
                </a:solidFill>
                <a:latin typeface="Segoe UI" panose="020B0502040204020203" pitchFamily="34" charset="0"/>
                <a:cs typeface="Segoe UI" panose="020B0502040204020203" pitchFamily="34" charset="0"/>
              </a:rPr>
              <a:t>Must not have used federal Leaking Understand Storage Tank funding at the site </a:t>
            </a:r>
          </a:p>
          <a:p>
            <a:pPr marL="342900" indent="-342900">
              <a:lnSpc>
                <a:spcPct val="90000"/>
              </a:lnSpc>
              <a:spcBef>
                <a:spcPts val="1000"/>
              </a:spcBef>
              <a:buClr>
                <a:schemeClr val="accent1"/>
              </a:buClr>
              <a:buFont typeface="Wingdings" panose="05000000000000000000" pitchFamily="2" charset="2"/>
              <a:buChar char="§"/>
            </a:pPr>
            <a:r>
              <a:rPr lang="en-US" sz="3300" dirty="0">
                <a:solidFill>
                  <a:schemeClr val="tx1">
                    <a:lumMod val="75000"/>
                    <a:lumOff val="25000"/>
                  </a:schemeClr>
                </a:solidFill>
                <a:latin typeface="Segoe UI" panose="020B0502040204020203" pitchFamily="34" charset="0"/>
                <a:cs typeface="Segoe UI" panose="020B0502040204020203" pitchFamily="34" charset="0"/>
              </a:rPr>
              <a:t>No unresolved federal or state enforcement on the property</a:t>
            </a:r>
          </a:p>
          <a:p>
            <a:pPr marL="285750" indent="-285750">
              <a:lnSpc>
                <a:spcPct val="90000"/>
              </a:lnSpc>
              <a:spcBef>
                <a:spcPts val="1000"/>
              </a:spcBef>
              <a:buClr>
                <a:schemeClr val="accent1"/>
              </a:buClr>
              <a:buFont typeface="Wingdings" panose="05000000000000000000" pitchFamily="2" charset="2"/>
              <a:buChar char="§"/>
            </a:pPr>
            <a:r>
              <a:rPr lang="en-US" sz="3300" dirty="0">
                <a:solidFill>
                  <a:schemeClr val="tx1">
                    <a:lumMod val="75000"/>
                    <a:lumOff val="25000"/>
                  </a:schemeClr>
                </a:solidFill>
                <a:latin typeface="Segoe UI" panose="020B0502040204020203" pitchFamily="34" charset="0"/>
                <a:cs typeface="Segoe UI" panose="020B0502040204020203" pitchFamily="34" charset="0"/>
              </a:rPr>
              <a:t> Must meet one of the following: </a:t>
            </a:r>
          </a:p>
          <a:p>
            <a:pPr marL="742950" lvl="1" indent="-285750">
              <a:lnSpc>
                <a:spcPct val="90000"/>
              </a:lnSpc>
              <a:spcBef>
                <a:spcPts val="1000"/>
              </a:spcBef>
              <a:buClr>
                <a:schemeClr val="accent1"/>
              </a:buClr>
              <a:buFont typeface="Wingdings" panose="05000000000000000000" pitchFamily="2" charset="2"/>
              <a:buChar char="§"/>
            </a:pPr>
            <a:r>
              <a:rPr lang="en-US" sz="3300" dirty="0">
                <a:solidFill>
                  <a:schemeClr val="tx1">
                    <a:lumMod val="75000"/>
                    <a:lumOff val="25000"/>
                  </a:schemeClr>
                </a:solidFill>
                <a:latin typeface="Segoe UI" panose="020B0502040204020203" pitchFamily="34" charset="0"/>
                <a:cs typeface="Segoe UI" panose="020B0502040204020203" pitchFamily="34" charset="0"/>
              </a:rPr>
              <a:t> Purchase of the property is planned by the applicant; or </a:t>
            </a:r>
          </a:p>
          <a:p>
            <a:pPr marL="742950" lvl="1" indent="-285750">
              <a:lnSpc>
                <a:spcPct val="90000"/>
              </a:lnSpc>
              <a:spcBef>
                <a:spcPts val="1000"/>
              </a:spcBef>
              <a:buClr>
                <a:schemeClr val="accent1"/>
              </a:buClr>
              <a:buFont typeface="Wingdings" panose="05000000000000000000" pitchFamily="2" charset="2"/>
              <a:buChar char="§"/>
            </a:pPr>
            <a:r>
              <a:rPr lang="en-US" sz="3300" dirty="0">
                <a:solidFill>
                  <a:schemeClr val="tx1">
                    <a:lumMod val="75000"/>
                    <a:lumOff val="25000"/>
                  </a:schemeClr>
                </a:solidFill>
                <a:latin typeface="Segoe UI" panose="020B0502040204020203" pitchFamily="34" charset="0"/>
                <a:cs typeface="Segoe UI" panose="020B0502040204020203" pitchFamily="34" charset="0"/>
              </a:rPr>
              <a:t> Delinquent property taxes make foreclosure by the taxing authority likely; or</a:t>
            </a:r>
          </a:p>
          <a:p>
            <a:pPr marL="742950" lvl="1" indent="-285750">
              <a:lnSpc>
                <a:spcPct val="90000"/>
              </a:lnSpc>
              <a:spcBef>
                <a:spcPts val="1000"/>
              </a:spcBef>
              <a:buClr>
                <a:schemeClr val="accent1"/>
              </a:buClr>
              <a:buFont typeface="Wingdings" panose="05000000000000000000" pitchFamily="2" charset="2"/>
              <a:buChar char="§"/>
            </a:pPr>
            <a:r>
              <a:rPr lang="en-US" sz="3300" dirty="0">
                <a:solidFill>
                  <a:schemeClr val="tx1">
                    <a:lumMod val="75000"/>
                    <a:lumOff val="25000"/>
                  </a:schemeClr>
                </a:solidFill>
                <a:latin typeface="Segoe UI" panose="020B0502040204020203" pitchFamily="34" charset="0"/>
                <a:cs typeface="Segoe UI" panose="020B0502040204020203" pitchFamily="34" charset="0"/>
              </a:rPr>
              <a:t> Redevelopment will result in ownership and/or long-term beneficial use by applicant. </a:t>
            </a: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p:txBody>
      </p:sp>
      <p:pic>
        <p:nvPicPr>
          <p:cNvPr id="4" name="Picture 3">
            <a:extLst>
              <a:ext uri="{FF2B5EF4-FFF2-40B4-BE49-F238E27FC236}">
                <a16:creationId xmlns:a16="http://schemas.microsoft.com/office/drawing/2014/main" xmlns="" id="{F27F79F8-81AB-4DDD-8E02-6F53819C5881}"/>
              </a:ext>
            </a:extLst>
          </p:cNvPr>
          <p:cNvPicPr>
            <a:picLocks noChangeAspect="1"/>
          </p:cNvPicPr>
          <p:nvPr/>
        </p:nvPicPr>
        <p:blipFill>
          <a:blip r:embed="rId2"/>
          <a:stretch>
            <a:fillRect/>
          </a:stretch>
        </p:blipFill>
        <p:spPr>
          <a:xfrm>
            <a:off x="8631452" y="2551351"/>
            <a:ext cx="2873159" cy="2894284"/>
          </a:xfrm>
          <a:prstGeom prst="rect">
            <a:avLst/>
          </a:prstGeom>
        </p:spPr>
      </p:pic>
    </p:spTree>
    <p:extLst>
      <p:ext uri="{BB962C8B-B14F-4D97-AF65-F5344CB8AC3E}">
        <p14:creationId xmlns:p14="http://schemas.microsoft.com/office/powerpoint/2010/main" val="56702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7" name="Group 78">
            <a:extLst>
              <a:ext uri="{FF2B5EF4-FFF2-40B4-BE49-F238E27FC236}">
                <a16:creationId xmlns:a16="http://schemas.microsoft.com/office/drawing/2014/main" xmlns="" id="{51B860BB-F934-4DE1-A930-090DD475F1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80" name="Freeform 11">
              <a:extLst>
                <a:ext uri="{FF2B5EF4-FFF2-40B4-BE49-F238E27FC236}">
                  <a16:creationId xmlns:a16="http://schemas.microsoft.com/office/drawing/2014/main" xmlns="" id="{61927C55-8047-466F-9FE4-B42D3D1AFA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1" name="Freeform 12">
              <a:extLst>
                <a:ext uri="{FF2B5EF4-FFF2-40B4-BE49-F238E27FC236}">
                  <a16:creationId xmlns:a16="http://schemas.microsoft.com/office/drawing/2014/main" xmlns="" id="{E914D83D-75AE-426B-90AC-E37CBA2BD7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2" name="Freeform 13">
              <a:extLst>
                <a:ext uri="{FF2B5EF4-FFF2-40B4-BE49-F238E27FC236}">
                  <a16:creationId xmlns:a16="http://schemas.microsoft.com/office/drawing/2014/main" xmlns="" id="{DDB740D6-20EA-4164-9EDB-243B210E8F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3" name="Freeform 14">
              <a:extLst>
                <a:ext uri="{FF2B5EF4-FFF2-40B4-BE49-F238E27FC236}">
                  <a16:creationId xmlns:a16="http://schemas.microsoft.com/office/drawing/2014/main" xmlns="" id="{0843EF7D-8FF7-4B1B-810B-AA92D132E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4" name="Freeform 15">
              <a:extLst>
                <a:ext uri="{FF2B5EF4-FFF2-40B4-BE49-F238E27FC236}">
                  <a16:creationId xmlns:a16="http://schemas.microsoft.com/office/drawing/2014/main" xmlns="" id="{F995A1BF-26D5-42BA-83D6-B74B0793A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5" name="Freeform 16">
              <a:extLst>
                <a:ext uri="{FF2B5EF4-FFF2-40B4-BE49-F238E27FC236}">
                  <a16:creationId xmlns:a16="http://schemas.microsoft.com/office/drawing/2014/main" xmlns="" id="{706BB22B-358C-43E3-A01E-2CCD2EFD4A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6" name="Freeform 17">
              <a:extLst>
                <a:ext uri="{FF2B5EF4-FFF2-40B4-BE49-F238E27FC236}">
                  <a16:creationId xmlns:a16="http://schemas.microsoft.com/office/drawing/2014/main" xmlns="" id="{09828090-C04F-4B25-BD86-CE7A94A34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7" name="Freeform 18">
              <a:extLst>
                <a:ext uri="{FF2B5EF4-FFF2-40B4-BE49-F238E27FC236}">
                  <a16:creationId xmlns:a16="http://schemas.microsoft.com/office/drawing/2014/main" xmlns="" id="{B062093C-CFDD-4759-8CD6-EB2CCD1DBC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8" name="Freeform 19">
              <a:extLst>
                <a:ext uri="{FF2B5EF4-FFF2-40B4-BE49-F238E27FC236}">
                  <a16:creationId xmlns:a16="http://schemas.microsoft.com/office/drawing/2014/main" xmlns="" id="{FB33C2A8-7609-427D-BC55-13F956201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9" name="Freeform 20">
              <a:extLst>
                <a:ext uri="{FF2B5EF4-FFF2-40B4-BE49-F238E27FC236}">
                  <a16:creationId xmlns:a16="http://schemas.microsoft.com/office/drawing/2014/main" xmlns="" id="{9FF51B36-24F3-42B4-9ACD-2B83F4B570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0" name="Freeform 21">
              <a:extLst>
                <a:ext uri="{FF2B5EF4-FFF2-40B4-BE49-F238E27FC236}">
                  <a16:creationId xmlns:a16="http://schemas.microsoft.com/office/drawing/2014/main" xmlns="" id="{6EBCB31E-7CBF-45FC-B7A3-7FE8E8C8A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1" name="Freeform 22">
              <a:extLst>
                <a:ext uri="{FF2B5EF4-FFF2-40B4-BE49-F238E27FC236}">
                  <a16:creationId xmlns:a16="http://schemas.microsoft.com/office/drawing/2014/main" xmlns="" id="{404CB86A-82A5-40B9-8D4B-159ED1A3CE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8" name="Group 92">
            <a:extLst>
              <a:ext uri="{FF2B5EF4-FFF2-40B4-BE49-F238E27FC236}">
                <a16:creationId xmlns:a16="http://schemas.microsoft.com/office/drawing/2014/main" xmlns="" id="{DD17BCFA-C80F-4670-B8B9-034B5B1C8B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94" name="Freeform 27">
              <a:extLst>
                <a:ext uri="{FF2B5EF4-FFF2-40B4-BE49-F238E27FC236}">
                  <a16:creationId xmlns:a16="http://schemas.microsoft.com/office/drawing/2014/main" xmlns="" id="{F705DA76-B301-4098-9966-310A00C31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5" name="Freeform 28">
              <a:extLst>
                <a:ext uri="{FF2B5EF4-FFF2-40B4-BE49-F238E27FC236}">
                  <a16:creationId xmlns:a16="http://schemas.microsoft.com/office/drawing/2014/main" xmlns="" id="{7484AECD-B027-45E9-8764-6E1A4A4A0D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6" name="Freeform 29">
              <a:extLst>
                <a:ext uri="{FF2B5EF4-FFF2-40B4-BE49-F238E27FC236}">
                  <a16:creationId xmlns:a16="http://schemas.microsoft.com/office/drawing/2014/main" xmlns="" id="{CB341AF9-DEB1-42CB-8D1D-F262CFE465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7" name="Freeform 30">
              <a:extLst>
                <a:ext uri="{FF2B5EF4-FFF2-40B4-BE49-F238E27FC236}">
                  <a16:creationId xmlns:a16="http://schemas.microsoft.com/office/drawing/2014/main" xmlns="" id="{1C7213C3-CCDC-48BD-BF51-7AB8EE57A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8" name="Freeform 31">
              <a:extLst>
                <a:ext uri="{FF2B5EF4-FFF2-40B4-BE49-F238E27FC236}">
                  <a16:creationId xmlns:a16="http://schemas.microsoft.com/office/drawing/2014/main" xmlns="" id="{7568F4E5-84C7-4F79-A40F-AC4885CB63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9" name="Freeform 32">
              <a:extLst>
                <a:ext uri="{FF2B5EF4-FFF2-40B4-BE49-F238E27FC236}">
                  <a16:creationId xmlns:a16="http://schemas.microsoft.com/office/drawing/2014/main" xmlns="" id="{81654B91-DAE7-4763-8F60-7A35727C21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0" name="Freeform 33">
              <a:extLst>
                <a:ext uri="{FF2B5EF4-FFF2-40B4-BE49-F238E27FC236}">
                  <a16:creationId xmlns:a16="http://schemas.microsoft.com/office/drawing/2014/main" xmlns="" id="{E9C665F1-5409-4590-AA69-79EABC1EA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1" name="Freeform 34">
              <a:extLst>
                <a:ext uri="{FF2B5EF4-FFF2-40B4-BE49-F238E27FC236}">
                  <a16:creationId xmlns:a16="http://schemas.microsoft.com/office/drawing/2014/main" xmlns="" id="{C3192F7D-0C18-4DB2-A88B-EBF5627480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2" name="Freeform 35">
              <a:extLst>
                <a:ext uri="{FF2B5EF4-FFF2-40B4-BE49-F238E27FC236}">
                  <a16:creationId xmlns:a16="http://schemas.microsoft.com/office/drawing/2014/main" xmlns="" id="{86BE4725-AC90-44AE-8B17-D13BA4BF36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3" name="Freeform 36">
              <a:extLst>
                <a:ext uri="{FF2B5EF4-FFF2-40B4-BE49-F238E27FC236}">
                  <a16:creationId xmlns:a16="http://schemas.microsoft.com/office/drawing/2014/main" xmlns="" id="{2C0C171A-856F-4606-9D98-B5318639A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 name="Freeform 37">
              <a:extLst>
                <a:ext uri="{FF2B5EF4-FFF2-40B4-BE49-F238E27FC236}">
                  <a16:creationId xmlns:a16="http://schemas.microsoft.com/office/drawing/2014/main" xmlns="" id="{B6D57E3C-42A8-4054-B617-CE82DD8B7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 name="Freeform 38">
              <a:extLst>
                <a:ext uri="{FF2B5EF4-FFF2-40B4-BE49-F238E27FC236}">
                  <a16:creationId xmlns:a16="http://schemas.microsoft.com/office/drawing/2014/main" xmlns="" id="{C0A815A3-B7C7-4090-88EA-DA48AE47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9" name="Rectangle 106">
            <a:extLst>
              <a:ext uri="{FF2B5EF4-FFF2-40B4-BE49-F238E27FC236}">
                <a16:creationId xmlns:a16="http://schemas.microsoft.com/office/drawing/2014/main" xmlns="" id="{AE2F7D72-C98C-4C79-88A4-1DD7AAE7BF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0" name="Freeform 11">
            <a:extLst>
              <a:ext uri="{FF2B5EF4-FFF2-40B4-BE49-F238E27FC236}">
                <a16:creationId xmlns:a16="http://schemas.microsoft.com/office/drawing/2014/main" xmlns="" id="{17BE9237-F367-4B09-A610-9AC21A4323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a:spcBef>
                <a:spcPct val="0"/>
              </a:spcBef>
              <a:spcAft>
                <a:spcPts val="600"/>
              </a:spcAft>
            </a:pPr>
            <a:r>
              <a:rPr lang="en-US" sz="3600" dirty="0">
                <a:solidFill>
                  <a:schemeClr val="tx1">
                    <a:lumMod val="85000"/>
                    <a:lumOff val="15000"/>
                  </a:schemeClr>
                </a:solidFill>
                <a:latin typeface="+mj-lt"/>
                <a:ea typeface="+mj-ea"/>
                <a:cs typeface="+mj-cs"/>
              </a:rPr>
              <a:t>RRC Eligibility Requirements </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58348" y="1707897"/>
            <a:ext cx="5835121" cy="3785860"/>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A redevelopment plan for the property</a:t>
            </a: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Oil &amp; Gas operations on the property have been abandoned and there is no responsible party for cleanup</a:t>
            </a:r>
          </a:p>
          <a:p>
            <a:pPr marL="800100" lvl="1"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Please note that RRC does not hold landowners responsible for cleanup</a:t>
            </a: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No unresolved federal or state enforcement on the property</a:t>
            </a: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Applicant and landowner agree to cooperate with RRC </a:t>
            </a: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p:txBody>
      </p:sp>
      <p:pic>
        <p:nvPicPr>
          <p:cNvPr id="33" name="Picture 32" descr="A picture containing logo&#10;&#10;Description automatically generated">
            <a:extLst>
              <a:ext uri="{FF2B5EF4-FFF2-40B4-BE49-F238E27FC236}">
                <a16:creationId xmlns:a16="http://schemas.microsoft.com/office/drawing/2014/main" xmlns="" id="{A88C840C-5C7C-4085-A3E4-85728DF29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716" y="2664717"/>
            <a:ext cx="2676440" cy="1516650"/>
          </a:xfrm>
          <a:prstGeom prst="rect">
            <a:avLst/>
          </a:prstGeom>
        </p:spPr>
      </p:pic>
    </p:spTree>
    <p:extLst>
      <p:ext uri="{BB962C8B-B14F-4D97-AF65-F5344CB8AC3E}">
        <p14:creationId xmlns:p14="http://schemas.microsoft.com/office/powerpoint/2010/main" val="90837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7" name="Group 78">
            <a:extLst>
              <a:ext uri="{FF2B5EF4-FFF2-40B4-BE49-F238E27FC236}">
                <a16:creationId xmlns:a16="http://schemas.microsoft.com/office/drawing/2014/main" xmlns="" id="{51B860BB-F934-4DE1-A930-090DD475F1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80" name="Freeform 11">
              <a:extLst>
                <a:ext uri="{FF2B5EF4-FFF2-40B4-BE49-F238E27FC236}">
                  <a16:creationId xmlns:a16="http://schemas.microsoft.com/office/drawing/2014/main" xmlns="" id="{61927C55-8047-466F-9FE4-B42D3D1AFA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1" name="Freeform 12">
              <a:extLst>
                <a:ext uri="{FF2B5EF4-FFF2-40B4-BE49-F238E27FC236}">
                  <a16:creationId xmlns:a16="http://schemas.microsoft.com/office/drawing/2014/main" xmlns="" id="{E914D83D-75AE-426B-90AC-E37CBA2BD7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2" name="Freeform 13">
              <a:extLst>
                <a:ext uri="{FF2B5EF4-FFF2-40B4-BE49-F238E27FC236}">
                  <a16:creationId xmlns:a16="http://schemas.microsoft.com/office/drawing/2014/main" xmlns="" id="{DDB740D6-20EA-4164-9EDB-243B210E8F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3" name="Freeform 14">
              <a:extLst>
                <a:ext uri="{FF2B5EF4-FFF2-40B4-BE49-F238E27FC236}">
                  <a16:creationId xmlns:a16="http://schemas.microsoft.com/office/drawing/2014/main" xmlns="" id="{0843EF7D-8FF7-4B1B-810B-AA92D132E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4" name="Freeform 15">
              <a:extLst>
                <a:ext uri="{FF2B5EF4-FFF2-40B4-BE49-F238E27FC236}">
                  <a16:creationId xmlns:a16="http://schemas.microsoft.com/office/drawing/2014/main" xmlns="" id="{F995A1BF-26D5-42BA-83D6-B74B0793A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5" name="Freeform 16">
              <a:extLst>
                <a:ext uri="{FF2B5EF4-FFF2-40B4-BE49-F238E27FC236}">
                  <a16:creationId xmlns:a16="http://schemas.microsoft.com/office/drawing/2014/main" xmlns="" id="{706BB22B-358C-43E3-A01E-2CCD2EFD4A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6" name="Freeform 17">
              <a:extLst>
                <a:ext uri="{FF2B5EF4-FFF2-40B4-BE49-F238E27FC236}">
                  <a16:creationId xmlns:a16="http://schemas.microsoft.com/office/drawing/2014/main" xmlns="" id="{09828090-C04F-4B25-BD86-CE7A94A34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7" name="Freeform 18">
              <a:extLst>
                <a:ext uri="{FF2B5EF4-FFF2-40B4-BE49-F238E27FC236}">
                  <a16:creationId xmlns:a16="http://schemas.microsoft.com/office/drawing/2014/main" xmlns="" id="{B062093C-CFDD-4759-8CD6-EB2CCD1DBC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8" name="Freeform 19">
              <a:extLst>
                <a:ext uri="{FF2B5EF4-FFF2-40B4-BE49-F238E27FC236}">
                  <a16:creationId xmlns:a16="http://schemas.microsoft.com/office/drawing/2014/main" xmlns="" id="{FB33C2A8-7609-427D-BC55-13F956201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9" name="Freeform 20">
              <a:extLst>
                <a:ext uri="{FF2B5EF4-FFF2-40B4-BE49-F238E27FC236}">
                  <a16:creationId xmlns:a16="http://schemas.microsoft.com/office/drawing/2014/main" xmlns="" id="{9FF51B36-24F3-42B4-9ACD-2B83F4B570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0" name="Freeform 21">
              <a:extLst>
                <a:ext uri="{FF2B5EF4-FFF2-40B4-BE49-F238E27FC236}">
                  <a16:creationId xmlns:a16="http://schemas.microsoft.com/office/drawing/2014/main" xmlns="" id="{6EBCB31E-7CBF-45FC-B7A3-7FE8E8C8A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1" name="Freeform 22">
              <a:extLst>
                <a:ext uri="{FF2B5EF4-FFF2-40B4-BE49-F238E27FC236}">
                  <a16:creationId xmlns:a16="http://schemas.microsoft.com/office/drawing/2014/main" xmlns="" id="{404CB86A-82A5-40B9-8D4B-159ED1A3CE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8" name="Group 92">
            <a:extLst>
              <a:ext uri="{FF2B5EF4-FFF2-40B4-BE49-F238E27FC236}">
                <a16:creationId xmlns:a16="http://schemas.microsoft.com/office/drawing/2014/main" xmlns="" id="{DD17BCFA-C80F-4670-B8B9-034B5B1C8B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94" name="Freeform 27">
              <a:extLst>
                <a:ext uri="{FF2B5EF4-FFF2-40B4-BE49-F238E27FC236}">
                  <a16:creationId xmlns:a16="http://schemas.microsoft.com/office/drawing/2014/main" xmlns="" id="{F705DA76-B301-4098-9966-310A00C31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5" name="Freeform 28">
              <a:extLst>
                <a:ext uri="{FF2B5EF4-FFF2-40B4-BE49-F238E27FC236}">
                  <a16:creationId xmlns:a16="http://schemas.microsoft.com/office/drawing/2014/main" xmlns="" id="{7484AECD-B027-45E9-8764-6E1A4A4A0D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6" name="Freeform 29">
              <a:extLst>
                <a:ext uri="{FF2B5EF4-FFF2-40B4-BE49-F238E27FC236}">
                  <a16:creationId xmlns:a16="http://schemas.microsoft.com/office/drawing/2014/main" xmlns="" id="{CB341AF9-DEB1-42CB-8D1D-F262CFE465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7" name="Freeform 30">
              <a:extLst>
                <a:ext uri="{FF2B5EF4-FFF2-40B4-BE49-F238E27FC236}">
                  <a16:creationId xmlns:a16="http://schemas.microsoft.com/office/drawing/2014/main" xmlns="" id="{1C7213C3-CCDC-48BD-BF51-7AB8EE57A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8" name="Freeform 31">
              <a:extLst>
                <a:ext uri="{FF2B5EF4-FFF2-40B4-BE49-F238E27FC236}">
                  <a16:creationId xmlns:a16="http://schemas.microsoft.com/office/drawing/2014/main" xmlns="" id="{7568F4E5-84C7-4F79-A40F-AC4885CB63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9" name="Freeform 32">
              <a:extLst>
                <a:ext uri="{FF2B5EF4-FFF2-40B4-BE49-F238E27FC236}">
                  <a16:creationId xmlns:a16="http://schemas.microsoft.com/office/drawing/2014/main" xmlns="" id="{81654B91-DAE7-4763-8F60-7A35727C21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0" name="Freeform 33">
              <a:extLst>
                <a:ext uri="{FF2B5EF4-FFF2-40B4-BE49-F238E27FC236}">
                  <a16:creationId xmlns:a16="http://schemas.microsoft.com/office/drawing/2014/main" xmlns="" id="{E9C665F1-5409-4590-AA69-79EABC1EA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1" name="Freeform 34">
              <a:extLst>
                <a:ext uri="{FF2B5EF4-FFF2-40B4-BE49-F238E27FC236}">
                  <a16:creationId xmlns:a16="http://schemas.microsoft.com/office/drawing/2014/main" xmlns="" id="{C3192F7D-0C18-4DB2-A88B-EBF5627480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2" name="Freeform 35">
              <a:extLst>
                <a:ext uri="{FF2B5EF4-FFF2-40B4-BE49-F238E27FC236}">
                  <a16:creationId xmlns:a16="http://schemas.microsoft.com/office/drawing/2014/main" xmlns="" id="{86BE4725-AC90-44AE-8B17-D13BA4BF36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3" name="Freeform 36">
              <a:extLst>
                <a:ext uri="{FF2B5EF4-FFF2-40B4-BE49-F238E27FC236}">
                  <a16:creationId xmlns:a16="http://schemas.microsoft.com/office/drawing/2014/main" xmlns="" id="{2C0C171A-856F-4606-9D98-B5318639A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 name="Freeform 37">
              <a:extLst>
                <a:ext uri="{FF2B5EF4-FFF2-40B4-BE49-F238E27FC236}">
                  <a16:creationId xmlns:a16="http://schemas.microsoft.com/office/drawing/2014/main" xmlns="" id="{B6D57E3C-42A8-4054-B617-CE82DD8B7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 name="Freeform 38">
              <a:extLst>
                <a:ext uri="{FF2B5EF4-FFF2-40B4-BE49-F238E27FC236}">
                  <a16:creationId xmlns:a16="http://schemas.microsoft.com/office/drawing/2014/main" xmlns="" id="{C0A815A3-B7C7-4090-88EA-DA48AE47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9" name="Rectangle 106">
            <a:extLst>
              <a:ext uri="{FF2B5EF4-FFF2-40B4-BE49-F238E27FC236}">
                <a16:creationId xmlns:a16="http://schemas.microsoft.com/office/drawing/2014/main" xmlns="" id="{AE2F7D72-C98C-4C79-88A4-1DD7AAE7BF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0" name="Freeform 11">
            <a:extLst>
              <a:ext uri="{FF2B5EF4-FFF2-40B4-BE49-F238E27FC236}">
                <a16:creationId xmlns:a16="http://schemas.microsoft.com/office/drawing/2014/main" xmlns="" id="{17BE9237-F367-4B09-A610-9AC21A4323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a:spcBef>
                <a:spcPct val="0"/>
              </a:spcBef>
              <a:spcAft>
                <a:spcPts val="600"/>
              </a:spcAft>
            </a:pPr>
            <a:r>
              <a:rPr lang="en-US" sz="3600" dirty="0">
                <a:solidFill>
                  <a:schemeClr val="tx1">
                    <a:lumMod val="85000"/>
                    <a:lumOff val="15000"/>
                  </a:schemeClr>
                </a:solidFill>
                <a:latin typeface="+mj-lt"/>
                <a:ea typeface="+mj-ea"/>
                <a:cs typeface="+mj-cs"/>
              </a:rPr>
              <a:t>TCEQ Brownfields Process: </a:t>
            </a:r>
          </a:p>
          <a:p>
            <a:pPr>
              <a:spcBef>
                <a:spcPct val="0"/>
              </a:spcBef>
              <a:spcAft>
                <a:spcPts val="600"/>
              </a:spcAft>
            </a:pPr>
            <a:r>
              <a:rPr lang="en-US" sz="3600" dirty="0">
                <a:solidFill>
                  <a:schemeClr val="tx1">
                    <a:lumMod val="85000"/>
                    <a:lumOff val="15000"/>
                  </a:schemeClr>
                </a:solidFill>
                <a:latin typeface="+mj-lt"/>
                <a:ea typeface="+mj-ea"/>
                <a:cs typeface="+mj-cs"/>
              </a:rPr>
              <a:t>Application</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82298" y="2972926"/>
            <a:ext cx="7494088" cy="3785860"/>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Application is available on the following web link:  </a:t>
            </a:r>
            <a:r>
              <a:rPr lang="en-US" u="sng" dirty="0">
                <a:latin typeface="Segoe UI" panose="020B0502040204020203" pitchFamily="34" charset="0"/>
                <a:cs typeface="Segoe UI" panose="020B0502040204020203" pitchFamily="34" charset="0"/>
                <a:hlinkClick r:id="rId2"/>
              </a:rPr>
              <a:t>https://www.tceq.texas.gov/remediation/bsa</a:t>
            </a:r>
            <a:endParaRPr lang="en-US" u="sng" dirty="0">
              <a:latin typeface="Segoe UI" panose="020B0502040204020203" pitchFamily="34" charset="0"/>
              <a:cs typeface="Segoe UI" panose="020B0502040204020203" pitchFamily="34" charset="0"/>
            </a:endParaRPr>
          </a:p>
          <a:p>
            <a:pPr marL="285750" indent="-285750">
              <a:lnSpc>
                <a:spcPct val="90000"/>
              </a:lnSpc>
              <a:spcBef>
                <a:spcPts val="1000"/>
              </a:spcBef>
              <a:buClr>
                <a:schemeClr val="accent1"/>
              </a:buClr>
              <a:buFont typeface="Wingdings" panose="05000000000000000000" pitchFamily="2" charset="2"/>
              <a:buChar char="§"/>
            </a:pPr>
            <a:endParaRPr lang="en-US" dirty="0">
              <a:solidFill>
                <a:schemeClr val="tx1">
                  <a:lumMod val="75000"/>
                  <a:lumOff val="25000"/>
                </a:schemeClr>
              </a:solidFill>
              <a:latin typeface="Segoe UI" panose="020B0502040204020203" pitchFamily="34" charset="0"/>
              <a:cs typeface="Segoe UI" panose="020B0502040204020203" pitchFamily="34" charset="0"/>
            </a:endParaRPr>
          </a:p>
          <a:p>
            <a:pPr marL="285750" indent="-28575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  Submit TCEQ Application to </a:t>
            </a:r>
            <a:r>
              <a:rPr lang="en-US" dirty="0">
                <a:solidFill>
                  <a:schemeClr val="tx1">
                    <a:lumMod val="75000"/>
                    <a:lumOff val="25000"/>
                  </a:schemeClr>
                </a:solidFill>
                <a:latin typeface="Segoe UI" panose="020B0502040204020203" pitchFamily="34" charset="0"/>
                <a:cs typeface="Segoe UI" panose="020B0502040204020203" pitchFamily="34" charset="0"/>
                <a:hlinkClick r:id="rId3"/>
              </a:rPr>
              <a:t>Brnflds@tceq.Texas.gov</a:t>
            </a:r>
            <a:r>
              <a:rPr lang="en-US" dirty="0">
                <a:solidFill>
                  <a:schemeClr val="tx1">
                    <a:lumMod val="75000"/>
                    <a:lumOff val="25000"/>
                  </a:schemeClr>
                </a:solidFill>
                <a:latin typeface="Segoe UI" panose="020B0502040204020203" pitchFamily="34" charset="0"/>
                <a:cs typeface="Segoe UI" panose="020B0502040204020203" pitchFamily="34" charset="0"/>
              </a:rPr>
              <a:t> </a:t>
            </a: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p:txBody>
      </p:sp>
      <p:graphicFrame>
        <p:nvGraphicFramePr>
          <p:cNvPr id="7" name="Diagram 6">
            <a:extLst>
              <a:ext uri="{FF2B5EF4-FFF2-40B4-BE49-F238E27FC236}">
                <a16:creationId xmlns:a16="http://schemas.microsoft.com/office/drawing/2014/main" xmlns="" id="{286362F7-56DF-40DE-9B19-4A3429C014A9}"/>
              </a:ext>
            </a:extLst>
          </p:cNvPr>
          <p:cNvGraphicFramePr/>
          <p:nvPr>
            <p:extLst>
              <p:ext uri="{D42A27DB-BD31-4B8C-83A1-F6EECF244321}">
                <p14:modId xmlns:p14="http://schemas.microsoft.com/office/powerpoint/2010/main" val="3736942601"/>
              </p:ext>
            </p:extLst>
          </p:nvPr>
        </p:nvGraphicFramePr>
        <p:xfrm>
          <a:off x="2749178" y="2131865"/>
          <a:ext cx="2860577" cy="727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xmlns="" id="{39777E01-9A80-4EED-9071-AE80B3F30A2F}"/>
              </a:ext>
            </a:extLst>
          </p:cNvPr>
          <p:cNvPicPr>
            <a:picLocks noChangeAspect="1"/>
          </p:cNvPicPr>
          <p:nvPr/>
        </p:nvPicPr>
        <p:blipFill>
          <a:blip r:embed="rId9"/>
          <a:stretch>
            <a:fillRect/>
          </a:stretch>
        </p:blipFill>
        <p:spPr>
          <a:xfrm>
            <a:off x="9883239" y="3361928"/>
            <a:ext cx="1335035" cy="1441838"/>
          </a:xfrm>
          <a:prstGeom prst="rect">
            <a:avLst/>
          </a:prstGeom>
        </p:spPr>
      </p:pic>
      <p:pic>
        <p:nvPicPr>
          <p:cNvPr id="5" name="Picture 4">
            <a:extLst>
              <a:ext uri="{FF2B5EF4-FFF2-40B4-BE49-F238E27FC236}">
                <a16:creationId xmlns:a16="http://schemas.microsoft.com/office/drawing/2014/main" xmlns="" id="{6EFB49A4-5F85-4BEE-B107-DFFA2E8AD30D}"/>
              </a:ext>
            </a:extLst>
          </p:cNvPr>
          <p:cNvPicPr>
            <a:picLocks noChangeAspect="1"/>
          </p:cNvPicPr>
          <p:nvPr/>
        </p:nvPicPr>
        <p:blipFill>
          <a:blip r:embed="rId10"/>
          <a:stretch>
            <a:fillRect/>
          </a:stretch>
        </p:blipFill>
        <p:spPr>
          <a:xfrm>
            <a:off x="9866605" y="714375"/>
            <a:ext cx="1550069" cy="1556974"/>
          </a:xfrm>
          <a:prstGeom prst="rect">
            <a:avLst/>
          </a:prstGeom>
          <a:effectLst/>
        </p:spPr>
      </p:pic>
    </p:spTree>
    <p:extLst>
      <p:ext uri="{BB962C8B-B14F-4D97-AF65-F5344CB8AC3E}">
        <p14:creationId xmlns:p14="http://schemas.microsoft.com/office/powerpoint/2010/main" val="131457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7" name="Group 78">
            <a:extLst>
              <a:ext uri="{FF2B5EF4-FFF2-40B4-BE49-F238E27FC236}">
                <a16:creationId xmlns:a16="http://schemas.microsoft.com/office/drawing/2014/main" xmlns="" id="{51B860BB-F934-4DE1-A930-090DD475F1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80" name="Freeform 11">
              <a:extLst>
                <a:ext uri="{FF2B5EF4-FFF2-40B4-BE49-F238E27FC236}">
                  <a16:creationId xmlns:a16="http://schemas.microsoft.com/office/drawing/2014/main" xmlns="" id="{61927C55-8047-466F-9FE4-B42D3D1AFA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1" name="Freeform 12">
              <a:extLst>
                <a:ext uri="{FF2B5EF4-FFF2-40B4-BE49-F238E27FC236}">
                  <a16:creationId xmlns:a16="http://schemas.microsoft.com/office/drawing/2014/main" xmlns="" id="{E914D83D-75AE-426B-90AC-E37CBA2BD7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2" name="Freeform 13">
              <a:extLst>
                <a:ext uri="{FF2B5EF4-FFF2-40B4-BE49-F238E27FC236}">
                  <a16:creationId xmlns:a16="http://schemas.microsoft.com/office/drawing/2014/main" xmlns="" id="{DDB740D6-20EA-4164-9EDB-243B210E8F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3" name="Freeform 14">
              <a:extLst>
                <a:ext uri="{FF2B5EF4-FFF2-40B4-BE49-F238E27FC236}">
                  <a16:creationId xmlns:a16="http://schemas.microsoft.com/office/drawing/2014/main" xmlns="" id="{0843EF7D-8FF7-4B1B-810B-AA92D132E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4" name="Freeform 15">
              <a:extLst>
                <a:ext uri="{FF2B5EF4-FFF2-40B4-BE49-F238E27FC236}">
                  <a16:creationId xmlns:a16="http://schemas.microsoft.com/office/drawing/2014/main" xmlns="" id="{F995A1BF-26D5-42BA-83D6-B74B0793A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5" name="Freeform 16">
              <a:extLst>
                <a:ext uri="{FF2B5EF4-FFF2-40B4-BE49-F238E27FC236}">
                  <a16:creationId xmlns:a16="http://schemas.microsoft.com/office/drawing/2014/main" xmlns="" id="{706BB22B-358C-43E3-A01E-2CCD2EFD4A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6" name="Freeform 17">
              <a:extLst>
                <a:ext uri="{FF2B5EF4-FFF2-40B4-BE49-F238E27FC236}">
                  <a16:creationId xmlns:a16="http://schemas.microsoft.com/office/drawing/2014/main" xmlns="" id="{09828090-C04F-4B25-BD86-CE7A94A34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7" name="Freeform 18">
              <a:extLst>
                <a:ext uri="{FF2B5EF4-FFF2-40B4-BE49-F238E27FC236}">
                  <a16:creationId xmlns:a16="http://schemas.microsoft.com/office/drawing/2014/main" xmlns="" id="{B062093C-CFDD-4759-8CD6-EB2CCD1DBC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8" name="Freeform 19">
              <a:extLst>
                <a:ext uri="{FF2B5EF4-FFF2-40B4-BE49-F238E27FC236}">
                  <a16:creationId xmlns:a16="http://schemas.microsoft.com/office/drawing/2014/main" xmlns="" id="{FB33C2A8-7609-427D-BC55-13F956201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9" name="Freeform 20">
              <a:extLst>
                <a:ext uri="{FF2B5EF4-FFF2-40B4-BE49-F238E27FC236}">
                  <a16:creationId xmlns:a16="http://schemas.microsoft.com/office/drawing/2014/main" xmlns="" id="{9FF51B36-24F3-42B4-9ACD-2B83F4B570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0" name="Freeform 21">
              <a:extLst>
                <a:ext uri="{FF2B5EF4-FFF2-40B4-BE49-F238E27FC236}">
                  <a16:creationId xmlns:a16="http://schemas.microsoft.com/office/drawing/2014/main" xmlns="" id="{6EBCB31E-7CBF-45FC-B7A3-7FE8E8C8A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1" name="Freeform 22">
              <a:extLst>
                <a:ext uri="{FF2B5EF4-FFF2-40B4-BE49-F238E27FC236}">
                  <a16:creationId xmlns:a16="http://schemas.microsoft.com/office/drawing/2014/main" xmlns="" id="{404CB86A-82A5-40B9-8D4B-159ED1A3CE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8" name="Group 92">
            <a:extLst>
              <a:ext uri="{FF2B5EF4-FFF2-40B4-BE49-F238E27FC236}">
                <a16:creationId xmlns:a16="http://schemas.microsoft.com/office/drawing/2014/main" xmlns="" id="{DD17BCFA-C80F-4670-B8B9-034B5B1C8B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94" name="Freeform 27">
              <a:extLst>
                <a:ext uri="{FF2B5EF4-FFF2-40B4-BE49-F238E27FC236}">
                  <a16:creationId xmlns:a16="http://schemas.microsoft.com/office/drawing/2014/main" xmlns="" id="{F705DA76-B301-4098-9966-310A00C31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5" name="Freeform 28">
              <a:extLst>
                <a:ext uri="{FF2B5EF4-FFF2-40B4-BE49-F238E27FC236}">
                  <a16:creationId xmlns:a16="http://schemas.microsoft.com/office/drawing/2014/main" xmlns="" id="{7484AECD-B027-45E9-8764-6E1A4A4A0D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6" name="Freeform 29">
              <a:extLst>
                <a:ext uri="{FF2B5EF4-FFF2-40B4-BE49-F238E27FC236}">
                  <a16:creationId xmlns:a16="http://schemas.microsoft.com/office/drawing/2014/main" xmlns="" id="{CB341AF9-DEB1-42CB-8D1D-F262CFE465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7" name="Freeform 30">
              <a:extLst>
                <a:ext uri="{FF2B5EF4-FFF2-40B4-BE49-F238E27FC236}">
                  <a16:creationId xmlns:a16="http://schemas.microsoft.com/office/drawing/2014/main" xmlns="" id="{1C7213C3-CCDC-48BD-BF51-7AB8EE57A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8" name="Freeform 31">
              <a:extLst>
                <a:ext uri="{FF2B5EF4-FFF2-40B4-BE49-F238E27FC236}">
                  <a16:creationId xmlns:a16="http://schemas.microsoft.com/office/drawing/2014/main" xmlns="" id="{7568F4E5-84C7-4F79-A40F-AC4885CB63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9" name="Freeform 32">
              <a:extLst>
                <a:ext uri="{FF2B5EF4-FFF2-40B4-BE49-F238E27FC236}">
                  <a16:creationId xmlns:a16="http://schemas.microsoft.com/office/drawing/2014/main" xmlns="" id="{81654B91-DAE7-4763-8F60-7A35727C21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0" name="Freeform 33">
              <a:extLst>
                <a:ext uri="{FF2B5EF4-FFF2-40B4-BE49-F238E27FC236}">
                  <a16:creationId xmlns:a16="http://schemas.microsoft.com/office/drawing/2014/main" xmlns="" id="{E9C665F1-5409-4590-AA69-79EABC1EA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1" name="Freeform 34">
              <a:extLst>
                <a:ext uri="{FF2B5EF4-FFF2-40B4-BE49-F238E27FC236}">
                  <a16:creationId xmlns:a16="http://schemas.microsoft.com/office/drawing/2014/main" xmlns="" id="{C3192F7D-0C18-4DB2-A88B-EBF5627480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2" name="Freeform 35">
              <a:extLst>
                <a:ext uri="{FF2B5EF4-FFF2-40B4-BE49-F238E27FC236}">
                  <a16:creationId xmlns:a16="http://schemas.microsoft.com/office/drawing/2014/main" xmlns="" id="{86BE4725-AC90-44AE-8B17-D13BA4BF36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3" name="Freeform 36">
              <a:extLst>
                <a:ext uri="{FF2B5EF4-FFF2-40B4-BE49-F238E27FC236}">
                  <a16:creationId xmlns:a16="http://schemas.microsoft.com/office/drawing/2014/main" xmlns="" id="{2C0C171A-856F-4606-9D98-B5318639A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 name="Freeform 37">
              <a:extLst>
                <a:ext uri="{FF2B5EF4-FFF2-40B4-BE49-F238E27FC236}">
                  <a16:creationId xmlns:a16="http://schemas.microsoft.com/office/drawing/2014/main" xmlns="" id="{B6D57E3C-42A8-4054-B617-CE82DD8B7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 name="Freeform 38">
              <a:extLst>
                <a:ext uri="{FF2B5EF4-FFF2-40B4-BE49-F238E27FC236}">
                  <a16:creationId xmlns:a16="http://schemas.microsoft.com/office/drawing/2014/main" xmlns="" id="{C0A815A3-B7C7-4090-88EA-DA48AE47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9" name="Rectangle 106">
            <a:extLst>
              <a:ext uri="{FF2B5EF4-FFF2-40B4-BE49-F238E27FC236}">
                <a16:creationId xmlns:a16="http://schemas.microsoft.com/office/drawing/2014/main" xmlns="" id="{AE2F7D72-C98C-4C79-88A4-1DD7AAE7BF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0" name="Freeform 11">
            <a:extLst>
              <a:ext uri="{FF2B5EF4-FFF2-40B4-BE49-F238E27FC236}">
                <a16:creationId xmlns:a16="http://schemas.microsoft.com/office/drawing/2014/main" xmlns="" id="{17BE9237-F367-4B09-A610-9AC21A4323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a:spcBef>
                <a:spcPct val="0"/>
              </a:spcBef>
              <a:spcAft>
                <a:spcPts val="600"/>
              </a:spcAft>
            </a:pPr>
            <a:r>
              <a:rPr lang="en-US" sz="3600" dirty="0">
                <a:solidFill>
                  <a:schemeClr val="tx1">
                    <a:lumMod val="85000"/>
                    <a:lumOff val="15000"/>
                  </a:schemeClr>
                </a:solidFill>
                <a:latin typeface="+mj-lt"/>
                <a:ea typeface="+mj-ea"/>
                <a:cs typeface="+mj-cs"/>
              </a:rPr>
              <a:t>TCEQ Brownfields Process: </a:t>
            </a:r>
          </a:p>
          <a:p>
            <a:pPr>
              <a:spcBef>
                <a:spcPct val="0"/>
              </a:spcBef>
              <a:spcAft>
                <a:spcPts val="600"/>
              </a:spcAft>
            </a:pPr>
            <a:r>
              <a:rPr lang="en-US" sz="3600" dirty="0">
                <a:solidFill>
                  <a:schemeClr val="tx1">
                    <a:lumMod val="85000"/>
                    <a:lumOff val="15000"/>
                  </a:schemeClr>
                </a:solidFill>
                <a:latin typeface="+mj-lt"/>
                <a:ea typeface="+mj-ea"/>
                <a:cs typeface="+mj-cs"/>
              </a:rPr>
              <a:t>Phase I ESA</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92925" y="2140131"/>
            <a:ext cx="7494088" cy="3785860"/>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marL="342900" indent="-342900">
              <a:lnSpc>
                <a:spcPct val="90000"/>
              </a:lnSpc>
              <a:spcBef>
                <a:spcPts val="1000"/>
              </a:spcBef>
              <a:buClr>
                <a:schemeClr val="accent1"/>
              </a:buClr>
              <a:buFont typeface="Wingdings 3" charset="2"/>
              <a:buChar char=""/>
            </a:pPr>
            <a:endParaRPr lang="en-US" sz="2000" dirty="0">
              <a:solidFill>
                <a:schemeClr val="tx1">
                  <a:lumMod val="75000"/>
                  <a:lumOff val="25000"/>
                </a:schemeClr>
              </a:solidFill>
            </a:endParaRPr>
          </a:p>
          <a:p>
            <a:pPr marL="342900" indent="-342900">
              <a:lnSpc>
                <a:spcPct val="90000"/>
              </a:lnSpc>
              <a:spcBef>
                <a:spcPts val="1000"/>
              </a:spcBef>
              <a:buClr>
                <a:schemeClr val="accent1"/>
              </a:buClr>
              <a:buFont typeface="Wingdings 3" charset="2"/>
              <a:buChar char=""/>
            </a:pPr>
            <a:endParaRPr lang="en-US" sz="2000" dirty="0">
              <a:solidFill>
                <a:schemeClr val="tx1">
                  <a:lumMod val="75000"/>
                  <a:lumOff val="25000"/>
                </a:schemeClr>
              </a:solidFill>
            </a:endParaRP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If accepted into the program, a Phase I will be conducted by the TCEQ contractor to identify sources of possible contamination. Generally, this is completed within 3 months of application acceptance. </a:t>
            </a:r>
          </a:p>
          <a:p>
            <a:pPr>
              <a:lnSpc>
                <a:spcPct val="90000"/>
              </a:lnSpc>
              <a:spcBef>
                <a:spcPts val="1000"/>
              </a:spcBef>
              <a:buClr>
                <a:schemeClr val="accent1"/>
              </a:buClr>
            </a:pPr>
            <a:endParaRPr lang="en-US"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p:txBody>
      </p:sp>
      <p:graphicFrame>
        <p:nvGraphicFramePr>
          <p:cNvPr id="7" name="Diagram 6">
            <a:extLst>
              <a:ext uri="{FF2B5EF4-FFF2-40B4-BE49-F238E27FC236}">
                <a16:creationId xmlns:a16="http://schemas.microsoft.com/office/drawing/2014/main" xmlns="" id="{286362F7-56DF-40DE-9B19-4A3429C014A9}"/>
              </a:ext>
            </a:extLst>
          </p:cNvPr>
          <p:cNvGraphicFramePr/>
          <p:nvPr>
            <p:extLst>
              <p:ext uri="{D42A27DB-BD31-4B8C-83A1-F6EECF244321}">
                <p14:modId xmlns:p14="http://schemas.microsoft.com/office/powerpoint/2010/main" val="2088578144"/>
              </p:ext>
            </p:extLst>
          </p:nvPr>
        </p:nvGraphicFramePr>
        <p:xfrm>
          <a:off x="2755120" y="2082354"/>
          <a:ext cx="4254662" cy="9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Picture 32">
            <a:extLst>
              <a:ext uri="{FF2B5EF4-FFF2-40B4-BE49-F238E27FC236}">
                <a16:creationId xmlns:a16="http://schemas.microsoft.com/office/drawing/2014/main" xmlns="" id="{995A369F-19DD-4FD8-9A4D-3D225627AECA}"/>
              </a:ext>
            </a:extLst>
          </p:cNvPr>
          <p:cNvPicPr>
            <a:picLocks noChangeAspect="1"/>
          </p:cNvPicPr>
          <p:nvPr/>
        </p:nvPicPr>
        <p:blipFill>
          <a:blip r:embed="rId7"/>
          <a:stretch>
            <a:fillRect/>
          </a:stretch>
        </p:blipFill>
        <p:spPr>
          <a:xfrm>
            <a:off x="9866605" y="714375"/>
            <a:ext cx="1550069" cy="1556974"/>
          </a:xfrm>
          <a:prstGeom prst="rect">
            <a:avLst/>
          </a:prstGeom>
          <a:effectLst/>
        </p:spPr>
      </p:pic>
    </p:spTree>
    <p:extLst>
      <p:ext uri="{BB962C8B-B14F-4D97-AF65-F5344CB8AC3E}">
        <p14:creationId xmlns:p14="http://schemas.microsoft.com/office/powerpoint/2010/main" val="16073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7" name="Group 78">
            <a:extLst>
              <a:ext uri="{FF2B5EF4-FFF2-40B4-BE49-F238E27FC236}">
                <a16:creationId xmlns:a16="http://schemas.microsoft.com/office/drawing/2014/main" xmlns="" id="{51B860BB-F934-4DE1-A930-090DD475F1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80" name="Freeform 11">
              <a:extLst>
                <a:ext uri="{FF2B5EF4-FFF2-40B4-BE49-F238E27FC236}">
                  <a16:creationId xmlns:a16="http://schemas.microsoft.com/office/drawing/2014/main" xmlns="" id="{61927C55-8047-466F-9FE4-B42D3D1AFA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1" name="Freeform 12">
              <a:extLst>
                <a:ext uri="{FF2B5EF4-FFF2-40B4-BE49-F238E27FC236}">
                  <a16:creationId xmlns:a16="http://schemas.microsoft.com/office/drawing/2014/main" xmlns="" id="{E914D83D-75AE-426B-90AC-E37CBA2BD7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2" name="Freeform 13">
              <a:extLst>
                <a:ext uri="{FF2B5EF4-FFF2-40B4-BE49-F238E27FC236}">
                  <a16:creationId xmlns:a16="http://schemas.microsoft.com/office/drawing/2014/main" xmlns="" id="{DDB740D6-20EA-4164-9EDB-243B210E8F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3" name="Freeform 14">
              <a:extLst>
                <a:ext uri="{FF2B5EF4-FFF2-40B4-BE49-F238E27FC236}">
                  <a16:creationId xmlns:a16="http://schemas.microsoft.com/office/drawing/2014/main" xmlns="" id="{0843EF7D-8FF7-4B1B-810B-AA92D132E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4" name="Freeform 15">
              <a:extLst>
                <a:ext uri="{FF2B5EF4-FFF2-40B4-BE49-F238E27FC236}">
                  <a16:creationId xmlns:a16="http://schemas.microsoft.com/office/drawing/2014/main" xmlns="" id="{F995A1BF-26D5-42BA-83D6-B74B0793A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5" name="Freeform 16">
              <a:extLst>
                <a:ext uri="{FF2B5EF4-FFF2-40B4-BE49-F238E27FC236}">
                  <a16:creationId xmlns:a16="http://schemas.microsoft.com/office/drawing/2014/main" xmlns="" id="{706BB22B-358C-43E3-A01E-2CCD2EFD4A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6" name="Freeform 17">
              <a:extLst>
                <a:ext uri="{FF2B5EF4-FFF2-40B4-BE49-F238E27FC236}">
                  <a16:creationId xmlns:a16="http://schemas.microsoft.com/office/drawing/2014/main" xmlns="" id="{09828090-C04F-4B25-BD86-CE7A94A34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7" name="Freeform 18">
              <a:extLst>
                <a:ext uri="{FF2B5EF4-FFF2-40B4-BE49-F238E27FC236}">
                  <a16:creationId xmlns:a16="http://schemas.microsoft.com/office/drawing/2014/main" xmlns="" id="{B062093C-CFDD-4759-8CD6-EB2CCD1DBC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8" name="Freeform 19">
              <a:extLst>
                <a:ext uri="{FF2B5EF4-FFF2-40B4-BE49-F238E27FC236}">
                  <a16:creationId xmlns:a16="http://schemas.microsoft.com/office/drawing/2014/main" xmlns="" id="{FB33C2A8-7609-427D-BC55-13F956201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9" name="Freeform 20">
              <a:extLst>
                <a:ext uri="{FF2B5EF4-FFF2-40B4-BE49-F238E27FC236}">
                  <a16:creationId xmlns:a16="http://schemas.microsoft.com/office/drawing/2014/main" xmlns="" id="{9FF51B36-24F3-42B4-9ACD-2B83F4B570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0" name="Freeform 21">
              <a:extLst>
                <a:ext uri="{FF2B5EF4-FFF2-40B4-BE49-F238E27FC236}">
                  <a16:creationId xmlns:a16="http://schemas.microsoft.com/office/drawing/2014/main" xmlns="" id="{6EBCB31E-7CBF-45FC-B7A3-7FE8E8C8A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1" name="Freeform 22">
              <a:extLst>
                <a:ext uri="{FF2B5EF4-FFF2-40B4-BE49-F238E27FC236}">
                  <a16:creationId xmlns:a16="http://schemas.microsoft.com/office/drawing/2014/main" xmlns="" id="{404CB86A-82A5-40B9-8D4B-159ED1A3CE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8" name="Group 92">
            <a:extLst>
              <a:ext uri="{FF2B5EF4-FFF2-40B4-BE49-F238E27FC236}">
                <a16:creationId xmlns:a16="http://schemas.microsoft.com/office/drawing/2014/main" xmlns="" id="{DD17BCFA-C80F-4670-B8B9-034B5B1C8B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2"/>
            <a:ext cx="2356675" cy="6853285"/>
            <a:chOff x="6627813" y="195454"/>
            <a:chExt cx="1952625" cy="5678297"/>
          </a:xfrm>
        </p:grpSpPr>
        <p:sp>
          <p:nvSpPr>
            <p:cNvPr id="94" name="Freeform 27">
              <a:extLst>
                <a:ext uri="{FF2B5EF4-FFF2-40B4-BE49-F238E27FC236}">
                  <a16:creationId xmlns:a16="http://schemas.microsoft.com/office/drawing/2014/main" xmlns="" id="{F705DA76-B301-4098-9966-310A00C31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5" name="Freeform 28">
              <a:extLst>
                <a:ext uri="{FF2B5EF4-FFF2-40B4-BE49-F238E27FC236}">
                  <a16:creationId xmlns:a16="http://schemas.microsoft.com/office/drawing/2014/main" xmlns="" id="{7484AECD-B027-45E9-8764-6E1A4A4A0D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6" name="Freeform 29">
              <a:extLst>
                <a:ext uri="{FF2B5EF4-FFF2-40B4-BE49-F238E27FC236}">
                  <a16:creationId xmlns:a16="http://schemas.microsoft.com/office/drawing/2014/main" xmlns="" id="{CB341AF9-DEB1-42CB-8D1D-F262CFE465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7" name="Freeform 30">
              <a:extLst>
                <a:ext uri="{FF2B5EF4-FFF2-40B4-BE49-F238E27FC236}">
                  <a16:creationId xmlns:a16="http://schemas.microsoft.com/office/drawing/2014/main" xmlns="" id="{1C7213C3-CCDC-48BD-BF51-7AB8EE57A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8" name="Freeform 31">
              <a:extLst>
                <a:ext uri="{FF2B5EF4-FFF2-40B4-BE49-F238E27FC236}">
                  <a16:creationId xmlns:a16="http://schemas.microsoft.com/office/drawing/2014/main" xmlns="" id="{7568F4E5-84C7-4F79-A40F-AC4885CB63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9" name="Freeform 32">
              <a:extLst>
                <a:ext uri="{FF2B5EF4-FFF2-40B4-BE49-F238E27FC236}">
                  <a16:creationId xmlns:a16="http://schemas.microsoft.com/office/drawing/2014/main" xmlns="" id="{81654B91-DAE7-4763-8F60-7A35727C21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0" name="Freeform 33">
              <a:extLst>
                <a:ext uri="{FF2B5EF4-FFF2-40B4-BE49-F238E27FC236}">
                  <a16:creationId xmlns:a16="http://schemas.microsoft.com/office/drawing/2014/main" xmlns="" id="{E9C665F1-5409-4590-AA69-79EABC1EA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1" name="Freeform 34">
              <a:extLst>
                <a:ext uri="{FF2B5EF4-FFF2-40B4-BE49-F238E27FC236}">
                  <a16:creationId xmlns:a16="http://schemas.microsoft.com/office/drawing/2014/main" xmlns="" id="{C3192F7D-0C18-4DB2-A88B-EBF5627480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2" name="Freeform 35">
              <a:extLst>
                <a:ext uri="{FF2B5EF4-FFF2-40B4-BE49-F238E27FC236}">
                  <a16:creationId xmlns:a16="http://schemas.microsoft.com/office/drawing/2014/main" xmlns="" id="{86BE4725-AC90-44AE-8B17-D13BA4BF36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3" name="Freeform 36">
              <a:extLst>
                <a:ext uri="{FF2B5EF4-FFF2-40B4-BE49-F238E27FC236}">
                  <a16:creationId xmlns:a16="http://schemas.microsoft.com/office/drawing/2014/main" xmlns="" id="{2C0C171A-856F-4606-9D98-B5318639A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 name="Freeform 37">
              <a:extLst>
                <a:ext uri="{FF2B5EF4-FFF2-40B4-BE49-F238E27FC236}">
                  <a16:creationId xmlns:a16="http://schemas.microsoft.com/office/drawing/2014/main" xmlns="" id="{B6D57E3C-42A8-4054-B617-CE82DD8B7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 name="Freeform 38">
              <a:extLst>
                <a:ext uri="{FF2B5EF4-FFF2-40B4-BE49-F238E27FC236}">
                  <a16:creationId xmlns:a16="http://schemas.microsoft.com/office/drawing/2014/main" xmlns="" id="{C0A815A3-B7C7-4090-88EA-DA48AE47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9" name="Rectangle 106">
            <a:extLst>
              <a:ext uri="{FF2B5EF4-FFF2-40B4-BE49-F238E27FC236}">
                <a16:creationId xmlns:a16="http://schemas.microsoft.com/office/drawing/2014/main" xmlns="" id="{AE2F7D72-C98C-4C79-88A4-1DD7AAE7BF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0" name="Freeform 11">
            <a:extLst>
              <a:ext uri="{FF2B5EF4-FFF2-40B4-BE49-F238E27FC236}">
                <a16:creationId xmlns:a16="http://schemas.microsoft.com/office/drawing/2014/main" xmlns="" id="{17BE9237-F367-4B09-A610-9AC21A4323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Box 2">
            <a:extLst>
              <a:ext uri="{FF2B5EF4-FFF2-40B4-BE49-F238E27FC236}">
                <a16:creationId xmlns:a16="http://schemas.microsoft.com/office/drawing/2014/main" xmlns="" id="{2C31CE59-903D-479C-ADB2-027B5DCD4B45}"/>
              </a:ext>
            </a:extLst>
          </p:cNvPr>
          <p:cNvSpPr txBox="1"/>
          <p:nvPr/>
        </p:nvSpPr>
        <p:spPr>
          <a:xfrm>
            <a:off x="2592925" y="624110"/>
            <a:ext cx="8911687" cy="1280890"/>
          </a:xfrm>
          <a:prstGeom prst="rect">
            <a:avLst/>
          </a:prstGeom>
        </p:spPr>
        <p:txBody>
          <a:bodyPr vert="horz" lIns="91440" tIns="45720" rIns="91440" bIns="45720" rtlCol="0" anchor="t">
            <a:normAutofit/>
          </a:bodyPr>
          <a:lstStyle/>
          <a:p>
            <a:pPr>
              <a:spcBef>
                <a:spcPct val="0"/>
              </a:spcBef>
              <a:spcAft>
                <a:spcPts val="600"/>
              </a:spcAft>
            </a:pPr>
            <a:r>
              <a:rPr lang="en-US" sz="3600" dirty="0">
                <a:solidFill>
                  <a:schemeClr val="tx1">
                    <a:lumMod val="85000"/>
                    <a:lumOff val="15000"/>
                  </a:schemeClr>
                </a:solidFill>
                <a:latin typeface="+mj-lt"/>
                <a:ea typeface="+mj-ea"/>
                <a:cs typeface="+mj-cs"/>
              </a:rPr>
              <a:t>TCEQ Brownfields Process: </a:t>
            </a:r>
          </a:p>
          <a:p>
            <a:pPr>
              <a:spcBef>
                <a:spcPct val="0"/>
              </a:spcBef>
              <a:spcAft>
                <a:spcPts val="600"/>
              </a:spcAft>
            </a:pPr>
            <a:r>
              <a:rPr lang="en-US" sz="3600" dirty="0">
                <a:solidFill>
                  <a:schemeClr val="tx1">
                    <a:lumMod val="85000"/>
                    <a:lumOff val="15000"/>
                  </a:schemeClr>
                </a:solidFill>
                <a:latin typeface="+mj-lt"/>
                <a:ea typeface="+mj-ea"/>
                <a:cs typeface="+mj-cs"/>
              </a:rPr>
              <a:t>Phase II ESA</a:t>
            </a:r>
          </a:p>
        </p:txBody>
      </p:sp>
      <p:sp>
        <p:nvSpPr>
          <p:cNvPr id="2" name="Rectangle 1">
            <a:extLst>
              <a:ext uri="{FF2B5EF4-FFF2-40B4-BE49-F238E27FC236}">
                <a16:creationId xmlns:a16="http://schemas.microsoft.com/office/drawing/2014/main" xmlns="" id="{1EC21873-043E-4F43-8EBA-AA78DDCE3815}"/>
              </a:ext>
            </a:extLst>
          </p:cNvPr>
          <p:cNvSpPr/>
          <p:nvPr/>
        </p:nvSpPr>
        <p:spPr>
          <a:xfrm>
            <a:off x="2592925" y="3323192"/>
            <a:ext cx="7494088" cy="3785860"/>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marL="342900" indent="-342900">
              <a:lnSpc>
                <a:spcPct val="90000"/>
              </a:lnSpc>
              <a:spcBef>
                <a:spcPts val="1000"/>
              </a:spcBef>
              <a:buClr>
                <a:schemeClr val="accent1"/>
              </a:buClr>
              <a:buFont typeface="Wingdings" panose="05000000000000000000" pitchFamily="2" charset="2"/>
              <a:buChar char="§"/>
            </a:pPr>
            <a:r>
              <a:rPr lang="en-US" dirty="0">
                <a:solidFill>
                  <a:schemeClr val="tx1">
                    <a:lumMod val="75000"/>
                    <a:lumOff val="25000"/>
                  </a:schemeClr>
                </a:solidFill>
                <a:latin typeface="Segoe UI" panose="020B0502040204020203" pitchFamily="34" charset="0"/>
                <a:cs typeface="Segoe UI" panose="020B0502040204020203" pitchFamily="34" charset="0"/>
              </a:rPr>
              <a:t>Site activities are determined based on Phase I findings. May include soil and/or groundwater sampling</a:t>
            </a:r>
          </a:p>
          <a:p>
            <a:pPr>
              <a:lnSpc>
                <a:spcPct val="90000"/>
              </a:lnSpc>
              <a:spcBef>
                <a:spcPts val="1000"/>
              </a:spcBef>
              <a:buClr>
                <a:schemeClr val="accent1"/>
              </a:buClr>
            </a:pPr>
            <a:endParaRPr lang="en-US"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p:txBody>
      </p:sp>
      <p:graphicFrame>
        <p:nvGraphicFramePr>
          <p:cNvPr id="7" name="Diagram 6">
            <a:extLst>
              <a:ext uri="{FF2B5EF4-FFF2-40B4-BE49-F238E27FC236}">
                <a16:creationId xmlns:a16="http://schemas.microsoft.com/office/drawing/2014/main" xmlns="" id="{286362F7-56DF-40DE-9B19-4A3429C014A9}"/>
              </a:ext>
            </a:extLst>
          </p:cNvPr>
          <p:cNvGraphicFramePr/>
          <p:nvPr>
            <p:extLst>
              <p:ext uri="{D42A27DB-BD31-4B8C-83A1-F6EECF244321}">
                <p14:modId xmlns:p14="http://schemas.microsoft.com/office/powerpoint/2010/main" val="911978382"/>
              </p:ext>
            </p:extLst>
          </p:nvPr>
        </p:nvGraphicFramePr>
        <p:xfrm>
          <a:off x="2671431" y="2122044"/>
          <a:ext cx="5576852" cy="1300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Picture 32">
            <a:extLst>
              <a:ext uri="{FF2B5EF4-FFF2-40B4-BE49-F238E27FC236}">
                <a16:creationId xmlns:a16="http://schemas.microsoft.com/office/drawing/2014/main" xmlns="" id="{5856598B-E1D9-4BF6-AEFE-9A0BE6B168DB}"/>
              </a:ext>
            </a:extLst>
          </p:cNvPr>
          <p:cNvPicPr>
            <a:picLocks noChangeAspect="1"/>
          </p:cNvPicPr>
          <p:nvPr/>
        </p:nvPicPr>
        <p:blipFill>
          <a:blip r:embed="rId7"/>
          <a:stretch>
            <a:fillRect/>
          </a:stretch>
        </p:blipFill>
        <p:spPr>
          <a:xfrm>
            <a:off x="9866605" y="714375"/>
            <a:ext cx="1550069" cy="1556974"/>
          </a:xfrm>
          <a:prstGeom prst="rect">
            <a:avLst/>
          </a:prstGeom>
          <a:effectLst/>
        </p:spPr>
      </p:pic>
    </p:spTree>
    <p:extLst>
      <p:ext uri="{BB962C8B-B14F-4D97-AF65-F5344CB8AC3E}">
        <p14:creationId xmlns:p14="http://schemas.microsoft.com/office/powerpoint/2010/main" val="1511209313"/>
      </p:ext>
    </p:extLst>
  </p:cSld>
  <p:clrMapOvr>
    <a:masterClrMapping/>
  </p:clrMapOvr>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620</TotalTime>
  <Words>1223</Words>
  <Application>Microsoft Office PowerPoint</Application>
  <PresentationFormat>Widescreen</PresentationFormat>
  <Paragraphs>194</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Mahsuri Sans</vt:lpstr>
      <vt:lpstr>Segoe UI</vt:lpstr>
      <vt:lpstr>Wingdings</vt:lpstr>
      <vt:lpstr>Wingdings 3</vt:lpstr>
      <vt:lpstr>Wisp</vt:lpstr>
      <vt:lpstr>Texas Brownfields Programs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Brownfields Programs</dc:title>
  <dc:creator>Phylicia Allen</dc:creator>
  <cp:lastModifiedBy>Claudia Mora</cp:lastModifiedBy>
  <cp:revision>31</cp:revision>
  <dcterms:created xsi:type="dcterms:W3CDTF">2021-07-23T16:59:57Z</dcterms:created>
  <dcterms:modified xsi:type="dcterms:W3CDTF">2021-10-13T14:41:54Z</dcterms:modified>
</cp:coreProperties>
</file>