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5"/>
  </p:sldMasterIdLst>
  <p:notesMasterIdLst>
    <p:notesMasterId r:id="rId37"/>
  </p:notesMasterIdLst>
  <p:sldIdLst>
    <p:sldId id="256" r:id="rId6"/>
    <p:sldId id="259" r:id="rId7"/>
    <p:sldId id="263" r:id="rId8"/>
    <p:sldId id="264" r:id="rId9"/>
    <p:sldId id="425" r:id="rId10"/>
    <p:sldId id="404" r:id="rId11"/>
    <p:sldId id="405" r:id="rId12"/>
    <p:sldId id="261" r:id="rId13"/>
    <p:sldId id="279" r:id="rId14"/>
    <p:sldId id="426" r:id="rId15"/>
    <p:sldId id="265" r:id="rId16"/>
    <p:sldId id="266" r:id="rId17"/>
    <p:sldId id="278" r:id="rId18"/>
    <p:sldId id="275" r:id="rId19"/>
    <p:sldId id="267" r:id="rId20"/>
    <p:sldId id="268" r:id="rId21"/>
    <p:sldId id="269" r:id="rId22"/>
    <p:sldId id="270" r:id="rId23"/>
    <p:sldId id="273" r:id="rId24"/>
    <p:sldId id="428" r:id="rId25"/>
    <p:sldId id="430" r:id="rId26"/>
    <p:sldId id="432" r:id="rId27"/>
    <p:sldId id="433" r:id="rId28"/>
    <p:sldId id="411" r:id="rId29"/>
    <p:sldId id="421" r:id="rId30"/>
    <p:sldId id="298" r:id="rId31"/>
    <p:sldId id="429" r:id="rId32"/>
    <p:sldId id="417" r:id="rId33"/>
    <p:sldId id="302" r:id="rId34"/>
    <p:sldId id="276" r:id="rId35"/>
    <p:sldId id="277" r:id="rId36"/>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quivel, Ana" initials="EA" lastIdx="1" clrIdx="0">
    <p:extLst>
      <p:ext uri="{19B8F6BF-5375-455C-9EA6-DF929625EA0E}">
        <p15:presenceInfo xmlns:p15="http://schemas.microsoft.com/office/powerpoint/2012/main" userId="S::esquivel.ana@epa.gov::4a5fdf8a-728c-48a0-b14a-d20f130cf6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238" autoAdjust="0"/>
  </p:normalViewPr>
  <p:slideViewPr>
    <p:cSldViewPr snapToGrid="0">
      <p:cViewPr varScale="1">
        <p:scale>
          <a:sx n="46" d="100"/>
          <a:sy n="46" d="100"/>
        </p:scale>
        <p:origin x="16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F0B4B9-0E4B-4E06-B15B-D33704DB9A95}"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en-US"/>
        </a:p>
      </dgm:t>
    </dgm:pt>
    <dgm:pt modelId="{8F16E3E5-51EB-4D31-9CB8-2FCFB379D1E2}">
      <dgm:prSet/>
      <dgm:spPr/>
      <dgm:t>
        <a:bodyPr/>
        <a:lstStyle/>
        <a:p>
          <a:r>
            <a:rPr lang="en-US"/>
            <a:t>Potential sites in your communities</a:t>
          </a:r>
        </a:p>
      </dgm:t>
    </dgm:pt>
    <dgm:pt modelId="{BD09365F-A5A6-435F-AE66-CBBBAABA2BC6}" type="parTrans" cxnId="{5D020430-0D5F-4C5B-8D4D-8C9CD40807B8}">
      <dgm:prSet/>
      <dgm:spPr/>
      <dgm:t>
        <a:bodyPr/>
        <a:lstStyle/>
        <a:p>
          <a:endParaRPr lang="en-US"/>
        </a:p>
      </dgm:t>
    </dgm:pt>
    <dgm:pt modelId="{90194DC2-50F0-424D-B3DA-00826BF73B60}" type="sibTrans" cxnId="{5D020430-0D5F-4C5B-8D4D-8C9CD40807B8}">
      <dgm:prSet/>
      <dgm:spPr/>
      <dgm:t>
        <a:bodyPr/>
        <a:lstStyle/>
        <a:p>
          <a:endParaRPr lang="en-US"/>
        </a:p>
      </dgm:t>
    </dgm:pt>
    <dgm:pt modelId="{B3395649-2D25-4004-ABF2-9E3924C7B50C}">
      <dgm:prSet/>
      <dgm:spPr/>
      <dgm:t>
        <a:bodyPr/>
        <a:lstStyle/>
        <a:p>
          <a:r>
            <a:rPr lang="en-US"/>
            <a:t>Environmental issues affecting your communities </a:t>
          </a:r>
        </a:p>
      </dgm:t>
    </dgm:pt>
    <dgm:pt modelId="{D7FC197D-346A-41EA-B5DB-BC80F319BF0A}" type="parTrans" cxnId="{76F7E0B5-797E-4459-945A-AD931BBBA0AA}">
      <dgm:prSet/>
      <dgm:spPr/>
      <dgm:t>
        <a:bodyPr/>
        <a:lstStyle/>
        <a:p>
          <a:endParaRPr lang="en-US"/>
        </a:p>
      </dgm:t>
    </dgm:pt>
    <dgm:pt modelId="{028B5DAD-DAEA-4977-926C-60238998FAB4}" type="sibTrans" cxnId="{76F7E0B5-797E-4459-945A-AD931BBBA0AA}">
      <dgm:prSet/>
      <dgm:spPr/>
      <dgm:t>
        <a:bodyPr/>
        <a:lstStyle/>
        <a:p>
          <a:endParaRPr lang="en-US"/>
        </a:p>
      </dgm:t>
    </dgm:pt>
    <dgm:pt modelId="{325D204F-EF2B-49A8-999E-43D8A3429EA1}" type="pres">
      <dgm:prSet presAssocID="{D8F0B4B9-0E4B-4E06-B15B-D33704DB9A95}" presName="linear" presStyleCnt="0">
        <dgm:presLayoutVars>
          <dgm:animLvl val="lvl"/>
          <dgm:resizeHandles val="exact"/>
        </dgm:presLayoutVars>
      </dgm:prSet>
      <dgm:spPr/>
    </dgm:pt>
    <dgm:pt modelId="{C7F095E3-99F6-4B1E-8FD9-A9D506C6D5E3}" type="pres">
      <dgm:prSet presAssocID="{8F16E3E5-51EB-4D31-9CB8-2FCFB379D1E2}" presName="parentText" presStyleLbl="node1" presStyleIdx="0" presStyleCnt="2">
        <dgm:presLayoutVars>
          <dgm:chMax val="0"/>
          <dgm:bulletEnabled val="1"/>
        </dgm:presLayoutVars>
      </dgm:prSet>
      <dgm:spPr/>
    </dgm:pt>
    <dgm:pt modelId="{B1860212-80E0-4418-8F1C-07D5B21C8E8F}" type="pres">
      <dgm:prSet presAssocID="{90194DC2-50F0-424D-B3DA-00826BF73B60}" presName="spacer" presStyleCnt="0"/>
      <dgm:spPr/>
    </dgm:pt>
    <dgm:pt modelId="{C4DF8DA3-88E0-4FA0-A5A6-15A25613CD4B}" type="pres">
      <dgm:prSet presAssocID="{B3395649-2D25-4004-ABF2-9E3924C7B50C}" presName="parentText" presStyleLbl="node1" presStyleIdx="1" presStyleCnt="2">
        <dgm:presLayoutVars>
          <dgm:chMax val="0"/>
          <dgm:bulletEnabled val="1"/>
        </dgm:presLayoutVars>
      </dgm:prSet>
      <dgm:spPr/>
    </dgm:pt>
  </dgm:ptLst>
  <dgm:cxnLst>
    <dgm:cxn modelId="{8D0FF406-43B9-41D3-85CB-FAB43C706E50}" type="presOf" srcId="{B3395649-2D25-4004-ABF2-9E3924C7B50C}" destId="{C4DF8DA3-88E0-4FA0-A5A6-15A25613CD4B}" srcOrd="0" destOrd="0" presId="urn:microsoft.com/office/officeart/2005/8/layout/vList2"/>
    <dgm:cxn modelId="{5D020430-0D5F-4C5B-8D4D-8C9CD40807B8}" srcId="{D8F0B4B9-0E4B-4E06-B15B-D33704DB9A95}" destId="{8F16E3E5-51EB-4D31-9CB8-2FCFB379D1E2}" srcOrd="0" destOrd="0" parTransId="{BD09365F-A5A6-435F-AE66-CBBBAABA2BC6}" sibTransId="{90194DC2-50F0-424D-B3DA-00826BF73B60}"/>
    <dgm:cxn modelId="{B0AE307E-B218-462B-9B57-A80D479150A7}" type="presOf" srcId="{D8F0B4B9-0E4B-4E06-B15B-D33704DB9A95}" destId="{325D204F-EF2B-49A8-999E-43D8A3429EA1}" srcOrd="0" destOrd="0" presId="urn:microsoft.com/office/officeart/2005/8/layout/vList2"/>
    <dgm:cxn modelId="{50A747A3-AD70-4F62-B84F-9D98DEFD225B}" type="presOf" srcId="{8F16E3E5-51EB-4D31-9CB8-2FCFB379D1E2}" destId="{C7F095E3-99F6-4B1E-8FD9-A9D506C6D5E3}" srcOrd="0" destOrd="0" presId="urn:microsoft.com/office/officeart/2005/8/layout/vList2"/>
    <dgm:cxn modelId="{76F7E0B5-797E-4459-945A-AD931BBBA0AA}" srcId="{D8F0B4B9-0E4B-4E06-B15B-D33704DB9A95}" destId="{B3395649-2D25-4004-ABF2-9E3924C7B50C}" srcOrd="1" destOrd="0" parTransId="{D7FC197D-346A-41EA-B5DB-BC80F319BF0A}" sibTransId="{028B5DAD-DAEA-4977-926C-60238998FAB4}"/>
    <dgm:cxn modelId="{14D882AA-0786-4E62-92E8-ACA42DBC7FA9}" type="presParOf" srcId="{325D204F-EF2B-49A8-999E-43D8A3429EA1}" destId="{C7F095E3-99F6-4B1E-8FD9-A9D506C6D5E3}" srcOrd="0" destOrd="0" presId="urn:microsoft.com/office/officeart/2005/8/layout/vList2"/>
    <dgm:cxn modelId="{777920E7-42D5-46D0-90AB-E69244FBE292}" type="presParOf" srcId="{325D204F-EF2B-49A8-999E-43D8A3429EA1}" destId="{B1860212-80E0-4418-8F1C-07D5B21C8E8F}" srcOrd="1" destOrd="0" presId="urn:microsoft.com/office/officeart/2005/8/layout/vList2"/>
    <dgm:cxn modelId="{6B6D6938-552F-4E60-8111-55C06302591F}" type="presParOf" srcId="{325D204F-EF2B-49A8-999E-43D8A3429EA1}" destId="{C4DF8DA3-88E0-4FA0-A5A6-15A25613CD4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307787-C4FF-4F7B-863B-7393E630526E}" type="doc">
      <dgm:prSet loTypeId="urn:microsoft.com/office/officeart/2005/8/layout/hChevron3" loCatId="process" qsTypeId="urn:microsoft.com/office/officeart/2005/8/quickstyle/simple1" qsCatId="simple" csTypeId="urn:microsoft.com/office/officeart/2005/8/colors/accent1_2" csCatId="accent1" phldr="1"/>
      <dgm:spPr/>
    </dgm:pt>
    <dgm:pt modelId="{8079245F-63C9-4494-A673-D401DDA385B2}">
      <dgm:prSet phldrT="[Text]"/>
      <dgm:spPr/>
      <dgm:t>
        <a:bodyPr/>
        <a:lstStyle/>
        <a:p>
          <a:r>
            <a:rPr lang="en-US"/>
            <a:t>Determine reuse and vision goals</a:t>
          </a:r>
        </a:p>
      </dgm:t>
    </dgm:pt>
    <dgm:pt modelId="{E1BBE7A9-A243-4E0B-A1F0-855BD4959772}" type="parTrans" cxnId="{3A46EC8B-5124-4B8A-8A9D-C042B91B5559}">
      <dgm:prSet/>
      <dgm:spPr/>
      <dgm:t>
        <a:bodyPr/>
        <a:lstStyle/>
        <a:p>
          <a:endParaRPr lang="en-US"/>
        </a:p>
      </dgm:t>
    </dgm:pt>
    <dgm:pt modelId="{F1A58A52-8165-4D3B-804D-E3F410B938B8}" type="sibTrans" cxnId="{3A46EC8B-5124-4B8A-8A9D-C042B91B5559}">
      <dgm:prSet/>
      <dgm:spPr/>
      <dgm:t>
        <a:bodyPr/>
        <a:lstStyle/>
        <a:p>
          <a:endParaRPr lang="en-US"/>
        </a:p>
      </dgm:t>
    </dgm:pt>
    <dgm:pt modelId="{E1C5B541-5190-46FF-9722-FFE984F7D476}">
      <dgm:prSet phldrT="[Text]"/>
      <dgm:spPr/>
      <dgm:t>
        <a:bodyPr/>
        <a:lstStyle/>
        <a:p>
          <a:r>
            <a:rPr lang="en-US"/>
            <a:t>Identify Brownfield sites</a:t>
          </a:r>
        </a:p>
      </dgm:t>
    </dgm:pt>
    <dgm:pt modelId="{4FA63A7E-C797-49F5-B13F-DB83FC7BD77E}" type="parTrans" cxnId="{EEC295C3-B67E-4B53-9691-B7872EC1276D}">
      <dgm:prSet/>
      <dgm:spPr/>
      <dgm:t>
        <a:bodyPr/>
        <a:lstStyle/>
        <a:p>
          <a:endParaRPr lang="en-US"/>
        </a:p>
      </dgm:t>
    </dgm:pt>
    <dgm:pt modelId="{75ACFF11-BA74-4667-AA5A-FEA001769FF9}" type="sibTrans" cxnId="{EEC295C3-B67E-4B53-9691-B7872EC1276D}">
      <dgm:prSet/>
      <dgm:spPr/>
      <dgm:t>
        <a:bodyPr/>
        <a:lstStyle/>
        <a:p>
          <a:endParaRPr lang="en-US"/>
        </a:p>
      </dgm:t>
    </dgm:pt>
    <dgm:pt modelId="{0E3BBA35-D6C6-4603-9561-CCABE8343939}">
      <dgm:prSet phldrT="[Text]"/>
      <dgm:spPr/>
      <dgm:t>
        <a:bodyPr/>
        <a:lstStyle/>
        <a:p>
          <a:r>
            <a:rPr lang="en-US"/>
            <a:t>Conduct Environmental Assessments</a:t>
          </a:r>
        </a:p>
      </dgm:t>
    </dgm:pt>
    <dgm:pt modelId="{51806B10-2885-4493-9FE0-1411DCCB6DFE}" type="parTrans" cxnId="{7A3AFA74-D314-47B8-A7AF-2F5942D6BDC2}">
      <dgm:prSet/>
      <dgm:spPr/>
      <dgm:t>
        <a:bodyPr/>
        <a:lstStyle/>
        <a:p>
          <a:endParaRPr lang="en-US"/>
        </a:p>
      </dgm:t>
    </dgm:pt>
    <dgm:pt modelId="{2FD4E850-CED6-4D8F-8418-CE2A02E84241}" type="sibTrans" cxnId="{7A3AFA74-D314-47B8-A7AF-2F5942D6BDC2}">
      <dgm:prSet/>
      <dgm:spPr/>
      <dgm:t>
        <a:bodyPr/>
        <a:lstStyle/>
        <a:p>
          <a:endParaRPr lang="en-US"/>
        </a:p>
      </dgm:t>
    </dgm:pt>
    <dgm:pt modelId="{AB70C5C6-38AA-49A3-922A-3E9151142A81}">
      <dgm:prSet/>
      <dgm:spPr/>
      <dgm:t>
        <a:bodyPr/>
        <a:lstStyle/>
        <a:p>
          <a:r>
            <a:rPr lang="en-US"/>
            <a:t>Prioritize Brownfields</a:t>
          </a:r>
        </a:p>
      </dgm:t>
    </dgm:pt>
    <dgm:pt modelId="{246A833A-B4D6-4A73-9FF4-E0B912BF287D}" type="parTrans" cxnId="{86AA190F-2423-4A78-BA02-066AD3A9C1EA}">
      <dgm:prSet/>
      <dgm:spPr/>
      <dgm:t>
        <a:bodyPr/>
        <a:lstStyle/>
        <a:p>
          <a:endParaRPr lang="en-US"/>
        </a:p>
      </dgm:t>
    </dgm:pt>
    <dgm:pt modelId="{661DC1FD-517E-4BD8-A38C-33EA196BF0E6}" type="sibTrans" cxnId="{86AA190F-2423-4A78-BA02-066AD3A9C1EA}">
      <dgm:prSet/>
      <dgm:spPr/>
      <dgm:t>
        <a:bodyPr/>
        <a:lstStyle/>
        <a:p>
          <a:endParaRPr lang="en-US"/>
        </a:p>
      </dgm:t>
    </dgm:pt>
    <dgm:pt modelId="{51EEC7A1-8F59-4729-9648-36A1379DF346}">
      <dgm:prSet/>
      <dgm:spPr/>
      <dgm:t>
        <a:bodyPr/>
        <a:lstStyle/>
        <a:p>
          <a:r>
            <a:rPr lang="en-US"/>
            <a:t>Leverage Funding Resources</a:t>
          </a:r>
        </a:p>
      </dgm:t>
    </dgm:pt>
    <dgm:pt modelId="{F006C0A5-4A57-4989-90FD-7733E35BA0C9}" type="parTrans" cxnId="{D6532093-CB79-4D74-A021-9B012588EE87}">
      <dgm:prSet/>
      <dgm:spPr/>
      <dgm:t>
        <a:bodyPr/>
        <a:lstStyle/>
        <a:p>
          <a:endParaRPr lang="en-US"/>
        </a:p>
      </dgm:t>
    </dgm:pt>
    <dgm:pt modelId="{6213B5D6-8D97-4FF8-9C7D-104C7C047CEA}" type="sibTrans" cxnId="{D6532093-CB79-4D74-A021-9B012588EE87}">
      <dgm:prSet/>
      <dgm:spPr/>
      <dgm:t>
        <a:bodyPr/>
        <a:lstStyle/>
        <a:p>
          <a:endParaRPr lang="en-US"/>
        </a:p>
      </dgm:t>
    </dgm:pt>
    <dgm:pt modelId="{D7BFF10C-90B7-4186-B6E4-130E2B335E2A}">
      <dgm:prSet/>
      <dgm:spPr/>
      <dgm:t>
        <a:bodyPr/>
        <a:lstStyle/>
        <a:p>
          <a:r>
            <a:rPr lang="en-US"/>
            <a:t>Clean Up and Revitalize</a:t>
          </a:r>
        </a:p>
      </dgm:t>
    </dgm:pt>
    <dgm:pt modelId="{9C2AF4C3-0D1D-4CE1-BA31-DA84E6699603}" type="parTrans" cxnId="{B85AB9AE-03C1-4987-B85F-F870550E8D7E}">
      <dgm:prSet/>
      <dgm:spPr/>
      <dgm:t>
        <a:bodyPr/>
        <a:lstStyle/>
        <a:p>
          <a:endParaRPr lang="en-US"/>
        </a:p>
      </dgm:t>
    </dgm:pt>
    <dgm:pt modelId="{E1DBB5D6-4535-4AB1-856C-4D607D8D3EE4}" type="sibTrans" cxnId="{B85AB9AE-03C1-4987-B85F-F870550E8D7E}">
      <dgm:prSet/>
      <dgm:spPr/>
      <dgm:t>
        <a:bodyPr/>
        <a:lstStyle/>
        <a:p>
          <a:endParaRPr lang="en-US"/>
        </a:p>
      </dgm:t>
    </dgm:pt>
    <dgm:pt modelId="{D84D465F-8C39-4CAF-B50D-50938A6218E4}" type="pres">
      <dgm:prSet presAssocID="{62307787-C4FF-4F7B-863B-7393E630526E}" presName="Name0" presStyleCnt="0">
        <dgm:presLayoutVars>
          <dgm:dir/>
          <dgm:resizeHandles val="exact"/>
        </dgm:presLayoutVars>
      </dgm:prSet>
      <dgm:spPr/>
    </dgm:pt>
    <dgm:pt modelId="{3F45A3F7-9955-470B-AEC3-AC7A78F82A7D}" type="pres">
      <dgm:prSet presAssocID="{8079245F-63C9-4494-A673-D401DDA385B2}" presName="parTxOnly" presStyleLbl="node1" presStyleIdx="0" presStyleCnt="6">
        <dgm:presLayoutVars>
          <dgm:bulletEnabled val="1"/>
        </dgm:presLayoutVars>
      </dgm:prSet>
      <dgm:spPr/>
    </dgm:pt>
    <dgm:pt modelId="{F573581C-58B4-4741-8668-1D9BB6444A61}" type="pres">
      <dgm:prSet presAssocID="{F1A58A52-8165-4D3B-804D-E3F410B938B8}" presName="parSpace" presStyleCnt="0"/>
      <dgm:spPr/>
    </dgm:pt>
    <dgm:pt modelId="{41E8E4E3-3068-4663-A8D6-EB46A4AE276E}" type="pres">
      <dgm:prSet presAssocID="{E1C5B541-5190-46FF-9722-FFE984F7D476}" presName="parTxOnly" presStyleLbl="node1" presStyleIdx="1" presStyleCnt="6" custLinFactNeighborX="271" custLinFactNeighborY="628">
        <dgm:presLayoutVars>
          <dgm:bulletEnabled val="1"/>
        </dgm:presLayoutVars>
      </dgm:prSet>
      <dgm:spPr/>
    </dgm:pt>
    <dgm:pt modelId="{D25E6BF3-F0FF-4400-8A9C-46488C7502E8}" type="pres">
      <dgm:prSet presAssocID="{75ACFF11-BA74-4667-AA5A-FEA001769FF9}" presName="parSpace" presStyleCnt="0"/>
      <dgm:spPr/>
    </dgm:pt>
    <dgm:pt modelId="{BE5E46AA-7729-46ED-84BC-F4599714A9B4}" type="pres">
      <dgm:prSet presAssocID="{AB70C5C6-38AA-49A3-922A-3E9151142A81}" presName="parTxOnly" presStyleLbl="node1" presStyleIdx="2" presStyleCnt="6">
        <dgm:presLayoutVars>
          <dgm:bulletEnabled val="1"/>
        </dgm:presLayoutVars>
      </dgm:prSet>
      <dgm:spPr/>
    </dgm:pt>
    <dgm:pt modelId="{B93DC7FF-56C2-4AA0-B89C-206DD5A0C87D}" type="pres">
      <dgm:prSet presAssocID="{661DC1FD-517E-4BD8-A38C-33EA196BF0E6}" presName="parSpace" presStyleCnt="0"/>
      <dgm:spPr/>
    </dgm:pt>
    <dgm:pt modelId="{BC09B7A6-4A86-48D1-A23F-EBAA5EC07C27}" type="pres">
      <dgm:prSet presAssocID="{0E3BBA35-D6C6-4603-9561-CCABE8343939}" presName="parTxOnly" presStyleLbl="node1" presStyleIdx="3" presStyleCnt="6">
        <dgm:presLayoutVars>
          <dgm:bulletEnabled val="1"/>
        </dgm:presLayoutVars>
      </dgm:prSet>
      <dgm:spPr/>
    </dgm:pt>
    <dgm:pt modelId="{FA64D973-40EA-49A0-BB80-94F18ED032B7}" type="pres">
      <dgm:prSet presAssocID="{2FD4E850-CED6-4D8F-8418-CE2A02E84241}" presName="parSpace" presStyleCnt="0"/>
      <dgm:spPr/>
    </dgm:pt>
    <dgm:pt modelId="{C86024BD-A38F-4898-AC7D-1261814D61B1}" type="pres">
      <dgm:prSet presAssocID="{51EEC7A1-8F59-4729-9648-36A1379DF346}" presName="parTxOnly" presStyleLbl="node1" presStyleIdx="4" presStyleCnt="6">
        <dgm:presLayoutVars>
          <dgm:bulletEnabled val="1"/>
        </dgm:presLayoutVars>
      </dgm:prSet>
      <dgm:spPr/>
    </dgm:pt>
    <dgm:pt modelId="{B86D7352-911D-4529-8A38-C41FCF5D9D2B}" type="pres">
      <dgm:prSet presAssocID="{6213B5D6-8D97-4FF8-9C7D-104C7C047CEA}" presName="parSpace" presStyleCnt="0"/>
      <dgm:spPr/>
    </dgm:pt>
    <dgm:pt modelId="{F82281C4-5022-4E61-A327-DE1B08DF4289}" type="pres">
      <dgm:prSet presAssocID="{D7BFF10C-90B7-4186-B6E4-130E2B335E2A}" presName="parTxOnly" presStyleLbl="node1" presStyleIdx="5" presStyleCnt="6">
        <dgm:presLayoutVars>
          <dgm:bulletEnabled val="1"/>
        </dgm:presLayoutVars>
      </dgm:prSet>
      <dgm:spPr/>
    </dgm:pt>
  </dgm:ptLst>
  <dgm:cxnLst>
    <dgm:cxn modelId="{33C93508-54B4-4625-B80A-3D331863D140}" type="presOf" srcId="{D7BFF10C-90B7-4186-B6E4-130E2B335E2A}" destId="{F82281C4-5022-4E61-A327-DE1B08DF4289}" srcOrd="0" destOrd="0" presId="urn:microsoft.com/office/officeart/2005/8/layout/hChevron3"/>
    <dgm:cxn modelId="{86AA190F-2423-4A78-BA02-066AD3A9C1EA}" srcId="{62307787-C4FF-4F7B-863B-7393E630526E}" destId="{AB70C5C6-38AA-49A3-922A-3E9151142A81}" srcOrd="2" destOrd="0" parTransId="{246A833A-B4D6-4A73-9FF4-E0B912BF287D}" sibTransId="{661DC1FD-517E-4BD8-A38C-33EA196BF0E6}"/>
    <dgm:cxn modelId="{4E369468-70A1-4F2C-A214-214F6071C790}" type="presOf" srcId="{62307787-C4FF-4F7B-863B-7393E630526E}" destId="{D84D465F-8C39-4CAF-B50D-50938A6218E4}" srcOrd="0" destOrd="0" presId="urn:microsoft.com/office/officeart/2005/8/layout/hChevron3"/>
    <dgm:cxn modelId="{7A3AFA74-D314-47B8-A7AF-2F5942D6BDC2}" srcId="{62307787-C4FF-4F7B-863B-7393E630526E}" destId="{0E3BBA35-D6C6-4603-9561-CCABE8343939}" srcOrd="3" destOrd="0" parTransId="{51806B10-2885-4493-9FE0-1411DCCB6DFE}" sibTransId="{2FD4E850-CED6-4D8F-8418-CE2A02E84241}"/>
    <dgm:cxn modelId="{35CF565A-F779-41F5-9C5A-19643641D2AA}" type="presOf" srcId="{0E3BBA35-D6C6-4603-9561-CCABE8343939}" destId="{BC09B7A6-4A86-48D1-A23F-EBAA5EC07C27}" srcOrd="0" destOrd="0" presId="urn:microsoft.com/office/officeart/2005/8/layout/hChevron3"/>
    <dgm:cxn modelId="{3A46EC8B-5124-4B8A-8A9D-C042B91B5559}" srcId="{62307787-C4FF-4F7B-863B-7393E630526E}" destId="{8079245F-63C9-4494-A673-D401DDA385B2}" srcOrd="0" destOrd="0" parTransId="{E1BBE7A9-A243-4E0B-A1F0-855BD4959772}" sibTransId="{F1A58A52-8165-4D3B-804D-E3F410B938B8}"/>
    <dgm:cxn modelId="{D6532093-CB79-4D74-A021-9B012588EE87}" srcId="{62307787-C4FF-4F7B-863B-7393E630526E}" destId="{51EEC7A1-8F59-4729-9648-36A1379DF346}" srcOrd="4" destOrd="0" parTransId="{F006C0A5-4A57-4989-90FD-7733E35BA0C9}" sibTransId="{6213B5D6-8D97-4FF8-9C7D-104C7C047CEA}"/>
    <dgm:cxn modelId="{1C3C7293-8961-4519-83F4-0FD7A0B00D65}" type="presOf" srcId="{AB70C5C6-38AA-49A3-922A-3E9151142A81}" destId="{BE5E46AA-7729-46ED-84BC-F4599714A9B4}" srcOrd="0" destOrd="0" presId="urn:microsoft.com/office/officeart/2005/8/layout/hChevron3"/>
    <dgm:cxn modelId="{9BCF09A2-423D-404A-BFC2-E1BC56115B2D}" type="presOf" srcId="{E1C5B541-5190-46FF-9722-FFE984F7D476}" destId="{41E8E4E3-3068-4663-A8D6-EB46A4AE276E}" srcOrd="0" destOrd="0" presId="urn:microsoft.com/office/officeart/2005/8/layout/hChevron3"/>
    <dgm:cxn modelId="{B85AB9AE-03C1-4987-B85F-F870550E8D7E}" srcId="{62307787-C4FF-4F7B-863B-7393E630526E}" destId="{D7BFF10C-90B7-4186-B6E4-130E2B335E2A}" srcOrd="5" destOrd="0" parTransId="{9C2AF4C3-0D1D-4CE1-BA31-DA84E6699603}" sibTransId="{E1DBB5D6-4535-4AB1-856C-4D607D8D3EE4}"/>
    <dgm:cxn modelId="{EEC295C3-B67E-4B53-9691-B7872EC1276D}" srcId="{62307787-C4FF-4F7B-863B-7393E630526E}" destId="{E1C5B541-5190-46FF-9722-FFE984F7D476}" srcOrd="1" destOrd="0" parTransId="{4FA63A7E-C797-49F5-B13F-DB83FC7BD77E}" sibTransId="{75ACFF11-BA74-4667-AA5A-FEA001769FF9}"/>
    <dgm:cxn modelId="{3A0FF1C6-42DB-46B9-9E77-B83EE998EE36}" type="presOf" srcId="{51EEC7A1-8F59-4729-9648-36A1379DF346}" destId="{C86024BD-A38F-4898-AC7D-1261814D61B1}" srcOrd="0" destOrd="0" presId="urn:microsoft.com/office/officeart/2005/8/layout/hChevron3"/>
    <dgm:cxn modelId="{A2FB30CE-1371-4E49-817F-72C2C0689E08}" type="presOf" srcId="{8079245F-63C9-4494-A673-D401DDA385B2}" destId="{3F45A3F7-9955-470B-AEC3-AC7A78F82A7D}" srcOrd="0" destOrd="0" presId="urn:microsoft.com/office/officeart/2005/8/layout/hChevron3"/>
    <dgm:cxn modelId="{E2A380DE-E2A0-428F-AC11-E668C3EFBED9}" type="presParOf" srcId="{D84D465F-8C39-4CAF-B50D-50938A6218E4}" destId="{3F45A3F7-9955-470B-AEC3-AC7A78F82A7D}" srcOrd="0" destOrd="0" presId="urn:microsoft.com/office/officeart/2005/8/layout/hChevron3"/>
    <dgm:cxn modelId="{AB4E5288-032D-42E4-9ED6-0D7FF056ECA1}" type="presParOf" srcId="{D84D465F-8C39-4CAF-B50D-50938A6218E4}" destId="{F573581C-58B4-4741-8668-1D9BB6444A61}" srcOrd="1" destOrd="0" presId="urn:microsoft.com/office/officeart/2005/8/layout/hChevron3"/>
    <dgm:cxn modelId="{230FDDA8-0651-418A-BB56-F55E23F623D5}" type="presParOf" srcId="{D84D465F-8C39-4CAF-B50D-50938A6218E4}" destId="{41E8E4E3-3068-4663-A8D6-EB46A4AE276E}" srcOrd="2" destOrd="0" presId="urn:microsoft.com/office/officeart/2005/8/layout/hChevron3"/>
    <dgm:cxn modelId="{A3F46886-CB65-461D-AB9F-94CB12DCD675}" type="presParOf" srcId="{D84D465F-8C39-4CAF-B50D-50938A6218E4}" destId="{D25E6BF3-F0FF-4400-8A9C-46488C7502E8}" srcOrd="3" destOrd="0" presId="urn:microsoft.com/office/officeart/2005/8/layout/hChevron3"/>
    <dgm:cxn modelId="{1D6AB915-F118-4497-BEA0-F330622A563C}" type="presParOf" srcId="{D84D465F-8C39-4CAF-B50D-50938A6218E4}" destId="{BE5E46AA-7729-46ED-84BC-F4599714A9B4}" srcOrd="4" destOrd="0" presId="urn:microsoft.com/office/officeart/2005/8/layout/hChevron3"/>
    <dgm:cxn modelId="{75EFACBA-A07C-4564-B898-44F8617C068F}" type="presParOf" srcId="{D84D465F-8C39-4CAF-B50D-50938A6218E4}" destId="{B93DC7FF-56C2-4AA0-B89C-206DD5A0C87D}" srcOrd="5" destOrd="0" presId="urn:microsoft.com/office/officeart/2005/8/layout/hChevron3"/>
    <dgm:cxn modelId="{3528D888-96D6-483A-9F8C-D1C378023307}" type="presParOf" srcId="{D84D465F-8C39-4CAF-B50D-50938A6218E4}" destId="{BC09B7A6-4A86-48D1-A23F-EBAA5EC07C27}" srcOrd="6" destOrd="0" presId="urn:microsoft.com/office/officeart/2005/8/layout/hChevron3"/>
    <dgm:cxn modelId="{E1E128EB-BE58-4C99-8697-6BABCA2FBF47}" type="presParOf" srcId="{D84D465F-8C39-4CAF-B50D-50938A6218E4}" destId="{FA64D973-40EA-49A0-BB80-94F18ED032B7}" srcOrd="7" destOrd="0" presId="urn:microsoft.com/office/officeart/2005/8/layout/hChevron3"/>
    <dgm:cxn modelId="{DEAB2074-76EB-4E0C-BD0A-565ACC98A421}" type="presParOf" srcId="{D84D465F-8C39-4CAF-B50D-50938A6218E4}" destId="{C86024BD-A38F-4898-AC7D-1261814D61B1}" srcOrd="8" destOrd="0" presId="urn:microsoft.com/office/officeart/2005/8/layout/hChevron3"/>
    <dgm:cxn modelId="{6C5E95F2-C543-432F-BE52-D58EF87E9CD0}" type="presParOf" srcId="{D84D465F-8C39-4CAF-B50D-50938A6218E4}" destId="{B86D7352-911D-4529-8A38-C41FCF5D9D2B}" srcOrd="9" destOrd="0" presId="urn:microsoft.com/office/officeart/2005/8/layout/hChevron3"/>
    <dgm:cxn modelId="{3738BF64-AA5F-41CF-A59B-1B4CC6D36462}" type="presParOf" srcId="{D84D465F-8C39-4CAF-B50D-50938A6218E4}" destId="{F82281C4-5022-4E61-A327-DE1B08DF4289}"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D4669C-D1A8-489C-8CD5-E5E5CDC8E723}"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DCEC8F96-F84C-40B7-A129-D69C1D8E70E7}">
      <dgm:prSet phldrT="[Text]"/>
      <dgm:spPr/>
      <dgm:t>
        <a:bodyPr/>
        <a:lstStyle/>
        <a:p>
          <a:endParaRPr lang="en-US"/>
        </a:p>
      </dgm:t>
    </dgm:pt>
    <dgm:pt modelId="{B9A16AC6-04F5-4DB3-9D53-95635623B02F}" type="parTrans" cxnId="{A6E97404-E32E-4F9B-903A-C2B960CE712F}">
      <dgm:prSet/>
      <dgm:spPr/>
      <dgm:t>
        <a:bodyPr/>
        <a:lstStyle/>
        <a:p>
          <a:endParaRPr lang="en-US"/>
        </a:p>
      </dgm:t>
    </dgm:pt>
    <dgm:pt modelId="{838F5A03-AE11-4E93-BBF7-33D8160C1A53}" type="sibTrans" cxnId="{A6E97404-E32E-4F9B-903A-C2B960CE712F}">
      <dgm:prSet/>
      <dgm:spPr/>
      <dgm:t>
        <a:bodyPr/>
        <a:lstStyle/>
        <a:p>
          <a:endParaRPr lang="en-US"/>
        </a:p>
      </dgm:t>
    </dgm:pt>
    <dgm:pt modelId="{4AD68FB0-B3C2-4E73-A53B-9F30F24E6745}">
      <dgm:prSet phldrT="[Text]"/>
      <dgm:spPr/>
      <dgm:t>
        <a:bodyPr/>
        <a:lstStyle/>
        <a:p>
          <a:r>
            <a:rPr lang="en-US"/>
            <a:t>Assessment Grants</a:t>
          </a:r>
        </a:p>
      </dgm:t>
    </dgm:pt>
    <dgm:pt modelId="{E60AD744-AEBC-4104-B9A6-8B3A3BDA137A}" type="parTrans" cxnId="{B4964F45-ED88-4D7B-B3AC-691541C5AB8A}">
      <dgm:prSet/>
      <dgm:spPr/>
      <dgm:t>
        <a:bodyPr/>
        <a:lstStyle/>
        <a:p>
          <a:endParaRPr lang="en-US"/>
        </a:p>
      </dgm:t>
    </dgm:pt>
    <dgm:pt modelId="{BBBD483C-0BDE-4267-930A-9D8299E241AB}" type="sibTrans" cxnId="{B4964F45-ED88-4D7B-B3AC-691541C5AB8A}">
      <dgm:prSet/>
      <dgm:spPr/>
      <dgm:t>
        <a:bodyPr/>
        <a:lstStyle/>
        <a:p>
          <a:endParaRPr lang="en-US"/>
        </a:p>
      </dgm:t>
    </dgm:pt>
    <dgm:pt modelId="{ED9C6E97-6756-4CC5-A386-23A764FA5E25}">
      <dgm:prSet phldrT="[Text]"/>
      <dgm:spPr/>
      <dgm:t>
        <a:bodyPr/>
        <a:lstStyle/>
        <a:p>
          <a:r>
            <a:rPr lang="en-US"/>
            <a:t>Clean Up Grants</a:t>
          </a:r>
        </a:p>
      </dgm:t>
    </dgm:pt>
    <dgm:pt modelId="{FD78B387-D05E-4484-8E4D-C9F3D5347F03}" type="parTrans" cxnId="{90FF2846-71A4-4AC0-8172-D5A411DA199C}">
      <dgm:prSet/>
      <dgm:spPr/>
      <dgm:t>
        <a:bodyPr/>
        <a:lstStyle/>
        <a:p>
          <a:endParaRPr lang="en-US"/>
        </a:p>
      </dgm:t>
    </dgm:pt>
    <dgm:pt modelId="{5B3D7AD7-EEC3-4BE6-9EA3-76A9E188CF87}" type="sibTrans" cxnId="{90FF2846-71A4-4AC0-8172-D5A411DA199C}">
      <dgm:prSet/>
      <dgm:spPr/>
      <dgm:t>
        <a:bodyPr/>
        <a:lstStyle/>
        <a:p>
          <a:endParaRPr lang="en-US"/>
        </a:p>
      </dgm:t>
    </dgm:pt>
    <dgm:pt modelId="{FABCD064-7D54-4BF0-A5A0-2B281B20375B}">
      <dgm:prSet phldrT="[Text]"/>
      <dgm:spPr/>
      <dgm:t>
        <a:bodyPr/>
        <a:lstStyle/>
        <a:p>
          <a:r>
            <a:rPr lang="en-US"/>
            <a:t>Revolving Loan Funds</a:t>
          </a:r>
        </a:p>
      </dgm:t>
    </dgm:pt>
    <dgm:pt modelId="{7C8C2AA8-B667-4588-826C-A5AF0293B784}" type="parTrans" cxnId="{CCEA03BC-076E-45E6-86C4-3DFA7583F9CE}">
      <dgm:prSet/>
      <dgm:spPr/>
      <dgm:t>
        <a:bodyPr/>
        <a:lstStyle/>
        <a:p>
          <a:endParaRPr lang="en-US"/>
        </a:p>
      </dgm:t>
    </dgm:pt>
    <dgm:pt modelId="{9D1D7895-6428-4AF1-86FC-3BA9B4179378}" type="sibTrans" cxnId="{CCEA03BC-076E-45E6-86C4-3DFA7583F9CE}">
      <dgm:prSet/>
      <dgm:spPr/>
      <dgm:t>
        <a:bodyPr/>
        <a:lstStyle/>
        <a:p>
          <a:endParaRPr lang="en-US"/>
        </a:p>
      </dgm:t>
    </dgm:pt>
    <dgm:pt modelId="{B7BCAF95-8275-4EED-9249-2A8AA5DD1B2C}">
      <dgm:prSet phldrT="[Text]" phldr="1"/>
      <dgm:spPr/>
      <dgm:t>
        <a:bodyPr/>
        <a:lstStyle/>
        <a:p>
          <a:endParaRPr lang="en-US"/>
        </a:p>
      </dgm:t>
    </dgm:pt>
    <dgm:pt modelId="{C32BB4D4-9438-4345-A380-D7950B64BAD8}" type="parTrans" cxnId="{BE2567E4-C9D9-4CB0-91C9-E460C48D9BF8}">
      <dgm:prSet/>
      <dgm:spPr/>
      <dgm:t>
        <a:bodyPr/>
        <a:lstStyle/>
        <a:p>
          <a:endParaRPr lang="en-US"/>
        </a:p>
      </dgm:t>
    </dgm:pt>
    <dgm:pt modelId="{4875F983-75AE-4DBB-943C-F0E33B4AF3AC}" type="sibTrans" cxnId="{BE2567E4-C9D9-4CB0-91C9-E460C48D9BF8}">
      <dgm:prSet/>
      <dgm:spPr/>
      <dgm:t>
        <a:bodyPr/>
        <a:lstStyle/>
        <a:p>
          <a:endParaRPr lang="en-US"/>
        </a:p>
      </dgm:t>
    </dgm:pt>
    <dgm:pt modelId="{4945B260-23C3-4351-BEF7-BC02990041B3}">
      <dgm:prSet phldrT="[Text]" phldr="1"/>
      <dgm:spPr/>
      <dgm:t>
        <a:bodyPr/>
        <a:lstStyle/>
        <a:p>
          <a:endParaRPr lang="en-US"/>
        </a:p>
      </dgm:t>
    </dgm:pt>
    <dgm:pt modelId="{1976F505-310F-4452-A810-AA3556AF9849}" type="parTrans" cxnId="{6CD9F9B4-0F5F-4B98-88CC-F6ABB46C6AD5}">
      <dgm:prSet/>
      <dgm:spPr/>
      <dgm:t>
        <a:bodyPr/>
        <a:lstStyle/>
        <a:p>
          <a:endParaRPr lang="en-US"/>
        </a:p>
      </dgm:t>
    </dgm:pt>
    <dgm:pt modelId="{D3C1AF11-D10A-440C-949B-FA763297D356}" type="sibTrans" cxnId="{6CD9F9B4-0F5F-4B98-88CC-F6ABB46C6AD5}">
      <dgm:prSet/>
      <dgm:spPr/>
      <dgm:t>
        <a:bodyPr/>
        <a:lstStyle/>
        <a:p>
          <a:endParaRPr lang="en-US"/>
        </a:p>
      </dgm:t>
    </dgm:pt>
    <dgm:pt modelId="{FE7FD5BB-C262-42BC-A362-0B2C8CB65880}">
      <dgm:prSet phldrT="[Text]"/>
      <dgm:spPr/>
      <dgm:t>
        <a:bodyPr/>
        <a:lstStyle/>
        <a:p>
          <a:r>
            <a:rPr lang="en-US"/>
            <a:t>State Response Programs</a:t>
          </a:r>
        </a:p>
      </dgm:t>
    </dgm:pt>
    <dgm:pt modelId="{4EAE9DE7-6F05-436A-B6D9-BC7B4E29C41A}" type="parTrans" cxnId="{8D0A772C-018F-4B7B-B945-457660D2AEE0}">
      <dgm:prSet/>
      <dgm:spPr/>
      <dgm:t>
        <a:bodyPr/>
        <a:lstStyle/>
        <a:p>
          <a:endParaRPr lang="en-US"/>
        </a:p>
      </dgm:t>
    </dgm:pt>
    <dgm:pt modelId="{DC2B2E3E-973F-4FFF-93D3-A1688F68847E}" type="sibTrans" cxnId="{8D0A772C-018F-4B7B-B945-457660D2AEE0}">
      <dgm:prSet/>
      <dgm:spPr/>
      <dgm:t>
        <a:bodyPr/>
        <a:lstStyle/>
        <a:p>
          <a:endParaRPr lang="en-US"/>
        </a:p>
      </dgm:t>
    </dgm:pt>
    <dgm:pt modelId="{D1C07669-3594-472B-BCE4-4C85AD72FC8F}">
      <dgm:prSet phldrT="[Text]"/>
      <dgm:spPr/>
      <dgm:t>
        <a:bodyPr/>
        <a:lstStyle/>
        <a:p>
          <a:r>
            <a:rPr lang="en-US"/>
            <a:t>Targeted Brownfields Assessment (TBA)</a:t>
          </a:r>
        </a:p>
      </dgm:t>
    </dgm:pt>
    <dgm:pt modelId="{E3D96820-FA4F-4F3D-8E54-1886283B0AFB}" type="parTrans" cxnId="{C31EEF6F-17D2-41FB-BE38-A38971EFC59F}">
      <dgm:prSet/>
      <dgm:spPr/>
      <dgm:t>
        <a:bodyPr/>
        <a:lstStyle/>
        <a:p>
          <a:endParaRPr lang="en-US"/>
        </a:p>
      </dgm:t>
    </dgm:pt>
    <dgm:pt modelId="{D1611AD7-CF41-409F-8A54-70E4F20C3BD8}" type="sibTrans" cxnId="{C31EEF6F-17D2-41FB-BE38-A38971EFC59F}">
      <dgm:prSet/>
      <dgm:spPr/>
      <dgm:t>
        <a:bodyPr/>
        <a:lstStyle/>
        <a:p>
          <a:endParaRPr lang="en-US"/>
        </a:p>
      </dgm:t>
    </dgm:pt>
    <dgm:pt modelId="{6D03C174-B97E-4F64-8FD0-5C91E0BACFD2}">
      <dgm:prSet phldrT="[Text]"/>
      <dgm:spPr/>
      <dgm:t>
        <a:bodyPr/>
        <a:lstStyle/>
        <a:p>
          <a:r>
            <a:rPr lang="en-US"/>
            <a:t>Job Training Grants</a:t>
          </a:r>
        </a:p>
      </dgm:t>
    </dgm:pt>
    <dgm:pt modelId="{CEAAA8C1-AD90-4529-99BE-2DBED7C81CBD}" type="parTrans" cxnId="{DE1889B8-DD26-4D0B-A4D1-1CB7D0AFA64A}">
      <dgm:prSet/>
      <dgm:spPr/>
      <dgm:t>
        <a:bodyPr/>
        <a:lstStyle/>
        <a:p>
          <a:endParaRPr lang="en-US"/>
        </a:p>
      </dgm:t>
    </dgm:pt>
    <dgm:pt modelId="{21ECA134-5C38-4721-B4AC-6CA7725398DC}" type="sibTrans" cxnId="{DE1889B8-DD26-4D0B-A4D1-1CB7D0AFA64A}">
      <dgm:prSet/>
      <dgm:spPr/>
      <dgm:t>
        <a:bodyPr/>
        <a:lstStyle/>
        <a:p>
          <a:endParaRPr lang="en-US"/>
        </a:p>
      </dgm:t>
    </dgm:pt>
    <dgm:pt modelId="{C1580647-1860-46CC-9EF9-D45D41EBE630}">
      <dgm:prSet/>
      <dgm:spPr/>
      <dgm:t>
        <a:bodyPr/>
        <a:lstStyle/>
        <a:p>
          <a:r>
            <a:rPr lang="en-US"/>
            <a:t>Multipurpose Grant</a:t>
          </a:r>
        </a:p>
      </dgm:t>
    </dgm:pt>
    <dgm:pt modelId="{4C908562-F168-4218-9373-E8EEDED586BA}" type="parTrans" cxnId="{977F7E31-89EE-49B1-B842-F97F202F1727}">
      <dgm:prSet/>
      <dgm:spPr/>
      <dgm:t>
        <a:bodyPr/>
        <a:lstStyle/>
        <a:p>
          <a:endParaRPr lang="en-US"/>
        </a:p>
      </dgm:t>
    </dgm:pt>
    <dgm:pt modelId="{1C10CCB0-5AF4-4342-853E-FF810F308F72}" type="sibTrans" cxnId="{977F7E31-89EE-49B1-B842-F97F202F1727}">
      <dgm:prSet/>
      <dgm:spPr/>
      <dgm:t>
        <a:bodyPr/>
        <a:lstStyle/>
        <a:p>
          <a:endParaRPr lang="en-US"/>
        </a:p>
      </dgm:t>
    </dgm:pt>
    <dgm:pt modelId="{9ECA6F9B-1CA5-4A3D-9580-6CA41E37C7D8}" type="pres">
      <dgm:prSet presAssocID="{29D4669C-D1A8-489C-8CD5-E5E5CDC8E723}" presName="cycle" presStyleCnt="0">
        <dgm:presLayoutVars>
          <dgm:chMax val="1"/>
          <dgm:dir/>
          <dgm:animLvl val="ctr"/>
          <dgm:resizeHandles val="exact"/>
        </dgm:presLayoutVars>
      </dgm:prSet>
      <dgm:spPr/>
    </dgm:pt>
    <dgm:pt modelId="{776BB8EF-83FD-4364-A4B7-A9D2337EB8DA}" type="pres">
      <dgm:prSet presAssocID="{DCEC8F96-F84C-40B7-A129-D69C1D8E70E7}" presName="centerShape" presStyleLbl="node0" presStyleIdx="0" presStyleCnt="1"/>
      <dgm:spPr/>
    </dgm:pt>
    <dgm:pt modelId="{7306273C-F5C7-449A-BF99-E9CDDF76C1BB}" type="pres">
      <dgm:prSet presAssocID="{E60AD744-AEBC-4104-B9A6-8B3A3BDA137A}" presName="Name9" presStyleLbl="parChTrans1D2" presStyleIdx="0" presStyleCnt="7"/>
      <dgm:spPr/>
    </dgm:pt>
    <dgm:pt modelId="{754D010C-8AE1-482B-996C-A4B2CCD40FDD}" type="pres">
      <dgm:prSet presAssocID="{E60AD744-AEBC-4104-B9A6-8B3A3BDA137A}" presName="connTx" presStyleLbl="parChTrans1D2" presStyleIdx="0" presStyleCnt="7"/>
      <dgm:spPr/>
    </dgm:pt>
    <dgm:pt modelId="{8FBAF790-2807-4DA0-87FB-38DD5A129E24}" type="pres">
      <dgm:prSet presAssocID="{4AD68FB0-B3C2-4E73-A53B-9F30F24E6745}" presName="node" presStyleLbl="node1" presStyleIdx="0" presStyleCnt="7">
        <dgm:presLayoutVars>
          <dgm:bulletEnabled val="1"/>
        </dgm:presLayoutVars>
      </dgm:prSet>
      <dgm:spPr/>
    </dgm:pt>
    <dgm:pt modelId="{CD6E3DBA-DACE-476D-9ECA-091E464EBF54}" type="pres">
      <dgm:prSet presAssocID="{FD78B387-D05E-4484-8E4D-C9F3D5347F03}" presName="Name9" presStyleLbl="parChTrans1D2" presStyleIdx="1" presStyleCnt="7"/>
      <dgm:spPr/>
    </dgm:pt>
    <dgm:pt modelId="{90679C50-7FEB-4E9A-AE6C-F697C048D136}" type="pres">
      <dgm:prSet presAssocID="{FD78B387-D05E-4484-8E4D-C9F3D5347F03}" presName="connTx" presStyleLbl="parChTrans1D2" presStyleIdx="1" presStyleCnt="7"/>
      <dgm:spPr/>
    </dgm:pt>
    <dgm:pt modelId="{2F9C511D-A729-4AE5-8B6E-BA9874FC8460}" type="pres">
      <dgm:prSet presAssocID="{ED9C6E97-6756-4CC5-A386-23A764FA5E25}" presName="node" presStyleLbl="node1" presStyleIdx="1" presStyleCnt="7" custRadScaleRad="142250" custRadScaleInc="10886">
        <dgm:presLayoutVars>
          <dgm:bulletEnabled val="1"/>
        </dgm:presLayoutVars>
      </dgm:prSet>
      <dgm:spPr/>
    </dgm:pt>
    <dgm:pt modelId="{24C55308-FCCA-46D5-A86B-100C120228CE}" type="pres">
      <dgm:prSet presAssocID="{4EAE9DE7-6F05-436A-B6D9-BC7B4E29C41A}" presName="Name9" presStyleLbl="parChTrans1D2" presStyleIdx="2" presStyleCnt="7"/>
      <dgm:spPr/>
    </dgm:pt>
    <dgm:pt modelId="{A4AB881F-5F99-4FF5-93D1-E46778F5AA10}" type="pres">
      <dgm:prSet presAssocID="{4EAE9DE7-6F05-436A-B6D9-BC7B4E29C41A}" presName="connTx" presStyleLbl="parChTrans1D2" presStyleIdx="2" presStyleCnt="7"/>
      <dgm:spPr/>
    </dgm:pt>
    <dgm:pt modelId="{A1E4D918-8EA8-43B4-A420-0F26CA0925A4}" type="pres">
      <dgm:prSet presAssocID="{FE7FD5BB-C262-42BC-A362-0B2C8CB65880}" presName="node" presStyleLbl="node1" presStyleIdx="2" presStyleCnt="7" custRadScaleRad="105772" custRadScaleInc="168621">
        <dgm:presLayoutVars>
          <dgm:bulletEnabled val="1"/>
        </dgm:presLayoutVars>
      </dgm:prSet>
      <dgm:spPr/>
    </dgm:pt>
    <dgm:pt modelId="{20669EA2-39E2-4A36-8020-163E0DC0FBAD}" type="pres">
      <dgm:prSet presAssocID="{E3D96820-FA4F-4F3D-8E54-1886283B0AFB}" presName="Name9" presStyleLbl="parChTrans1D2" presStyleIdx="3" presStyleCnt="7"/>
      <dgm:spPr/>
    </dgm:pt>
    <dgm:pt modelId="{76793E79-509A-41B9-B7D7-E4A470E9FFDF}" type="pres">
      <dgm:prSet presAssocID="{E3D96820-FA4F-4F3D-8E54-1886283B0AFB}" presName="connTx" presStyleLbl="parChTrans1D2" presStyleIdx="3" presStyleCnt="7"/>
      <dgm:spPr/>
    </dgm:pt>
    <dgm:pt modelId="{5AA75631-2061-446A-A8AB-CD3CA7F0BA4C}" type="pres">
      <dgm:prSet presAssocID="{D1C07669-3594-472B-BCE4-4C85AD72FC8F}" presName="node" presStyleLbl="node1" presStyleIdx="3" presStyleCnt="7" custRadScaleRad="104205" custRadScaleInc="226285">
        <dgm:presLayoutVars>
          <dgm:bulletEnabled val="1"/>
        </dgm:presLayoutVars>
      </dgm:prSet>
      <dgm:spPr/>
    </dgm:pt>
    <dgm:pt modelId="{28948008-6DF1-41A9-8C6B-EDC4D8036299}" type="pres">
      <dgm:prSet presAssocID="{4C908562-F168-4218-9373-E8EEDED586BA}" presName="Name9" presStyleLbl="parChTrans1D2" presStyleIdx="4" presStyleCnt="7"/>
      <dgm:spPr/>
    </dgm:pt>
    <dgm:pt modelId="{25BA38A5-A4C7-4910-A830-61C62F198D64}" type="pres">
      <dgm:prSet presAssocID="{4C908562-F168-4218-9373-E8EEDED586BA}" presName="connTx" presStyleLbl="parChTrans1D2" presStyleIdx="4" presStyleCnt="7"/>
      <dgm:spPr/>
    </dgm:pt>
    <dgm:pt modelId="{7E0BC01C-A794-4924-97F0-B6ECB4CF6F27}" type="pres">
      <dgm:prSet presAssocID="{C1580647-1860-46CC-9EF9-D45D41EBE630}" presName="node" presStyleLbl="node1" presStyleIdx="4" presStyleCnt="7" custRadScaleRad="138534" custRadScaleInc="-422427">
        <dgm:presLayoutVars>
          <dgm:bulletEnabled val="1"/>
        </dgm:presLayoutVars>
      </dgm:prSet>
      <dgm:spPr/>
    </dgm:pt>
    <dgm:pt modelId="{DDCF1F90-136A-4334-93BC-4C3DBDC0D47D}" type="pres">
      <dgm:prSet presAssocID="{CEAAA8C1-AD90-4529-99BE-2DBED7C81CBD}" presName="Name9" presStyleLbl="parChTrans1D2" presStyleIdx="5" presStyleCnt="7"/>
      <dgm:spPr/>
    </dgm:pt>
    <dgm:pt modelId="{9F4A5062-C0E3-4C81-9528-D1F6F4918C1E}" type="pres">
      <dgm:prSet presAssocID="{CEAAA8C1-AD90-4529-99BE-2DBED7C81CBD}" presName="connTx" presStyleLbl="parChTrans1D2" presStyleIdx="5" presStyleCnt="7"/>
      <dgm:spPr/>
    </dgm:pt>
    <dgm:pt modelId="{C52D0A9A-975D-4E37-A5ED-DB989600D9DC}" type="pres">
      <dgm:prSet presAssocID="{6D03C174-B97E-4F64-8FD0-5C91E0BACFD2}" presName="node" presStyleLbl="node1" presStyleIdx="5" presStyleCnt="7" custRadScaleRad="139443" custRadScaleInc="26313">
        <dgm:presLayoutVars>
          <dgm:bulletEnabled val="1"/>
        </dgm:presLayoutVars>
      </dgm:prSet>
      <dgm:spPr/>
    </dgm:pt>
    <dgm:pt modelId="{DE6B8DCD-6DF7-4888-A9BE-A00AE5D18957}" type="pres">
      <dgm:prSet presAssocID="{7C8C2AA8-B667-4588-826C-A5AF0293B784}" presName="Name9" presStyleLbl="parChTrans1D2" presStyleIdx="6" presStyleCnt="7"/>
      <dgm:spPr/>
    </dgm:pt>
    <dgm:pt modelId="{688CAB74-1E3C-4301-B354-3981B3793322}" type="pres">
      <dgm:prSet presAssocID="{7C8C2AA8-B667-4588-826C-A5AF0293B784}" presName="connTx" presStyleLbl="parChTrans1D2" presStyleIdx="6" presStyleCnt="7"/>
      <dgm:spPr/>
    </dgm:pt>
    <dgm:pt modelId="{87A1154F-20F5-4799-BF41-C529F9F958E7}" type="pres">
      <dgm:prSet presAssocID="{FABCD064-7D54-4BF0-A5A0-2B281B20375B}" presName="node" presStyleLbl="node1" presStyleIdx="6" presStyleCnt="7" custRadScaleRad="141507" custRadScaleInc="-16516">
        <dgm:presLayoutVars>
          <dgm:bulletEnabled val="1"/>
        </dgm:presLayoutVars>
      </dgm:prSet>
      <dgm:spPr/>
    </dgm:pt>
  </dgm:ptLst>
  <dgm:cxnLst>
    <dgm:cxn modelId="{A6E97404-E32E-4F9B-903A-C2B960CE712F}" srcId="{29D4669C-D1A8-489C-8CD5-E5E5CDC8E723}" destId="{DCEC8F96-F84C-40B7-A129-D69C1D8E70E7}" srcOrd="0" destOrd="0" parTransId="{B9A16AC6-04F5-4DB3-9D53-95635623B02F}" sibTransId="{838F5A03-AE11-4E93-BBF7-33D8160C1A53}"/>
    <dgm:cxn modelId="{6786D91A-15CB-4452-94C2-1134A309E0F3}" type="presOf" srcId="{FD78B387-D05E-4484-8E4D-C9F3D5347F03}" destId="{CD6E3DBA-DACE-476D-9ECA-091E464EBF54}" srcOrd="0" destOrd="0" presId="urn:microsoft.com/office/officeart/2005/8/layout/radial1"/>
    <dgm:cxn modelId="{27F6241E-5291-44A6-B8FD-6942A7513F4C}" type="presOf" srcId="{7C8C2AA8-B667-4588-826C-A5AF0293B784}" destId="{688CAB74-1E3C-4301-B354-3981B3793322}" srcOrd="1" destOrd="0" presId="urn:microsoft.com/office/officeart/2005/8/layout/radial1"/>
    <dgm:cxn modelId="{8D0A772C-018F-4B7B-B945-457660D2AEE0}" srcId="{DCEC8F96-F84C-40B7-A129-D69C1D8E70E7}" destId="{FE7FD5BB-C262-42BC-A362-0B2C8CB65880}" srcOrd="2" destOrd="0" parTransId="{4EAE9DE7-6F05-436A-B6D9-BC7B4E29C41A}" sibTransId="{DC2B2E3E-973F-4FFF-93D3-A1688F68847E}"/>
    <dgm:cxn modelId="{303C5C2F-FBE6-41EB-8F2C-A39A15F5DF67}" type="presOf" srcId="{6D03C174-B97E-4F64-8FD0-5C91E0BACFD2}" destId="{C52D0A9A-975D-4E37-A5ED-DB989600D9DC}" srcOrd="0" destOrd="0" presId="urn:microsoft.com/office/officeart/2005/8/layout/radial1"/>
    <dgm:cxn modelId="{977F7E31-89EE-49B1-B842-F97F202F1727}" srcId="{DCEC8F96-F84C-40B7-A129-D69C1D8E70E7}" destId="{C1580647-1860-46CC-9EF9-D45D41EBE630}" srcOrd="4" destOrd="0" parTransId="{4C908562-F168-4218-9373-E8EEDED586BA}" sibTransId="{1C10CCB0-5AF4-4342-853E-FF810F308F72}"/>
    <dgm:cxn modelId="{E6758832-FFBA-4897-8A10-11BEC8DF36B5}" type="presOf" srcId="{E60AD744-AEBC-4104-B9A6-8B3A3BDA137A}" destId="{7306273C-F5C7-449A-BF99-E9CDDF76C1BB}" srcOrd="0" destOrd="0" presId="urn:microsoft.com/office/officeart/2005/8/layout/radial1"/>
    <dgm:cxn modelId="{B5A06335-A09F-4255-AAD6-181284B225DD}" type="presOf" srcId="{D1C07669-3594-472B-BCE4-4C85AD72FC8F}" destId="{5AA75631-2061-446A-A8AB-CD3CA7F0BA4C}" srcOrd="0" destOrd="0" presId="urn:microsoft.com/office/officeart/2005/8/layout/radial1"/>
    <dgm:cxn modelId="{582D4C5F-859E-4D7C-9E9C-585AEB18CC20}" type="presOf" srcId="{E3D96820-FA4F-4F3D-8E54-1886283B0AFB}" destId="{76793E79-509A-41B9-B7D7-E4A470E9FFDF}" srcOrd="1" destOrd="0" presId="urn:microsoft.com/office/officeart/2005/8/layout/radial1"/>
    <dgm:cxn modelId="{8C409E5F-7E5B-4049-AFD3-0A2ABFEBF8EA}" type="presOf" srcId="{FD78B387-D05E-4484-8E4D-C9F3D5347F03}" destId="{90679C50-7FEB-4E9A-AE6C-F697C048D136}" srcOrd="1" destOrd="0" presId="urn:microsoft.com/office/officeart/2005/8/layout/radial1"/>
    <dgm:cxn modelId="{22A55C44-F059-438A-B416-48F5328F9728}" type="presOf" srcId="{CEAAA8C1-AD90-4529-99BE-2DBED7C81CBD}" destId="{9F4A5062-C0E3-4C81-9528-D1F6F4918C1E}" srcOrd="1" destOrd="0" presId="urn:microsoft.com/office/officeart/2005/8/layout/radial1"/>
    <dgm:cxn modelId="{B4964F45-ED88-4D7B-B3AC-691541C5AB8A}" srcId="{DCEC8F96-F84C-40B7-A129-D69C1D8E70E7}" destId="{4AD68FB0-B3C2-4E73-A53B-9F30F24E6745}" srcOrd="0" destOrd="0" parTransId="{E60AD744-AEBC-4104-B9A6-8B3A3BDA137A}" sibTransId="{BBBD483C-0BDE-4267-930A-9D8299E241AB}"/>
    <dgm:cxn modelId="{90FF2846-71A4-4AC0-8172-D5A411DA199C}" srcId="{DCEC8F96-F84C-40B7-A129-D69C1D8E70E7}" destId="{ED9C6E97-6756-4CC5-A386-23A764FA5E25}" srcOrd="1" destOrd="0" parTransId="{FD78B387-D05E-4484-8E4D-C9F3D5347F03}" sibTransId="{5B3D7AD7-EEC3-4BE6-9EA3-76A9E188CF87}"/>
    <dgm:cxn modelId="{D16FF84A-93EC-47C1-97CA-AC330AF5D433}" type="presOf" srcId="{FABCD064-7D54-4BF0-A5A0-2B281B20375B}" destId="{87A1154F-20F5-4799-BF41-C529F9F958E7}" srcOrd="0" destOrd="0" presId="urn:microsoft.com/office/officeart/2005/8/layout/radial1"/>
    <dgm:cxn modelId="{C31EEF6F-17D2-41FB-BE38-A38971EFC59F}" srcId="{DCEC8F96-F84C-40B7-A129-D69C1D8E70E7}" destId="{D1C07669-3594-472B-BCE4-4C85AD72FC8F}" srcOrd="3" destOrd="0" parTransId="{E3D96820-FA4F-4F3D-8E54-1886283B0AFB}" sibTransId="{D1611AD7-CF41-409F-8A54-70E4F20C3BD8}"/>
    <dgm:cxn modelId="{B48D8B51-D7BD-4A1B-8739-3FA2F9F0FE53}" type="presOf" srcId="{CEAAA8C1-AD90-4529-99BE-2DBED7C81CBD}" destId="{DDCF1F90-136A-4334-93BC-4C3DBDC0D47D}" srcOrd="0" destOrd="0" presId="urn:microsoft.com/office/officeart/2005/8/layout/radial1"/>
    <dgm:cxn modelId="{3A64D272-CB92-4DE7-B4A3-0B0AB576474F}" type="presOf" srcId="{7C8C2AA8-B667-4588-826C-A5AF0293B784}" destId="{DE6B8DCD-6DF7-4888-A9BE-A00AE5D18957}" srcOrd="0" destOrd="0" presId="urn:microsoft.com/office/officeart/2005/8/layout/radial1"/>
    <dgm:cxn modelId="{A92A4557-F635-450F-8440-485C144AE84E}" type="presOf" srcId="{DCEC8F96-F84C-40B7-A129-D69C1D8E70E7}" destId="{776BB8EF-83FD-4364-A4B7-A9D2337EB8DA}" srcOrd="0" destOrd="0" presId="urn:microsoft.com/office/officeart/2005/8/layout/radial1"/>
    <dgm:cxn modelId="{7898FD8A-BED9-430C-90FB-9796CC09D6E3}" type="presOf" srcId="{29D4669C-D1A8-489C-8CD5-E5E5CDC8E723}" destId="{9ECA6F9B-1CA5-4A3D-9580-6CA41E37C7D8}" srcOrd="0" destOrd="0" presId="urn:microsoft.com/office/officeart/2005/8/layout/radial1"/>
    <dgm:cxn modelId="{CC9F7B94-44EC-434A-A0A5-37358D2DB8D4}" type="presOf" srcId="{4EAE9DE7-6F05-436A-B6D9-BC7B4E29C41A}" destId="{A4AB881F-5F99-4FF5-93D1-E46778F5AA10}" srcOrd="1" destOrd="0" presId="urn:microsoft.com/office/officeart/2005/8/layout/radial1"/>
    <dgm:cxn modelId="{FD9D1895-FD14-43EA-9E50-7EEBCE293027}" type="presOf" srcId="{E3D96820-FA4F-4F3D-8E54-1886283B0AFB}" destId="{20669EA2-39E2-4A36-8020-163E0DC0FBAD}" srcOrd="0" destOrd="0" presId="urn:microsoft.com/office/officeart/2005/8/layout/radial1"/>
    <dgm:cxn modelId="{F4554AA3-41B7-41EB-BC70-CFCCAD6987FB}" type="presOf" srcId="{4EAE9DE7-6F05-436A-B6D9-BC7B4E29C41A}" destId="{24C55308-FCCA-46D5-A86B-100C120228CE}" srcOrd="0" destOrd="0" presId="urn:microsoft.com/office/officeart/2005/8/layout/radial1"/>
    <dgm:cxn modelId="{6CD9F9B4-0F5F-4B98-88CC-F6ABB46C6AD5}" srcId="{29D4669C-D1A8-489C-8CD5-E5E5CDC8E723}" destId="{4945B260-23C3-4351-BEF7-BC02990041B3}" srcOrd="2" destOrd="0" parTransId="{1976F505-310F-4452-A810-AA3556AF9849}" sibTransId="{D3C1AF11-D10A-440C-949B-FA763297D356}"/>
    <dgm:cxn modelId="{DE1889B8-DD26-4D0B-A4D1-1CB7D0AFA64A}" srcId="{DCEC8F96-F84C-40B7-A129-D69C1D8E70E7}" destId="{6D03C174-B97E-4F64-8FD0-5C91E0BACFD2}" srcOrd="5" destOrd="0" parTransId="{CEAAA8C1-AD90-4529-99BE-2DBED7C81CBD}" sibTransId="{21ECA134-5C38-4721-B4AC-6CA7725398DC}"/>
    <dgm:cxn modelId="{CCEA03BC-076E-45E6-86C4-3DFA7583F9CE}" srcId="{DCEC8F96-F84C-40B7-A129-D69C1D8E70E7}" destId="{FABCD064-7D54-4BF0-A5A0-2B281B20375B}" srcOrd="6" destOrd="0" parTransId="{7C8C2AA8-B667-4588-826C-A5AF0293B784}" sibTransId="{9D1D7895-6428-4AF1-86FC-3BA9B4179378}"/>
    <dgm:cxn modelId="{39CB61C8-CF7E-43E8-9956-96D20A791767}" type="presOf" srcId="{4AD68FB0-B3C2-4E73-A53B-9F30F24E6745}" destId="{8FBAF790-2807-4DA0-87FB-38DD5A129E24}" srcOrd="0" destOrd="0" presId="urn:microsoft.com/office/officeart/2005/8/layout/radial1"/>
    <dgm:cxn modelId="{369A4AC8-9677-4635-9FDB-04BB0D7C7586}" type="presOf" srcId="{E60AD744-AEBC-4104-B9A6-8B3A3BDA137A}" destId="{754D010C-8AE1-482B-996C-A4B2CCD40FDD}" srcOrd="1" destOrd="0" presId="urn:microsoft.com/office/officeart/2005/8/layout/radial1"/>
    <dgm:cxn modelId="{60D2C1DA-BA0C-49C6-8ECF-4E6C8303781B}" type="presOf" srcId="{C1580647-1860-46CC-9EF9-D45D41EBE630}" destId="{7E0BC01C-A794-4924-97F0-B6ECB4CF6F27}" srcOrd="0" destOrd="0" presId="urn:microsoft.com/office/officeart/2005/8/layout/radial1"/>
    <dgm:cxn modelId="{BE2567E4-C9D9-4CB0-91C9-E460C48D9BF8}" srcId="{29D4669C-D1A8-489C-8CD5-E5E5CDC8E723}" destId="{B7BCAF95-8275-4EED-9249-2A8AA5DD1B2C}" srcOrd="1" destOrd="0" parTransId="{C32BB4D4-9438-4345-A380-D7950B64BAD8}" sibTransId="{4875F983-75AE-4DBB-943C-F0E33B4AF3AC}"/>
    <dgm:cxn modelId="{37AC4FE7-8D10-4404-AA34-A79D5E37BCF3}" type="presOf" srcId="{ED9C6E97-6756-4CC5-A386-23A764FA5E25}" destId="{2F9C511D-A729-4AE5-8B6E-BA9874FC8460}" srcOrd="0" destOrd="0" presId="urn:microsoft.com/office/officeart/2005/8/layout/radial1"/>
    <dgm:cxn modelId="{0E8E57F1-49E5-41F4-8AA9-0997D9ACE01E}" type="presOf" srcId="{FE7FD5BB-C262-42BC-A362-0B2C8CB65880}" destId="{A1E4D918-8EA8-43B4-A420-0F26CA0925A4}" srcOrd="0" destOrd="0" presId="urn:microsoft.com/office/officeart/2005/8/layout/radial1"/>
    <dgm:cxn modelId="{99C9B8F7-3D8D-47BC-82D8-5F66BF2A5844}" type="presOf" srcId="{4C908562-F168-4218-9373-E8EEDED586BA}" destId="{25BA38A5-A4C7-4910-A830-61C62F198D64}" srcOrd="1" destOrd="0" presId="urn:microsoft.com/office/officeart/2005/8/layout/radial1"/>
    <dgm:cxn modelId="{B8C164FA-CDEC-4AB1-B6E3-0CC70884A4A4}" type="presOf" srcId="{4C908562-F168-4218-9373-E8EEDED586BA}" destId="{28948008-6DF1-41A9-8C6B-EDC4D8036299}" srcOrd="0" destOrd="0" presId="urn:microsoft.com/office/officeart/2005/8/layout/radial1"/>
    <dgm:cxn modelId="{89E689DE-7D60-4A43-A0CC-16F0BF22D9B9}" type="presParOf" srcId="{9ECA6F9B-1CA5-4A3D-9580-6CA41E37C7D8}" destId="{776BB8EF-83FD-4364-A4B7-A9D2337EB8DA}" srcOrd="0" destOrd="0" presId="urn:microsoft.com/office/officeart/2005/8/layout/radial1"/>
    <dgm:cxn modelId="{21EE66EB-B785-45A6-98BF-69E0897DBD2E}" type="presParOf" srcId="{9ECA6F9B-1CA5-4A3D-9580-6CA41E37C7D8}" destId="{7306273C-F5C7-449A-BF99-E9CDDF76C1BB}" srcOrd="1" destOrd="0" presId="urn:microsoft.com/office/officeart/2005/8/layout/radial1"/>
    <dgm:cxn modelId="{759187B0-2E88-45FE-95B1-25EEAB991F66}" type="presParOf" srcId="{7306273C-F5C7-449A-BF99-E9CDDF76C1BB}" destId="{754D010C-8AE1-482B-996C-A4B2CCD40FDD}" srcOrd="0" destOrd="0" presId="urn:microsoft.com/office/officeart/2005/8/layout/radial1"/>
    <dgm:cxn modelId="{8C16A04F-4277-42B2-8BC7-52FE9CB067B0}" type="presParOf" srcId="{9ECA6F9B-1CA5-4A3D-9580-6CA41E37C7D8}" destId="{8FBAF790-2807-4DA0-87FB-38DD5A129E24}" srcOrd="2" destOrd="0" presId="urn:microsoft.com/office/officeart/2005/8/layout/radial1"/>
    <dgm:cxn modelId="{06BBDF13-3995-476D-BCAD-7F25D5E9473A}" type="presParOf" srcId="{9ECA6F9B-1CA5-4A3D-9580-6CA41E37C7D8}" destId="{CD6E3DBA-DACE-476D-9ECA-091E464EBF54}" srcOrd="3" destOrd="0" presId="urn:microsoft.com/office/officeart/2005/8/layout/radial1"/>
    <dgm:cxn modelId="{85EC18EC-E730-4F25-B1E8-8751A1FEDE0D}" type="presParOf" srcId="{CD6E3DBA-DACE-476D-9ECA-091E464EBF54}" destId="{90679C50-7FEB-4E9A-AE6C-F697C048D136}" srcOrd="0" destOrd="0" presId="urn:microsoft.com/office/officeart/2005/8/layout/radial1"/>
    <dgm:cxn modelId="{67A67959-90FE-4D22-90F2-75A2BC3F76A4}" type="presParOf" srcId="{9ECA6F9B-1CA5-4A3D-9580-6CA41E37C7D8}" destId="{2F9C511D-A729-4AE5-8B6E-BA9874FC8460}" srcOrd="4" destOrd="0" presId="urn:microsoft.com/office/officeart/2005/8/layout/radial1"/>
    <dgm:cxn modelId="{79D03C15-8241-4B93-8681-F519FF41EE7C}" type="presParOf" srcId="{9ECA6F9B-1CA5-4A3D-9580-6CA41E37C7D8}" destId="{24C55308-FCCA-46D5-A86B-100C120228CE}" srcOrd="5" destOrd="0" presId="urn:microsoft.com/office/officeart/2005/8/layout/radial1"/>
    <dgm:cxn modelId="{160B4222-DD0A-48E0-AF0D-5E9FC9A615F9}" type="presParOf" srcId="{24C55308-FCCA-46D5-A86B-100C120228CE}" destId="{A4AB881F-5F99-4FF5-93D1-E46778F5AA10}" srcOrd="0" destOrd="0" presId="urn:microsoft.com/office/officeart/2005/8/layout/radial1"/>
    <dgm:cxn modelId="{981106C8-CD33-4497-BB94-7E9914E564D6}" type="presParOf" srcId="{9ECA6F9B-1CA5-4A3D-9580-6CA41E37C7D8}" destId="{A1E4D918-8EA8-43B4-A420-0F26CA0925A4}" srcOrd="6" destOrd="0" presId="urn:microsoft.com/office/officeart/2005/8/layout/radial1"/>
    <dgm:cxn modelId="{FA1D4D61-84D0-4EB9-A5C3-BBC1FF784D6A}" type="presParOf" srcId="{9ECA6F9B-1CA5-4A3D-9580-6CA41E37C7D8}" destId="{20669EA2-39E2-4A36-8020-163E0DC0FBAD}" srcOrd="7" destOrd="0" presId="urn:microsoft.com/office/officeart/2005/8/layout/radial1"/>
    <dgm:cxn modelId="{A71750F2-558C-47E8-9344-C1E8A29AAD07}" type="presParOf" srcId="{20669EA2-39E2-4A36-8020-163E0DC0FBAD}" destId="{76793E79-509A-41B9-B7D7-E4A470E9FFDF}" srcOrd="0" destOrd="0" presId="urn:microsoft.com/office/officeart/2005/8/layout/radial1"/>
    <dgm:cxn modelId="{AE2AA0D1-228D-40D5-BDCA-890F8846BD7A}" type="presParOf" srcId="{9ECA6F9B-1CA5-4A3D-9580-6CA41E37C7D8}" destId="{5AA75631-2061-446A-A8AB-CD3CA7F0BA4C}" srcOrd="8" destOrd="0" presId="urn:microsoft.com/office/officeart/2005/8/layout/radial1"/>
    <dgm:cxn modelId="{0C126F2C-81EC-4024-927B-995822B49B28}" type="presParOf" srcId="{9ECA6F9B-1CA5-4A3D-9580-6CA41E37C7D8}" destId="{28948008-6DF1-41A9-8C6B-EDC4D8036299}" srcOrd="9" destOrd="0" presId="urn:microsoft.com/office/officeart/2005/8/layout/radial1"/>
    <dgm:cxn modelId="{A02D91F2-0406-42C9-9396-B9AAB575CBC2}" type="presParOf" srcId="{28948008-6DF1-41A9-8C6B-EDC4D8036299}" destId="{25BA38A5-A4C7-4910-A830-61C62F198D64}" srcOrd="0" destOrd="0" presId="urn:microsoft.com/office/officeart/2005/8/layout/radial1"/>
    <dgm:cxn modelId="{78A25456-5A51-45C2-BC9A-06115641C2DD}" type="presParOf" srcId="{9ECA6F9B-1CA5-4A3D-9580-6CA41E37C7D8}" destId="{7E0BC01C-A794-4924-97F0-B6ECB4CF6F27}" srcOrd="10" destOrd="0" presId="urn:microsoft.com/office/officeart/2005/8/layout/radial1"/>
    <dgm:cxn modelId="{B6DD53E6-FE3B-4892-BD1B-12B2785F5391}" type="presParOf" srcId="{9ECA6F9B-1CA5-4A3D-9580-6CA41E37C7D8}" destId="{DDCF1F90-136A-4334-93BC-4C3DBDC0D47D}" srcOrd="11" destOrd="0" presId="urn:microsoft.com/office/officeart/2005/8/layout/radial1"/>
    <dgm:cxn modelId="{AFAB5639-5B85-4F54-9407-4AEB63DE012A}" type="presParOf" srcId="{DDCF1F90-136A-4334-93BC-4C3DBDC0D47D}" destId="{9F4A5062-C0E3-4C81-9528-D1F6F4918C1E}" srcOrd="0" destOrd="0" presId="urn:microsoft.com/office/officeart/2005/8/layout/radial1"/>
    <dgm:cxn modelId="{DD78D9A1-3F9B-4821-9E4C-77148FF5DE1D}" type="presParOf" srcId="{9ECA6F9B-1CA5-4A3D-9580-6CA41E37C7D8}" destId="{C52D0A9A-975D-4E37-A5ED-DB989600D9DC}" srcOrd="12" destOrd="0" presId="urn:microsoft.com/office/officeart/2005/8/layout/radial1"/>
    <dgm:cxn modelId="{5E2093CF-EE6B-4CE8-B0B0-E6DA4553CDE5}" type="presParOf" srcId="{9ECA6F9B-1CA5-4A3D-9580-6CA41E37C7D8}" destId="{DE6B8DCD-6DF7-4888-A9BE-A00AE5D18957}" srcOrd="13" destOrd="0" presId="urn:microsoft.com/office/officeart/2005/8/layout/radial1"/>
    <dgm:cxn modelId="{0DFE1458-1F87-45A7-BDB9-8664AABA143B}" type="presParOf" srcId="{DE6B8DCD-6DF7-4888-A9BE-A00AE5D18957}" destId="{688CAB74-1E3C-4301-B354-3981B3793322}" srcOrd="0" destOrd="0" presId="urn:microsoft.com/office/officeart/2005/8/layout/radial1"/>
    <dgm:cxn modelId="{87EB3A84-A5B6-4857-8298-59B868E05D0C}" type="presParOf" srcId="{9ECA6F9B-1CA5-4A3D-9580-6CA41E37C7D8}" destId="{87A1154F-20F5-4799-BF41-C529F9F958E7}"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DF00F8-C9B8-47C1-BBD6-3300402461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7D4844-4034-4681-B109-FF7F36876CAD}">
      <dgm:prSet phldrT="[Text]"/>
      <dgm:spPr/>
      <dgm:t>
        <a:bodyPr/>
        <a:lstStyle/>
        <a:p>
          <a:r>
            <a:rPr lang="en-US"/>
            <a:t>Regional Councils of Government</a:t>
          </a:r>
        </a:p>
      </dgm:t>
    </dgm:pt>
    <dgm:pt modelId="{6D08EF45-8753-48FA-9710-9273BD73567C}" type="parTrans" cxnId="{7A59D502-87D3-4190-B058-52BC0EDBFBD2}">
      <dgm:prSet/>
      <dgm:spPr/>
      <dgm:t>
        <a:bodyPr/>
        <a:lstStyle/>
        <a:p>
          <a:endParaRPr lang="en-US"/>
        </a:p>
      </dgm:t>
    </dgm:pt>
    <dgm:pt modelId="{9708CD9A-2E13-41D4-8F24-F2A5FFBB27C3}" type="sibTrans" cxnId="{7A59D502-87D3-4190-B058-52BC0EDBFBD2}">
      <dgm:prSet/>
      <dgm:spPr/>
      <dgm:t>
        <a:bodyPr/>
        <a:lstStyle/>
        <a:p>
          <a:endParaRPr lang="en-US"/>
        </a:p>
      </dgm:t>
    </dgm:pt>
    <dgm:pt modelId="{07D9FC14-BBD1-4304-AF57-D700D4B4898D}">
      <dgm:prSet phldrT="[Text]"/>
      <dgm:spPr/>
      <dgm:t>
        <a:bodyPr/>
        <a:lstStyle/>
        <a:p>
          <a:r>
            <a:rPr lang="en-US"/>
            <a:t>Cities</a:t>
          </a:r>
        </a:p>
      </dgm:t>
    </dgm:pt>
    <dgm:pt modelId="{88881411-89F1-4C63-967E-1C5E7A37ABB6}" type="parTrans" cxnId="{6E69AD73-3CF4-4704-8CFD-1E39EFAF141A}">
      <dgm:prSet/>
      <dgm:spPr/>
      <dgm:t>
        <a:bodyPr/>
        <a:lstStyle/>
        <a:p>
          <a:endParaRPr lang="en-US"/>
        </a:p>
      </dgm:t>
    </dgm:pt>
    <dgm:pt modelId="{A22B95F6-9C91-49E8-80A7-F90ED9083A5B}" type="sibTrans" cxnId="{6E69AD73-3CF4-4704-8CFD-1E39EFAF141A}">
      <dgm:prSet/>
      <dgm:spPr/>
      <dgm:t>
        <a:bodyPr/>
        <a:lstStyle/>
        <a:p>
          <a:endParaRPr lang="en-US"/>
        </a:p>
      </dgm:t>
    </dgm:pt>
    <dgm:pt modelId="{2F5B3FC2-6A54-4BC8-BE8A-203880115B2A}">
      <dgm:prSet phldrT="[Text]"/>
      <dgm:spPr/>
      <dgm:t>
        <a:bodyPr/>
        <a:lstStyle/>
        <a:p>
          <a:r>
            <a:rPr lang="en-US"/>
            <a:t>Redevelopment Agencies </a:t>
          </a:r>
        </a:p>
      </dgm:t>
    </dgm:pt>
    <dgm:pt modelId="{B3F1C0D8-CD28-4590-A76A-E81D250C149F}" type="parTrans" cxnId="{7C22C4B4-3ACB-40BF-8540-0131B55D9CC6}">
      <dgm:prSet/>
      <dgm:spPr/>
      <dgm:t>
        <a:bodyPr/>
        <a:lstStyle/>
        <a:p>
          <a:endParaRPr lang="en-US"/>
        </a:p>
      </dgm:t>
    </dgm:pt>
    <dgm:pt modelId="{BB1B007F-2EA3-44B0-A3DB-BA63118A4F94}" type="sibTrans" cxnId="{7C22C4B4-3ACB-40BF-8540-0131B55D9CC6}">
      <dgm:prSet/>
      <dgm:spPr/>
      <dgm:t>
        <a:bodyPr/>
        <a:lstStyle/>
        <a:p>
          <a:endParaRPr lang="en-US"/>
        </a:p>
      </dgm:t>
    </dgm:pt>
    <dgm:pt modelId="{8E1BAB6D-5964-4A03-80C8-C67A9BE309D0}">
      <dgm:prSet phldrT="[Text]"/>
      <dgm:spPr/>
      <dgm:t>
        <a:bodyPr/>
        <a:lstStyle/>
        <a:p>
          <a:r>
            <a:rPr lang="en-US"/>
            <a:t>States</a:t>
          </a:r>
        </a:p>
      </dgm:t>
    </dgm:pt>
    <dgm:pt modelId="{4939E59D-C768-4BFC-BDC0-4BE5C4220415}" type="parTrans" cxnId="{6DF3D00A-BFB2-49B7-B0B5-10B7FBCEEA07}">
      <dgm:prSet/>
      <dgm:spPr/>
      <dgm:t>
        <a:bodyPr/>
        <a:lstStyle/>
        <a:p>
          <a:endParaRPr lang="en-US"/>
        </a:p>
      </dgm:t>
    </dgm:pt>
    <dgm:pt modelId="{9F5DBC89-4C78-4637-B1F1-FD13ACB0A54C}" type="sibTrans" cxnId="{6DF3D00A-BFB2-49B7-B0B5-10B7FBCEEA07}">
      <dgm:prSet/>
      <dgm:spPr/>
      <dgm:t>
        <a:bodyPr/>
        <a:lstStyle/>
        <a:p>
          <a:endParaRPr lang="en-US"/>
        </a:p>
      </dgm:t>
    </dgm:pt>
    <dgm:pt modelId="{D9423B99-B07E-4700-8420-228E994FC76E}">
      <dgm:prSet phldrT="[Text]"/>
      <dgm:spPr/>
      <dgm:t>
        <a:bodyPr/>
        <a:lstStyle/>
        <a:p>
          <a:r>
            <a:rPr lang="en-US"/>
            <a:t>Non-profit organizations</a:t>
          </a:r>
        </a:p>
      </dgm:t>
    </dgm:pt>
    <dgm:pt modelId="{6B7B7CB9-6B16-4D46-83CF-6A57BBB258F1}" type="parTrans" cxnId="{22A317DE-314E-430D-9339-B4DB98F5F241}">
      <dgm:prSet/>
      <dgm:spPr/>
      <dgm:t>
        <a:bodyPr/>
        <a:lstStyle/>
        <a:p>
          <a:endParaRPr lang="en-US"/>
        </a:p>
      </dgm:t>
    </dgm:pt>
    <dgm:pt modelId="{96BCBCB7-D7FC-4900-8FDF-E77608DD434D}" type="sibTrans" cxnId="{22A317DE-314E-430D-9339-B4DB98F5F241}">
      <dgm:prSet/>
      <dgm:spPr/>
      <dgm:t>
        <a:bodyPr/>
        <a:lstStyle/>
        <a:p>
          <a:endParaRPr lang="en-US"/>
        </a:p>
      </dgm:t>
    </dgm:pt>
    <dgm:pt modelId="{F350A4FB-8C2E-4305-B44D-003396E3A5D2}">
      <dgm:prSet/>
      <dgm:spPr/>
      <dgm:t>
        <a:bodyPr/>
        <a:lstStyle/>
        <a:p>
          <a:r>
            <a:rPr lang="en-US"/>
            <a:t>Local Governments</a:t>
          </a:r>
        </a:p>
      </dgm:t>
    </dgm:pt>
    <dgm:pt modelId="{C46773CF-5F7F-4956-A84E-7E85AA733B0B}" type="parTrans" cxnId="{20AB19B9-94AE-4C23-8306-3F0F6CFBC496}">
      <dgm:prSet/>
      <dgm:spPr/>
      <dgm:t>
        <a:bodyPr/>
        <a:lstStyle/>
        <a:p>
          <a:endParaRPr lang="en-US"/>
        </a:p>
      </dgm:t>
    </dgm:pt>
    <dgm:pt modelId="{C1D638B9-D989-4CA3-B38F-3FF3E6F15630}" type="sibTrans" cxnId="{20AB19B9-94AE-4C23-8306-3F0F6CFBC496}">
      <dgm:prSet/>
      <dgm:spPr/>
      <dgm:t>
        <a:bodyPr/>
        <a:lstStyle/>
        <a:p>
          <a:endParaRPr lang="en-US"/>
        </a:p>
      </dgm:t>
    </dgm:pt>
    <dgm:pt modelId="{0A637ACD-39FF-4C4F-99F1-61CB1259E49B}">
      <dgm:prSet/>
      <dgm:spPr/>
      <dgm:t>
        <a:bodyPr/>
        <a:lstStyle/>
        <a:p>
          <a:r>
            <a:rPr lang="en-US"/>
            <a:t>Tribes</a:t>
          </a:r>
        </a:p>
      </dgm:t>
    </dgm:pt>
    <dgm:pt modelId="{793221F9-4697-46FE-9E55-E1FF6065C0CB}" type="parTrans" cxnId="{04F7D0DA-B230-4C52-8181-1E4B09A8F398}">
      <dgm:prSet/>
      <dgm:spPr/>
      <dgm:t>
        <a:bodyPr/>
        <a:lstStyle/>
        <a:p>
          <a:endParaRPr lang="en-US"/>
        </a:p>
      </dgm:t>
    </dgm:pt>
    <dgm:pt modelId="{5BF1F711-859C-454D-81E7-2B422D3F1E0F}" type="sibTrans" cxnId="{04F7D0DA-B230-4C52-8181-1E4B09A8F398}">
      <dgm:prSet/>
      <dgm:spPr/>
      <dgm:t>
        <a:bodyPr/>
        <a:lstStyle/>
        <a:p>
          <a:endParaRPr lang="en-US"/>
        </a:p>
      </dgm:t>
    </dgm:pt>
    <dgm:pt modelId="{B5FBBECA-0D8B-4836-8BE4-DB84E1D06BD6}" type="pres">
      <dgm:prSet presAssocID="{3DDF00F8-C9B8-47C1-BBD6-33004024619B}" presName="diagram" presStyleCnt="0">
        <dgm:presLayoutVars>
          <dgm:dir/>
          <dgm:resizeHandles val="exact"/>
        </dgm:presLayoutVars>
      </dgm:prSet>
      <dgm:spPr/>
    </dgm:pt>
    <dgm:pt modelId="{6F5FEF25-EF70-4B86-8492-382F34E9E16E}" type="pres">
      <dgm:prSet presAssocID="{857D4844-4034-4681-B109-FF7F36876CAD}" presName="node" presStyleLbl="node1" presStyleIdx="0" presStyleCnt="7">
        <dgm:presLayoutVars>
          <dgm:bulletEnabled val="1"/>
        </dgm:presLayoutVars>
      </dgm:prSet>
      <dgm:spPr>
        <a:prstGeom prst="flowChartConnector">
          <a:avLst/>
        </a:prstGeom>
      </dgm:spPr>
    </dgm:pt>
    <dgm:pt modelId="{3BB94F22-1E27-42F7-AFFD-CF764889EE4A}" type="pres">
      <dgm:prSet presAssocID="{9708CD9A-2E13-41D4-8F24-F2A5FFBB27C3}" presName="sibTrans" presStyleCnt="0"/>
      <dgm:spPr/>
    </dgm:pt>
    <dgm:pt modelId="{74825052-5E41-4BCF-B3C0-083AD20017A1}" type="pres">
      <dgm:prSet presAssocID="{07D9FC14-BBD1-4304-AF57-D700D4B4898D}" presName="node" presStyleLbl="node1" presStyleIdx="1" presStyleCnt="7">
        <dgm:presLayoutVars>
          <dgm:bulletEnabled val="1"/>
        </dgm:presLayoutVars>
      </dgm:prSet>
      <dgm:spPr>
        <a:prstGeom prst="flowChartConnector">
          <a:avLst/>
        </a:prstGeom>
      </dgm:spPr>
    </dgm:pt>
    <dgm:pt modelId="{E8E82949-1FC7-4CD8-AC34-D87A17BA4E3E}" type="pres">
      <dgm:prSet presAssocID="{A22B95F6-9C91-49E8-80A7-F90ED9083A5B}" presName="sibTrans" presStyleCnt="0"/>
      <dgm:spPr/>
    </dgm:pt>
    <dgm:pt modelId="{964425D1-D883-494B-9CAA-A3D0A07027F0}" type="pres">
      <dgm:prSet presAssocID="{2F5B3FC2-6A54-4BC8-BE8A-203880115B2A}" presName="node" presStyleLbl="node1" presStyleIdx="2" presStyleCnt="7">
        <dgm:presLayoutVars>
          <dgm:bulletEnabled val="1"/>
        </dgm:presLayoutVars>
      </dgm:prSet>
      <dgm:spPr>
        <a:prstGeom prst="flowChartConnector">
          <a:avLst/>
        </a:prstGeom>
      </dgm:spPr>
    </dgm:pt>
    <dgm:pt modelId="{37B8C7F2-8CF1-4EC7-9A5E-094E8693EB69}" type="pres">
      <dgm:prSet presAssocID="{BB1B007F-2EA3-44B0-A3DB-BA63118A4F94}" presName="sibTrans" presStyleCnt="0"/>
      <dgm:spPr/>
    </dgm:pt>
    <dgm:pt modelId="{ABF98F25-D5DB-4BC1-A0E6-29942B813D52}" type="pres">
      <dgm:prSet presAssocID="{8E1BAB6D-5964-4A03-80C8-C67A9BE309D0}" presName="node" presStyleLbl="node1" presStyleIdx="3" presStyleCnt="7">
        <dgm:presLayoutVars>
          <dgm:bulletEnabled val="1"/>
        </dgm:presLayoutVars>
      </dgm:prSet>
      <dgm:spPr>
        <a:prstGeom prst="flowChartConnector">
          <a:avLst/>
        </a:prstGeom>
      </dgm:spPr>
    </dgm:pt>
    <dgm:pt modelId="{9F061E94-23EF-4E77-9ADB-DBFF486352FD}" type="pres">
      <dgm:prSet presAssocID="{9F5DBC89-4C78-4637-B1F1-FD13ACB0A54C}" presName="sibTrans" presStyleCnt="0"/>
      <dgm:spPr/>
    </dgm:pt>
    <dgm:pt modelId="{892B881B-688E-4C36-A805-F142CBF5DE8B}" type="pres">
      <dgm:prSet presAssocID="{0A637ACD-39FF-4C4F-99F1-61CB1259E49B}" presName="node" presStyleLbl="node1" presStyleIdx="4" presStyleCnt="7">
        <dgm:presLayoutVars>
          <dgm:bulletEnabled val="1"/>
        </dgm:presLayoutVars>
      </dgm:prSet>
      <dgm:spPr>
        <a:prstGeom prst="flowChartConnector">
          <a:avLst/>
        </a:prstGeom>
      </dgm:spPr>
    </dgm:pt>
    <dgm:pt modelId="{C24B40B2-EA1E-4905-AE1B-01BC09EFF051}" type="pres">
      <dgm:prSet presAssocID="{5BF1F711-859C-454D-81E7-2B422D3F1E0F}" presName="sibTrans" presStyleCnt="0"/>
      <dgm:spPr/>
    </dgm:pt>
    <dgm:pt modelId="{19DD8F25-DE48-4866-BFA5-4E42B1820075}" type="pres">
      <dgm:prSet presAssocID="{D9423B99-B07E-4700-8420-228E994FC76E}" presName="node" presStyleLbl="node1" presStyleIdx="5" presStyleCnt="7">
        <dgm:presLayoutVars>
          <dgm:bulletEnabled val="1"/>
        </dgm:presLayoutVars>
      </dgm:prSet>
      <dgm:spPr>
        <a:prstGeom prst="flowChartConnector">
          <a:avLst/>
        </a:prstGeom>
      </dgm:spPr>
    </dgm:pt>
    <dgm:pt modelId="{42D7B146-F067-40C5-BAFB-FE08FB894044}" type="pres">
      <dgm:prSet presAssocID="{96BCBCB7-D7FC-4900-8FDF-E77608DD434D}" presName="sibTrans" presStyleCnt="0"/>
      <dgm:spPr/>
    </dgm:pt>
    <dgm:pt modelId="{4F38DB8D-F613-4C99-87AD-5A5ECD769F8A}" type="pres">
      <dgm:prSet presAssocID="{F350A4FB-8C2E-4305-B44D-003396E3A5D2}" presName="node" presStyleLbl="node1" presStyleIdx="6" presStyleCnt="7">
        <dgm:presLayoutVars>
          <dgm:bulletEnabled val="1"/>
        </dgm:presLayoutVars>
      </dgm:prSet>
      <dgm:spPr>
        <a:prstGeom prst="flowChartConnector">
          <a:avLst/>
        </a:prstGeom>
      </dgm:spPr>
    </dgm:pt>
  </dgm:ptLst>
  <dgm:cxnLst>
    <dgm:cxn modelId="{7A59D502-87D3-4190-B058-52BC0EDBFBD2}" srcId="{3DDF00F8-C9B8-47C1-BBD6-33004024619B}" destId="{857D4844-4034-4681-B109-FF7F36876CAD}" srcOrd="0" destOrd="0" parTransId="{6D08EF45-8753-48FA-9710-9273BD73567C}" sibTransId="{9708CD9A-2E13-41D4-8F24-F2A5FFBB27C3}"/>
    <dgm:cxn modelId="{6DF3D00A-BFB2-49B7-B0B5-10B7FBCEEA07}" srcId="{3DDF00F8-C9B8-47C1-BBD6-33004024619B}" destId="{8E1BAB6D-5964-4A03-80C8-C67A9BE309D0}" srcOrd="3" destOrd="0" parTransId="{4939E59D-C768-4BFC-BDC0-4BE5C4220415}" sibTransId="{9F5DBC89-4C78-4637-B1F1-FD13ACB0A54C}"/>
    <dgm:cxn modelId="{1067DC2E-441B-4524-B37B-455F4A52519C}" type="presOf" srcId="{0A637ACD-39FF-4C4F-99F1-61CB1259E49B}" destId="{892B881B-688E-4C36-A805-F142CBF5DE8B}" srcOrd="0" destOrd="0" presId="urn:microsoft.com/office/officeart/2005/8/layout/default"/>
    <dgm:cxn modelId="{81A4B140-075D-47B3-99AE-42E0E453FEB8}" type="presOf" srcId="{857D4844-4034-4681-B109-FF7F36876CAD}" destId="{6F5FEF25-EF70-4B86-8492-382F34E9E16E}" srcOrd="0" destOrd="0" presId="urn:microsoft.com/office/officeart/2005/8/layout/default"/>
    <dgm:cxn modelId="{5C494F63-2596-44C6-B72C-0839247FB0E4}" type="presOf" srcId="{3DDF00F8-C9B8-47C1-BBD6-33004024619B}" destId="{B5FBBECA-0D8B-4836-8BE4-DB84E1D06BD6}" srcOrd="0" destOrd="0" presId="urn:microsoft.com/office/officeart/2005/8/layout/default"/>
    <dgm:cxn modelId="{AAA48C45-1060-4284-8BB6-C1F65C73A864}" type="presOf" srcId="{F350A4FB-8C2E-4305-B44D-003396E3A5D2}" destId="{4F38DB8D-F613-4C99-87AD-5A5ECD769F8A}" srcOrd="0" destOrd="0" presId="urn:microsoft.com/office/officeart/2005/8/layout/default"/>
    <dgm:cxn modelId="{6784A048-55CD-48BB-8B01-66D429CDFC55}" type="presOf" srcId="{07D9FC14-BBD1-4304-AF57-D700D4B4898D}" destId="{74825052-5E41-4BCF-B3C0-083AD20017A1}" srcOrd="0" destOrd="0" presId="urn:microsoft.com/office/officeart/2005/8/layout/default"/>
    <dgm:cxn modelId="{6E69AD73-3CF4-4704-8CFD-1E39EFAF141A}" srcId="{3DDF00F8-C9B8-47C1-BBD6-33004024619B}" destId="{07D9FC14-BBD1-4304-AF57-D700D4B4898D}" srcOrd="1" destOrd="0" parTransId="{88881411-89F1-4C63-967E-1C5E7A37ABB6}" sibTransId="{A22B95F6-9C91-49E8-80A7-F90ED9083A5B}"/>
    <dgm:cxn modelId="{7C22C4B4-3ACB-40BF-8540-0131B55D9CC6}" srcId="{3DDF00F8-C9B8-47C1-BBD6-33004024619B}" destId="{2F5B3FC2-6A54-4BC8-BE8A-203880115B2A}" srcOrd="2" destOrd="0" parTransId="{B3F1C0D8-CD28-4590-A76A-E81D250C149F}" sibTransId="{BB1B007F-2EA3-44B0-A3DB-BA63118A4F94}"/>
    <dgm:cxn modelId="{20AB19B9-94AE-4C23-8306-3F0F6CFBC496}" srcId="{3DDF00F8-C9B8-47C1-BBD6-33004024619B}" destId="{F350A4FB-8C2E-4305-B44D-003396E3A5D2}" srcOrd="6" destOrd="0" parTransId="{C46773CF-5F7F-4956-A84E-7E85AA733B0B}" sibTransId="{C1D638B9-D989-4CA3-B38F-3FF3E6F15630}"/>
    <dgm:cxn modelId="{53CE46CF-B1BB-4A56-8767-E5AA32C5CEA6}" type="presOf" srcId="{D9423B99-B07E-4700-8420-228E994FC76E}" destId="{19DD8F25-DE48-4866-BFA5-4E42B1820075}" srcOrd="0" destOrd="0" presId="urn:microsoft.com/office/officeart/2005/8/layout/default"/>
    <dgm:cxn modelId="{04F7D0DA-B230-4C52-8181-1E4B09A8F398}" srcId="{3DDF00F8-C9B8-47C1-BBD6-33004024619B}" destId="{0A637ACD-39FF-4C4F-99F1-61CB1259E49B}" srcOrd="4" destOrd="0" parTransId="{793221F9-4697-46FE-9E55-E1FF6065C0CB}" sibTransId="{5BF1F711-859C-454D-81E7-2B422D3F1E0F}"/>
    <dgm:cxn modelId="{22A317DE-314E-430D-9339-B4DB98F5F241}" srcId="{3DDF00F8-C9B8-47C1-BBD6-33004024619B}" destId="{D9423B99-B07E-4700-8420-228E994FC76E}" srcOrd="5" destOrd="0" parTransId="{6B7B7CB9-6B16-4D46-83CF-6A57BBB258F1}" sibTransId="{96BCBCB7-D7FC-4900-8FDF-E77608DD434D}"/>
    <dgm:cxn modelId="{863A76E5-2F3B-4A2D-BC5F-C86015A2D035}" type="presOf" srcId="{2F5B3FC2-6A54-4BC8-BE8A-203880115B2A}" destId="{964425D1-D883-494B-9CAA-A3D0A07027F0}" srcOrd="0" destOrd="0" presId="urn:microsoft.com/office/officeart/2005/8/layout/default"/>
    <dgm:cxn modelId="{7ADBEFFE-13DB-4F8D-A40B-BDDB039E51E2}" type="presOf" srcId="{8E1BAB6D-5964-4A03-80C8-C67A9BE309D0}" destId="{ABF98F25-D5DB-4BC1-A0E6-29942B813D52}" srcOrd="0" destOrd="0" presId="urn:microsoft.com/office/officeart/2005/8/layout/default"/>
    <dgm:cxn modelId="{17CE419B-9900-4D6E-99AA-11024942A986}" type="presParOf" srcId="{B5FBBECA-0D8B-4836-8BE4-DB84E1D06BD6}" destId="{6F5FEF25-EF70-4B86-8492-382F34E9E16E}" srcOrd="0" destOrd="0" presId="urn:microsoft.com/office/officeart/2005/8/layout/default"/>
    <dgm:cxn modelId="{657CED96-27B9-47E4-B205-0D9DE49FFB34}" type="presParOf" srcId="{B5FBBECA-0D8B-4836-8BE4-DB84E1D06BD6}" destId="{3BB94F22-1E27-42F7-AFFD-CF764889EE4A}" srcOrd="1" destOrd="0" presId="urn:microsoft.com/office/officeart/2005/8/layout/default"/>
    <dgm:cxn modelId="{8CF7B197-EDF7-4088-AD69-5C40717AD2C4}" type="presParOf" srcId="{B5FBBECA-0D8B-4836-8BE4-DB84E1D06BD6}" destId="{74825052-5E41-4BCF-B3C0-083AD20017A1}" srcOrd="2" destOrd="0" presId="urn:microsoft.com/office/officeart/2005/8/layout/default"/>
    <dgm:cxn modelId="{29821ED5-1710-4E7A-8753-F5D1E0BC2AC7}" type="presParOf" srcId="{B5FBBECA-0D8B-4836-8BE4-DB84E1D06BD6}" destId="{E8E82949-1FC7-4CD8-AC34-D87A17BA4E3E}" srcOrd="3" destOrd="0" presId="urn:microsoft.com/office/officeart/2005/8/layout/default"/>
    <dgm:cxn modelId="{9CE97CDF-F877-4D5A-808D-26ECC460856D}" type="presParOf" srcId="{B5FBBECA-0D8B-4836-8BE4-DB84E1D06BD6}" destId="{964425D1-D883-494B-9CAA-A3D0A07027F0}" srcOrd="4" destOrd="0" presId="urn:microsoft.com/office/officeart/2005/8/layout/default"/>
    <dgm:cxn modelId="{4A69D33A-5EA1-4523-AAE4-9321968BA5EB}" type="presParOf" srcId="{B5FBBECA-0D8B-4836-8BE4-DB84E1D06BD6}" destId="{37B8C7F2-8CF1-4EC7-9A5E-094E8693EB69}" srcOrd="5" destOrd="0" presId="urn:microsoft.com/office/officeart/2005/8/layout/default"/>
    <dgm:cxn modelId="{03460317-F741-4864-8A52-E03573333134}" type="presParOf" srcId="{B5FBBECA-0D8B-4836-8BE4-DB84E1D06BD6}" destId="{ABF98F25-D5DB-4BC1-A0E6-29942B813D52}" srcOrd="6" destOrd="0" presId="urn:microsoft.com/office/officeart/2005/8/layout/default"/>
    <dgm:cxn modelId="{CE66A756-48E4-47C0-BB61-FB654E03BA87}" type="presParOf" srcId="{B5FBBECA-0D8B-4836-8BE4-DB84E1D06BD6}" destId="{9F061E94-23EF-4E77-9ADB-DBFF486352FD}" srcOrd="7" destOrd="0" presId="urn:microsoft.com/office/officeart/2005/8/layout/default"/>
    <dgm:cxn modelId="{9268B67E-4C26-489E-8CF7-4B3BC87537EE}" type="presParOf" srcId="{B5FBBECA-0D8B-4836-8BE4-DB84E1D06BD6}" destId="{892B881B-688E-4C36-A805-F142CBF5DE8B}" srcOrd="8" destOrd="0" presId="urn:microsoft.com/office/officeart/2005/8/layout/default"/>
    <dgm:cxn modelId="{DD27A2A7-6AFC-4E34-8495-9155EEA3233D}" type="presParOf" srcId="{B5FBBECA-0D8B-4836-8BE4-DB84E1D06BD6}" destId="{C24B40B2-EA1E-4905-AE1B-01BC09EFF051}" srcOrd="9" destOrd="0" presId="urn:microsoft.com/office/officeart/2005/8/layout/default"/>
    <dgm:cxn modelId="{F7DE981F-403A-4020-B4F7-A1CE06F58D40}" type="presParOf" srcId="{B5FBBECA-0D8B-4836-8BE4-DB84E1D06BD6}" destId="{19DD8F25-DE48-4866-BFA5-4E42B1820075}" srcOrd="10" destOrd="0" presId="urn:microsoft.com/office/officeart/2005/8/layout/default"/>
    <dgm:cxn modelId="{6B47F107-A7C1-477F-BD59-4822D4AC726A}" type="presParOf" srcId="{B5FBBECA-0D8B-4836-8BE4-DB84E1D06BD6}" destId="{42D7B146-F067-40C5-BAFB-FE08FB894044}" srcOrd="11" destOrd="0" presId="urn:microsoft.com/office/officeart/2005/8/layout/default"/>
    <dgm:cxn modelId="{A201F450-DE68-4BC0-8562-EF689C3321D7}" type="presParOf" srcId="{B5FBBECA-0D8B-4836-8BE4-DB84E1D06BD6}" destId="{4F38DB8D-F613-4C99-87AD-5A5ECD769F8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6FB885-4847-482F-9FDE-6693646F799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EBE6716-76B2-442D-BCA3-B0208D813231}">
      <dgm:prSet phldrT="[Text]"/>
      <dgm:spPr/>
      <dgm:t>
        <a:bodyPr/>
        <a:lstStyle/>
        <a:p>
          <a:pPr>
            <a:lnSpc>
              <a:spcPct val="100000"/>
            </a:lnSpc>
          </a:pPr>
          <a:r>
            <a:rPr lang="en-US"/>
            <a:t>Mine scarred lands</a:t>
          </a:r>
        </a:p>
      </dgm:t>
    </dgm:pt>
    <dgm:pt modelId="{E5169779-F3B1-4B19-B17D-BE6B343E5FA7}" type="parTrans" cxnId="{429D53C2-0CF5-4BAB-B6CF-FB39E17D7FA6}">
      <dgm:prSet/>
      <dgm:spPr/>
      <dgm:t>
        <a:bodyPr/>
        <a:lstStyle/>
        <a:p>
          <a:endParaRPr lang="en-US"/>
        </a:p>
      </dgm:t>
    </dgm:pt>
    <dgm:pt modelId="{0A43E6E3-3523-4C81-ACAD-2D8B1A561766}" type="sibTrans" cxnId="{429D53C2-0CF5-4BAB-B6CF-FB39E17D7FA6}">
      <dgm:prSet/>
      <dgm:spPr/>
      <dgm:t>
        <a:bodyPr/>
        <a:lstStyle/>
        <a:p>
          <a:endParaRPr lang="en-US"/>
        </a:p>
      </dgm:t>
    </dgm:pt>
    <dgm:pt modelId="{4F4B0B4D-A287-4A9C-B679-60D06D2F016E}">
      <dgm:prSet phldrT="[Text]"/>
      <dgm:spPr/>
      <dgm:t>
        <a:bodyPr/>
        <a:lstStyle/>
        <a:p>
          <a:pPr>
            <a:lnSpc>
              <a:spcPct val="100000"/>
            </a:lnSpc>
          </a:pPr>
          <a:r>
            <a:rPr lang="en-US"/>
            <a:t>Petroleum Products</a:t>
          </a:r>
        </a:p>
      </dgm:t>
    </dgm:pt>
    <dgm:pt modelId="{45D6C51A-9E37-4EFC-AA24-93F1FD685944}" type="parTrans" cxnId="{7E17C106-C5B3-40E0-AE83-2D9821ECCF5B}">
      <dgm:prSet/>
      <dgm:spPr/>
      <dgm:t>
        <a:bodyPr/>
        <a:lstStyle/>
        <a:p>
          <a:endParaRPr lang="en-US"/>
        </a:p>
      </dgm:t>
    </dgm:pt>
    <dgm:pt modelId="{43D000AA-D89D-4911-9017-B2F508472525}" type="sibTrans" cxnId="{7E17C106-C5B3-40E0-AE83-2D9821ECCF5B}">
      <dgm:prSet/>
      <dgm:spPr/>
      <dgm:t>
        <a:bodyPr/>
        <a:lstStyle/>
        <a:p>
          <a:endParaRPr lang="en-US"/>
        </a:p>
      </dgm:t>
    </dgm:pt>
    <dgm:pt modelId="{2E1930BE-63C1-48F9-B2A0-180EA23BDA36}">
      <dgm:prSet phldrT="[Text]"/>
      <dgm:spPr/>
      <dgm:t>
        <a:bodyPr/>
        <a:lstStyle/>
        <a:p>
          <a:pPr>
            <a:lnSpc>
              <a:spcPct val="100000"/>
            </a:lnSpc>
          </a:pPr>
          <a:r>
            <a:rPr lang="en-US"/>
            <a:t>Contaminants</a:t>
          </a:r>
        </a:p>
      </dgm:t>
    </dgm:pt>
    <dgm:pt modelId="{60D31473-4393-48F0-A75D-FC8E66375811}" type="parTrans" cxnId="{804518A0-E471-4713-9518-D379EBAA0229}">
      <dgm:prSet/>
      <dgm:spPr/>
      <dgm:t>
        <a:bodyPr/>
        <a:lstStyle/>
        <a:p>
          <a:endParaRPr lang="en-US"/>
        </a:p>
      </dgm:t>
    </dgm:pt>
    <dgm:pt modelId="{F3B11F3D-9C39-4073-9397-AA6A9EE0C843}" type="sibTrans" cxnId="{804518A0-E471-4713-9518-D379EBAA0229}">
      <dgm:prSet/>
      <dgm:spPr/>
      <dgm:t>
        <a:bodyPr/>
        <a:lstStyle/>
        <a:p>
          <a:endParaRPr lang="en-US"/>
        </a:p>
      </dgm:t>
    </dgm:pt>
    <dgm:pt modelId="{95E8C38B-29F5-40F6-83BB-B8B8A1CE4B33}">
      <dgm:prSet phldrT="[Text]"/>
      <dgm:spPr/>
      <dgm:t>
        <a:bodyPr/>
        <a:lstStyle/>
        <a:p>
          <a:pPr>
            <a:lnSpc>
              <a:spcPct val="100000"/>
            </a:lnSpc>
          </a:pPr>
          <a:r>
            <a:rPr lang="en-US"/>
            <a:t>Illegal drug labs</a:t>
          </a:r>
        </a:p>
      </dgm:t>
    </dgm:pt>
    <dgm:pt modelId="{E9CA3E55-BE0F-447F-81E1-C90B3BA2E913}" type="parTrans" cxnId="{27B5332E-74C2-40A5-849C-A3C82E9703DC}">
      <dgm:prSet/>
      <dgm:spPr/>
      <dgm:t>
        <a:bodyPr/>
        <a:lstStyle/>
        <a:p>
          <a:endParaRPr lang="en-US"/>
        </a:p>
      </dgm:t>
    </dgm:pt>
    <dgm:pt modelId="{BE1CD698-B274-42E4-91CE-BE33A6E43B28}" type="sibTrans" cxnId="{27B5332E-74C2-40A5-849C-A3C82E9703DC}">
      <dgm:prSet/>
      <dgm:spPr/>
      <dgm:t>
        <a:bodyPr/>
        <a:lstStyle/>
        <a:p>
          <a:endParaRPr lang="en-US"/>
        </a:p>
      </dgm:t>
    </dgm:pt>
    <dgm:pt modelId="{D93C0AF0-B325-44DE-ADFA-C045657BEBF4}">
      <dgm:prSet phldrT="[Text]"/>
      <dgm:spPr/>
      <dgm:t>
        <a:bodyPr/>
        <a:lstStyle/>
        <a:p>
          <a:pPr>
            <a:lnSpc>
              <a:spcPct val="100000"/>
            </a:lnSpc>
          </a:pPr>
          <a:r>
            <a:rPr lang="en-US"/>
            <a:t>Pollutants</a:t>
          </a:r>
        </a:p>
      </dgm:t>
    </dgm:pt>
    <dgm:pt modelId="{B8CF2148-263D-440F-9984-39F3084A55DE}" type="parTrans" cxnId="{2C433AA4-E03F-4D49-89AD-21ECC6DB6BEE}">
      <dgm:prSet/>
      <dgm:spPr/>
      <dgm:t>
        <a:bodyPr/>
        <a:lstStyle/>
        <a:p>
          <a:endParaRPr lang="en-US"/>
        </a:p>
      </dgm:t>
    </dgm:pt>
    <dgm:pt modelId="{9CFBD47A-5D38-4850-B69D-74B7B6F8E347}" type="sibTrans" cxnId="{2C433AA4-E03F-4D49-89AD-21ECC6DB6BEE}">
      <dgm:prSet/>
      <dgm:spPr/>
      <dgm:t>
        <a:bodyPr/>
        <a:lstStyle/>
        <a:p>
          <a:endParaRPr lang="en-US"/>
        </a:p>
      </dgm:t>
    </dgm:pt>
    <dgm:pt modelId="{BC26423E-0C7B-4EB3-B70D-298225BC7557}">
      <dgm:prSet/>
      <dgm:spPr/>
      <dgm:t>
        <a:bodyPr/>
        <a:lstStyle/>
        <a:p>
          <a:pPr>
            <a:lnSpc>
              <a:spcPct val="100000"/>
            </a:lnSpc>
          </a:pPr>
          <a:r>
            <a:rPr lang="en-US"/>
            <a:t>Lead based paint</a:t>
          </a:r>
        </a:p>
      </dgm:t>
    </dgm:pt>
    <dgm:pt modelId="{46CD36CE-8E8D-4713-915D-A438D086E446}" type="parTrans" cxnId="{9B31C4F5-C6F8-4E79-AD6F-208690006DB9}">
      <dgm:prSet/>
      <dgm:spPr/>
      <dgm:t>
        <a:bodyPr/>
        <a:lstStyle/>
        <a:p>
          <a:endParaRPr lang="en-US"/>
        </a:p>
      </dgm:t>
    </dgm:pt>
    <dgm:pt modelId="{60E6BDCF-7CE5-44E6-A5DC-9EC3E1D426CC}" type="sibTrans" cxnId="{9B31C4F5-C6F8-4E79-AD6F-208690006DB9}">
      <dgm:prSet/>
      <dgm:spPr/>
      <dgm:t>
        <a:bodyPr/>
        <a:lstStyle/>
        <a:p>
          <a:endParaRPr lang="en-US"/>
        </a:p>
      </dgm:t>
    </dgm:pt>
    <dgm:pt modelId="{D24C204B-1340-4CC5-AB37-BE735B464AB2}">
      <dgm:prSet/>
      <dgm:spPr/>
      <dgm:t>
        <a:bodyPr/>
        <a:lstStyle/>
        <a:p>
          <a:pPr>
            <a:lnSpc>
              <a:spcPct val="100000"/>
            </a:lnSpc>
          </a:pPr>
          <a:r>
            <a:rPr lang="en-US"/>
            <a:t>Asbestos</a:t>
          </a:r>
        </a:p>
      </dgm:t>
    </dgm:pt>
    <dgm:pt modelId="{BF6E1A96-D4F9-46E3-BE5F-11EB6EA3F634}" type="parTrans" cxnId="{485EC65F-454C-486D-87F4-6185E84FED08}">
      <dgm:prSet/>
      <dgm:spPr/>
      <dgm:t>
        <a:bodyPr/>
        <a:lstStyle/>
        <a:p>
          <a:endParaRPr lang="en-US"/>
        </a:p>
      </dgm:t>
    </dgm:pt>
    <dgm:pt modelId="{73443D92-CC8C-4F06-9E9F-3FD79B5A0409}" type="sibTrans" cxnId="{485EC65F-454C-486D-87F4-6185E84FED08}">
      <dgm:prSet/>
      <dgm:spPr/>
      <dgm:t>
        <a:bodyPr/>
        <a:lstStyle/>
        <a:p>
          <a:endParaRPr lang="en-US"/>
        </a:p>
      </dgm:t>
    </dgm:pt>
    <dgm:pt modelId="{F0C583DD-6C2A-4C64-8A7F-DC36E7A2EE1D}">
      <dgm:prSet/>
      <dgm:spPr/>
      <dgm:t>
        <a:bodyPr/>
        <a:lstStyle/>
        <a:p>
          <a:pPr>
            <a:lnSpc>
              <a:spcPct val="100000"/>
            </a:lnSpc>
          </a:pPr>
          <a:r>
            <a:rPr lang="en-US"/>
            <a:t>Hazardous Substances</a:t>
          </a:r>
        </a:p>
      </dgm:t>
    </dgm:pt>
    <dgm:pt modelId="{1DBF0321-7DD9-4823-B0D0-8971DEC34342}" type="parTrans" cxnId="{22578D8E-0C88-44B2-AC87-35CDD340D115}">
      <dgm:prSet/>
      <dgm:spPr/>
      <dgm:t>
        <a:bodyPr/>
        <a:lstStyle/>
        <a:p>
          <a:endParaRPr lang="en-US"/>
        </a:p>
      </dgm:t>
    </dgm:pt>
    <dgm:pt modelId="{A548998B-A645-4CDA-ABD8-2D4E41C05C73}" type="sibTrans" cxnId="{22578D8E-0C88-44B2-AC87-35CDD340D115}">
      <dgm:prSet/>
      <dgm:spPr/>
      <dgm:t>
        <a:bodyPr/>
        <a:lstStyle/>
        <a:p>
          <a:endParaRPr lang="en-US"/>
        </a:p>
      </dgm:t>
    </dgm:pt>
    <dgm:pt modelId="{BBC59F91-439D-41A6-B4AE-85B8CBAED602}" type="pres">
      <dgm:prSet presAssocID="{7F6FB885-4847-482F-9FDE-6693646F7992}" presName="diagram" presStyleCnt="0">
        <dgm:presLayoutVars>
          <dgm:dir/>
          <dgm:resizeHandles val="exact"/>
        </dgm:presLayoutVars>
      </dgm:prSet>
      <dgm:spPr/>
    </dgm:pt>
    <dgm:pt modelId="{7B7F33C5-2A7B-4321-BA8B-C4468CEBD7FA}" type="pres">
      <dgm:prSet presAssocID="{3EBE6716-76B2-442D-BCA3-B0208D813231}" presName="node" presStyleLbl="node1" presStyleIdx="0" presStyleCnt="8">
        <dgm:presLayoutVars>
          <dgm:bulletEnabled val="1"/>
        </dgm:presLayoutVars>
      </dgm:prSet>
      <dgm:spPr/>
    </dgm:pt>
    <dgm:pt modelId="{3239F0B1-31A8-47BB-AA31-DF6E2A55CEE6}" type="pres">
      <dgm:prSet presAssocID="{0A43E6E3-3523-4C81-ACAD-2D8B1A561766}" presName="sibTrans" presStyleCnt="0"/>
      <dgm:spPr/>
    </dgm:pt>
    <dgm:pt modelId="{C6949CD7-073C-4924-A5AA-C08E195321C1}" type="pres">
      <dgm:prSet presAssocID="{4F4B0B4D-A287-4A9C-B679-60D06D2F016E}" presName="node" presStyleLbl="node1" presStyleIdx="1" presStyleCnt="8">
        <dgm:presLayoutVars>
          <dgm:bulletEnabled val="1"/>
        </dgm:presLayoutVars>
      </dgm:prSet>
      <dgm:spPr/>
    </dgm:pt>
    <dgm:pt modelId="{817316BE-85E1-4014-B7F7-C46AF0AB8B2B}" type="pres">
      <dgm:prSet presAssocID="{43D000AA-D89D-4911-9017-B2F508472525}" presName="sibTrans" presStyleCnt="0"/>
      <dgm:spPr/>
    </dgm:pt>
    <dgm:pt modelId="{AB0638F0-43C0-4F04-9B06-B488A711A28D}" type="pres">
      <dgm:prSet presAssocID="{2E1930BE-63C1-48F9-B2A0-180EA23BDA36}" presName="node" presStyleLbl="node1" presStyleIdx="2" presStyleCnt="8">
        <dgm:presLayoutVars>
          <dgm:bulletEnabled val="1"/>
        </dgm:presLayoutVars>
      </dgm:prSet>
      <dgm:spPr/>
    </dgm:pt>
    <dgm:pt modelId="{D0421BDB-E82D-4DFD-9DE9-2D346C7FF818}" type="pres">
      <dgm:prSet presAssocID="{F3B11F3D-9C39-4073-9397-AA6A9EE0C843}" presName="sibTrans" presStyleCnt="0"/>
      <dgm:spPr/>
    </dgm:pt>
    <dgm:pt modelId="{43796AA2-8831-4FA5-B4E7-5DD19766AA67}" type="pres">
      <dgm:prSet presAssocID="{95E8C38B-29F5-40F6-83BB-B8B8A1CE4B33}" presName="node" presStyleLbl="node1" presStyleIdx="3" presStyleCnt="8">
        <dgm:presLayoutVars>
          <dgm:bulletEnabled val="1"/>
        </dgm:presLayoutVars>
      </dgm:prSet>
      <dgm:spPr/>
    </dgm:pt>
    <dgm:pt modelId="{9DFECE8C-B90A-4A02-B82A-C436A2A6C41F}" type="pres">
      <dgm:prSet presAssocID="{BE1CD698-B274-42E4-91CE-BE33A6E43B28}" presName="sibTrans" presStyleCnt="0"/>
      <dgm:spPr/>
    </dgm:pt>
    <dgm:pt modelId="{EF7A5D77-F0AF-47D7-967D-BF8819B6A4D9}" type="pres">
      <dgm:prSet presAssocID="{D93C0AF0-B325-44DE-ADFA-C045657BEBF4}" presName="node" presStyleLbl="node1" presStyleIdx="4" presStyleCnt="8">
        <dgm:presLayoutVars>
          <dgm:bulletEnabled val="1"/>
        </dgm:presLayoutVars>
      </dgm:prSet>
      <dgm:spPr/>
    </dgm:pt>
    <dgm:pt modelId="{33DFA61B-F60D-4962-830D-F515774543CD}" type="pres">
      <dgm:prSet presAssocID="{9CFBD47A-5D38-4850-B69D-74B7B6F8E347}" presName="sibTrans" presStyleCnt="0"/>
      <dgm:spPr/>
    </dgm:pt>
    <dgm:pt modelId="{13E38F68-769C-4326-9E1F-11BD6C14DCDB}" type="pres">
      <dgm:prSet presAssocID="{BC26423E-0C7B-4EB3-B70D-298225BC7557}" presName="node" presStyleLbl="node1" presStyleIdx="5" presStyleCnt="8">
        <dgm:presLayoutVars>
          <dgm:bulletEnabled val="1"/>
        </dgm:presLayoutVars>
      </dgm:prSet>
      <dgm:spPr/>
    </dgm:pt>
    <dgm:pt modelId="{03B4F74B-8651-4E1A-B62B-9D66708E08D7}" type="pres">
      <dgm:prSet presAssocID="{60E6BDCF-7CE5-44E6-A5DC-9EC3E1D426CC}" presName="sibTrans" presStyleCnt="0"/>
      <dgm:spPr/>
    </dgm:pt>
    <dgm:pt modelId="{B14EC803-D151-40A1-9CF3-1A980046904D}" type="pres">
      <dgm:prSet presAssocID="{D24C204B-1340-4CC5-AB37-BE735B464AB2}" presName="node" presStyleLbl="node1" presStyleIdx="6" presStyleCnt="8">
        <dgm:presLayoutVars>
          <dgm:bulletEnabled val="1"/>
        </dgm:presLayoutVars>
      </dgm:prSet>
      <dgm:spPr/>
    </dgm:pt>
    <dgm:pt modelId="{B04C2BA3-D9BF-4A4C-88C0-BFF65E237BF3}" type="pres">
      <dgm:prSet presAssocID="{73443D92-CC8C-4F06-9E9F-3FD79B5A0409}" presName="sibTrans" presStyleCnt="0"/>
      <dgm:spPr/>
    </dgm:pt>
    <dgm:pt modelId="{D9CDB0EC-C5B8-42F0-930C-3E01C9B5D28C}" type="pres">
      <dgm:prSet presAssocID="{F0C583DD-6C2A-4C64-8A7F-DC36E7A2EE1D}" presName="node" presStyleLbl="node1" presStyleIdx="7" presStyleCnt="8">
        <dgm:presLayoutVars>
          <dgm:bulletEnabled val="1"/>
        </dgm:presLayoutVars>
      </dgm:prSet>
      <dgm:spPr/>
    </dgm:pt>
  </dgm:ptLst>
  <dgm:cxnLst>
    <dgm:cxn modelId="{7E17C106-C5B3-40E0-AE83-2D9821ECCF5B}" srcId="{7F6FB885-4847-482F-9FDE-6693646F7992}" destId="{4F4B0B4D-A287-4A9C-B679-60D06D2F016E}" srcOrd="1" destOrd="0" parTransId="{45D6C51A-9E37-4EFC-AA24-93F1FD685944}" sibTransId="{43D000AA-D89D-4911-9017-B2F508472525}"/>
    <dgm:cxn modelId="{96BCDE10-5692-4677-AEE7-AD0E9EDC9678}" type="presOf" srcId="{3EBE6716-76B2-442D-BCA3-B0208D813231}" destId="{7B7F33C5-2A7B-4321-BA8B-C4468CEBD7FA}" srcOrd="0" destOrd="0" presId="urn:microsoft.com/office/officeart/2005/8/layout/default"/>
    <dgm:cxn modelId="{B2DE1A2C-646F-4609-99EC-5BDD87CE04EE}" type="presOf" srcId="{7F6FB885-4847-482F-9FDE-6693646F7992}" destId="{BBC59F91-439D-41A6-B4AE-85B8CBAED602}" srcOrd="0" destOrd="0" presId="urn:microsoft.com/office/officeart/2005/8/layout/default"/>
    <dgm:cxn modelId="{27B5332E-74C2-40A5-849C-A3C82E9703DC}" srcId="{7F6FB885-4847-482F-9FDE-6693646F7992}" destId="{95E8C38B-29F5-40F6-83BB-B8B8A1CE4B33}" srcOrd="3" destOrd="0" parTransId="{E9CA3E55-BE0F-447F-81E1-C90B3BA2E913}" sibTransId="{BE1CD698-B274-42E4-91CE-BE33A6E43B28}"/>
    <dgm:cxn modelId="{485EC65F-454C-486D-87F4-6185E84FED08}" srcId="{7F6FB885-4847-482F-9FDE-6693646F7992}" destId="{D24C204B-1340-4CC5-AB37-BE735B464AB2}" srcOrd="6" destOrd="0" parTransId="{BF6E1A96-D4F9-46E3-BE5F-11EB6EA3F634}" sibTransId="{73443D92-CC8C-4F06-9E9F-3FD79B5A0409}"/>
    <dgm:cxn modelId="{33F07D4C-E7F0-4F28-A669-FC948AC9DC81}" type="presOf" srcId="{F0C583DD-6C2A-4C64-8A7F-DC36E7A2EE1D}" destId="{D9CDB0EC-C5B8-42F0-930C-3E01C9B5D28C}" srcOrd="0" destOrd="0" presId="urn:microsoft.com/office/officeart/2005/8/layout/default"/>
    <dgm:cxn modelId="{D5386778-967E-4831-B684-C74F23A29AD2}" type="presOf" srcId="{D24C204B-1340-4CC5-AB37-BE735B464AB2}" destId="{B14EC803-D151-40A1-9CF3-1A980046904D}" srcOrd="0" destOrd="0" presId="urn:microsoft.com/office/officeart/2005/8/layout/default"/>
    <dgm:cxn modelId="{22578D8E-0C88-44B2-AC87-35CDD340D115}" srcId="{7F6FB885-4847-482F-9FDE-6693646F7992}" destId="{F0C583DD-6C2A-4C64-8A7F-DC36E7A2EE1D}" srcOrd="7" destOrd="0" parTransId="{1DBF0321-7DD9-4823-B0D0-8971DEC34342}" sibTransId="{A548998B-A645-4CDA-ABD8-2D4E41C05C73}"/>
    <dgm:cxn modelId="{804518A0-E471-4713-9518-D379EBAA0229}" srcId="{7F6FB885-4847-482F-9FDE-6693646F7992}" destId="{2E1930BE-63C1-48F9-B2A0-180EA23BDA36}" srcOrd="2" destOrd="0" parTransId="{60D31473-4393-48F0-A75D-FC8E66375811}" sibTransId="{F3B11F3D-9C39-4073-9397-AA6A9EE0C843}"/>
    <dgm:cxn modelId="{2C433AA4-E03F-4D49-89AD-21ECC6DB6BEE}" srcId="{7F6FB885-4847-482F-9FDE-6693646F7992}" destId="{D93C0AF0-B325-44DE-ADFA-C045657BEBF4}" srcOrd="4" destOrd="0" parTransId="{B8CF2148-263D-440F-9984-39F3084A55DE}" sibTransId="{9CFBD47A-5D38-4850-B69D-74B7B6F8E347}"/>
    <dgm:cxn modelId="{429D53C2-0CF5-4BAB-B6CF-FB39E17D7FA6}" srcId="{7F6FB885-4847-482F-9FDE-6693646F7992}" destId="{3EBE6716-76B2-442D-BCA3-B0208D813231}" srcOrd="0" destOrd="0" parTransId="{E5169779-F3B1-4B19-B17D-BE6B343E5FA7}" sibTransId="{0A43E6E3-3523-4C81-ACAD-2D8B1A561766}"/>
    <dgm:cxn modelId="{DE5E1ECD-8E95-4626-A531-B59BF7788CD9}" type="presOf" srcId="{2E1930BE-63C1-48F9-B2A0-180EA23BDA36}" destId="{AB0638F0-43C0-4F04-9B06-B488A711A28D}" srcOrd="0" destOrd="0" presId="urn:microsoft.com/office/officeart/2005/8/layout/default"/>
    <dgm:cxn modelId="{38F499E2-CE6F-4A15-9B8F-864C71AAED98}" type="presOf" srcId="{D93C0AF0-B325-44DE-ADFA-C045657BEBF4}" destId="{EF7A5D77-F0AF-47D7-967D-BF8819B6A4D9}" srcOrd="0" destOrd="0" presId="urn:microsoft.com/office/officeart/2005/8/layout/default"/>
    <dgm:cxn modelId="{837772EC-A2ED-4E6E-A987-1C5D6BCE2768}" type="presOf" srcId="{95E8C38B-29F5-40F6-83BB-B8B8A1CE4B33}" destId="{43796AA2-8831-4FA5-B4E7-5DD19766AA67}" srcOrd="0" destOrd="0" presId="urn:microsoft.com/office/officeart/2005/8/layout/default"/>
    <dgm:cxn modelId="{9B31C4F5-C6F8-4E79-AD6F-208690006DB9}" srcId="{7F6FB885-4847-482F-9FDE-6693646F7992}" destId="{BC26423E-0C7B-4EB3-B70D-298225BC7557}" srcOrd="5" destOrd="0" parTransId="{46CD36CE-8E8D-4713-915D-A438D086E446}" sibTransId="{60E6BDCF-7CE5-44E6-A5DC-9EC3E1D426CC}"/>
    <dgm:cxn modelId="{DCC498F7-4AC0-47CB-A2FD-ACFD9F36D0AA}" type="presOf" srcId="{4F4B0B4D-A287-4A9C-B679-60D06D2F016E}" destId="{C6949CD7-073C-4924-A5AA-C08E195321C1}" srcOrd="0" destOrd="0" presId="urn:microsoft.com/office/officeart/2005/8/layout/default"/>
    <dgm:cxn modelId="{77AAEAF9-3822-4119-8C23-9AE6E63F39B5}" type="presOf" srcId="{BC26423E-0C7B-4EB3-B70D-298225BC7557}" destId="{13E38F68-769C-4326-9E1F-11BD6C14DCDB}" srcOrd="0" destOrd="0" presId="urn:microsoft.com/office/officeart/2005/8/layout/default"/>
    <dgm:cxn modelId="{BD930524-2848-413A-A3C9-5FF7FEA7CB53}" type="presParOf" srcId="{BBC59F91-439D-41A6-B4AE-85B8CBAED602}" destId="{7B7F33C5-2A7B-4321-BA8B-C4468CEBD7FA}" srcOrd="0" destOrd="0" presId="urn:microsoft.com/office/officeart/2005/8/layout/default"/>
    <dgm:cxn modelId="{27AA0FA3-7FB9-4044-BE4D-4A8168970627}" type="presParOf" srcId="{BBC59F91-439D-41A6-B4AE-85B8CBAED602}" destId="{3239F0B1-31A8-47BB-AA31-DF6E2A55CEE6}" srcOrd="1" destOrd="0" presId="urn:microsoft.com/office/officeart/2005/8/layout/default"/>
    <dgm:cxn modelId="{7A5CB77F-97EF-4D6A-941E-C6326B8130BD}" type="presParOf" srcId="{BBC59F91-439D-41A6-B4AE-85B8CBAED602}" destId="{C6949CD7-073C-4924-A5AA-C08E195321C1}" srcOrd="2" destOrd="0" presId="urn:microsoft.com/office/officeart/2005/8/layout/default"/>
    <dgm:cxn modelId="{B00C0D31-ECCA-4A15-B7F7-94DAA7D77DC0}" type="presParOf" srcId="{BBC59F91-439D-41A6-B4AE-85B8CBAED602}" destId="{817316BE-85E1-4014-B7F7-C46AF0AB8B2B}" srcOrd="3" destOrd="0" presId="urn:microsoft.com/office/officeart/2005/8/layout/default"/>
    <dgm:cxn modelId="{EA0907B0-0890-491D-9FF3-65F9B13133A0}" type="presParOf" srcId="{BBC59F91-439D-41A6-B4AE-85B8CBAED602}" destId="{AB0638F0-43C0-4F04-9B06-B488A711A28D}" srcOrd="4" destOrd="0" presId="urn:microsoft.com/office/officeart/2005/8/layout/default"/>
    <dgm:cxn modelId="{BC9809ED-2F0E-49E8-A951-3C1DF8AA76E0}" type="presParOf" srcId="{BBC59F91-439D-41A6-B4AE-85B8CBAED602}" destId="{D0421BDB-E82D-4DFD-9DE9-2D346C7FF818}" srcOrd="5" destOrd="0" presId="urn:microsoft.com/office/officeart/2005/8/layout/default"/>
    <dgm:cxn modelId="{D44E1F01-9451-47DE-B1FD-180B30469BAD}" type="presParOf" srcId="{BBC59F91-439D-41A6-B4AE-85B8CBAED602}" destId="{43796AA2-8831-4FA5-B4E7-5DD19766AA67}" srcOrd="6" destOrd="0" presId="urn:microsoft.com/office/officeart/2005/8/layout/default"/>
    <dgm:cxn modelId="{714C03B2-5A42-4D31-8980-9A0C0A788A56}" type="presParOf" srcId="{BBC59F91-439D-41A6-B4AE-85B8CBAED602}" destId="{9DFECE8C-B90A-4A02-B82A-C436A2A6C41F}" srcOrd="7" destOrd="0" presId="urn:microsoft.com/office/officeart/2005/8/layout/default"/>
    <dgm:cxn modelId="{E60C7E94-4312-4B4E-BE02-C341DA885B09}" type="presParOf" srcId="{BBC59F91-439D-41A6-B4AE-85B8CBAED602}" destId="{EF7A5D77-F0AF-47D7-967D-BF8819B6A4D9}" srcOrd="8" destOrd="0" presId="urn:microsoft.com/office/officeart/2005/8/layout/default"/>
    <dgm:cxn modelId="{29144E46-804C-4639-B438-2F3838422A18}" type="presParOf" srcId="{BBC59F91-439D-41A6-B4AE-85B8CBAED602}" destId="{33DFA61B-F60D-4962-830D-F515774543CD}" srcOrd="9" destOrd="0" presId="urn:microsoft.com/office/officeart/2005/8/layout/default"/>
    <dgm:cxn modelId="{71DC1945-BE27-44A4-B014-A1BB71FED2B9}" type="presParOf" srcId="{BBC59F91-439D-41A6-B4AE-85B8CBAED602}" destId="{13E38F68-769C-4326-9E1F-11BD6C14DCDB}" srcOrd="10" destOrd="0" presId="urn:microsoft.com/office/officeart/2005/8/layout/default"/>
    <dgm:cxn modelId="{60E74233-9FF5-44C1-8FD4-EACA13082308}" type="presParOf" srcId="{BBC59F91-439D-41A6-B4AE-85B8CBAED602}" destId="{03B4F74B-8651-4E1A-B62B-9D66708E08D7}" srcOrd="11" destOrd="0" presId="urn:microsoft.com/office/officeart/2005/8/layout/default"/>
    <dgm:cxn modelId="{35CAA5C7-8FE8-4AE6-892B-09E5D97B77D6}" type="presParOf" srcId="{BBC59F91-439D-41A6-B4AE-85B8CBAED602}" destId="{B14EC803-D151-40A1-9CF3-1A980046904D}" srcOrd="12" destOrd="0" presId="urn:microsoft.com/office/officeart/2005/8/layout/default"/>
    <dgm:cxn modelId="{4EA99005-FD89-4B6F-9E8B-1958180DF195}" type="presParOf" srcId="{BBC59F91-439D-41A6-B4AE-85B8CBAED602}" destId="{B04C2BA3-D9BF-4A4C-88C0-BFF65E237BF3}" srcOrd="13" destOrd="0" presId="urn:microsoft.com/office/officeart/2005/8/layout/default"/>
    <dgm:cxn modelId="{EFCEB429-7F8E-495D-95DF-F2CD53E32BEB}" type="presParOf" srcId="{BBC59F91-439D-41A6-B4AE-85B8CBAED602}" destId="{D9CDB0EC-C5B8-42F0-930C-3E01C9B5D28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443182-17D7-4E3C-B880-423EA768DDC3}"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FBFB0BD7-CC02-4F78-A0EE-6C374B3511EB}">
      <dgm:prSet phldrT="[Text]" custT="1"/>
      <dgm:spPr/>
      <dgm:t>
        <a:bodyPr/>
        <a:lstStyle/>
        <a:p>
          <a:r>
            <a:rPr lang="en-US" sz="1200"/>
            <a:t>Applicants</a:t>
          </a:r>
          <a:r>
            <a:rPr lang="en-US" sz="1600"/>
            <a:t> </a:t>
          </a:r>
        </a:p>
      </dgm:t>
    </dgm:pt>
    <dgm:pt modelId="{7795073C-D1B4-4AD5-A76E-466B4ED1BA01}" type="parTrans" cxnId="{4A08970C-D1A6-4141-B76E-3F766414E076}">
      <dgm:prSet/>
      <dgm:spPr/>
      <dgm:t>
        <a:bodyPr/>
        <a:lstStyle/>
        <a:p>
          <a:endParaRPr lang="en-US"/>
        </a:p>
      </dgm:t>
    </dgm:pt>
    <dgm:pt modelId="{67B279F0-1422-47C0-9C59-252DADB82CEC}" type="sibTrans" cxnId="{4A08970C-D1A6-4141-B76E-3F766414E076}">
      <dgm:prSet/>
      <dgm:spPr/>
      <dgm:t>
        <a:bodyPr/>
        <a:lstStyle/>
        <a:p>
          <a:endParaRPr lang="en-US"/>
        </a:p>
      </dgm:t>
    </dgm:pt>
    <dgm:pt modelId="{E7211FE6-7AC8-4CFB-A85A-5A6841776025}">
      <dgm:prSet phldrT="[Text]"/>
      <dgm:spPr/>
      <dgm:t>
        <a:bodyPr/>
        <a:lstStyle/>
        <a:p>
          <a:r>
            <a:rPr lang="en-US"/>
            <a:t>Potentially Liable Parties</a:t>
          </a:r>
        </a:p>
      </dgm:t>
    </dgm:pt>
    <dgm:pt modelId="{6F7C5BF7-9BD8-4234-A076-E91222D9ACB7}" type="parTrans" cxnId="{1EF950BE-E5A6-4239-A79C-66D166EF727B}">
      <dgm:prSet/>
      <dgm:spPr/>
      <dgm:t>
        <a:bodyPr/>
        <a:lstStyle/>
        <a:p>
          <a:endParaRPr lang="en-US"/>
        </a:p>
      </dgm:t>
    </dgm:pt>
    <dgm:pt modelId="{10D0253C-04CE-41B1-9870-ABEDCD7D36CA}" type="sibTrans" cxnId="{1EF950BE-E5A6-4239-A79C-66D166EF727B}">
      <dgm:prSet/>
      <dgm:spPr/>
      <dgm:t>
        <a:bodyPr/>
        <a:lstStyle/>
        <a:p>
          <a:endParaRPr lang="en-US"/>
        </a:p>
      </dgm:t>
    </dgm:pt>
    <dgm:pt modelId="{BB797C2A-15BB-473A-9614-55E2A52C4336}">
      <dgm:prSet phldrT="[Text]"/>
      <dgm:spPr/>
      <dgm:t>
        <a:bodyPr/>
        <a:lstStyle/>
        <a:p>
          <a:r>
            <a:rPr lang="en-US"/>
            <a:t>Private owners/developers</a:t>
          </a:r>
        </a:p>
      </dgm:t>
    </dgm:pt>
    <dgm:pt modelId="{120E526B-9914-4F40-A367-495F6025AC0C}" type="parTrans" cxnId="{41025C03-74B5-4600-A2DC-4F7D09D73E67}">
      <dgm:prSet/>
      <dgm:spPr/>
      <dgm:t>
        <a:bodyPr/>
        <a:lstStyle/>
        <a:p>
          <a:endParaRPr lang="en-US"/>
        </a:p>
      </dgm:t>
    </dgm:pt>
    <dgm:pt modelId="{88E8E390-461B-441C-A40E-219606011F92}" type="sibTrans" cxnId="{41025C03-74B5-4600-A2DC-4F7D09D73E67}">
      <dgm:prSet/>
      <dgm:spPr/>
      <dgm:t>
        <a:bodyPr/>
        <a:lstStyle/>
        <a:p>
          <a:endParaRPr lang="en-US"/>
        </a:p>
      </dgm:t>
    </dgm:pt>
    <dgm:pt modelId="{77203BDA-EC28-4CA8-A054-297A26217D24}">
      <dgm:prSet phldrT="[Text]" custT="1"/>
      <dgm:spPr/>
      <dgm:t>
        <a:bodyPr/>
        <a:lstStyle/>
        <a:p>
          <a:r>
            <a:rPr lang="en-US" sz="1200"/>
            <a:t>Contaminants</a:t>
          </a:r>
        </a:p>
      </dgm:t>
    </dgm:pt>
    <dgm:pt modelId="{10B8DC6A-8015-41F0-B601-679DDC990008}" type="parTrans" cxnId="{B5FD6B9D-9A21-4055-9592-7D702A92D839}">
      <dgm:prSet/>
      <dgm:spPr/>
      <dgm:t>
        <a:bodyPr/>
        <a:lstStyle/>
        <a:p>
          <a:endParaRPr lang="en-US"/>
        </a:p>
      </dgm:t>
    </dgm:pt>
    <dgm:pt modelId="{E5D9D3CA-7367-4B0E-B388-86F076E04CAB}" type="sibTrans" cxnId="{B5FD6B9D-9A21-4055-9592-7D702A92D839}">
      <dgm:prSet/>
      <dgm:spPr/>
      <dgm:t>
        <a:bodyPr/>
        <a:lstStyle/>
        <a:p>
          <a:endParaRPr lang="en-US"/>
        </a:p>
      </dgm:t>
    </dgm:pt>
    <dgm:pt modelId="{F9DF992B-9442-4525-9AF9-1B8ACA80E121}">
      <dgm:prSet phldrT="[Text]"/>
      <dgm:spPr/>
      <dgm:t>
        <a:bodyPr/>
        <a:lstStyle/>
        <a:p>
          <a:r>
            <a:rPr lang="en-US"/>
            <a:t>Sites listed on National Priorities List</a:t>
          </a:r>
        </a:p>
      </dgm:t>
    </dgm:pt>
    <dgm:pt modelId="{907B4C85-B432-4C88-A021-421D3377F756}" type="parTrans" cxnId="{A97D911B-01A5-4AED-984F-64FCEC9B265A}">
      <dgm:prSet/>
      <dgm:spPr/>
      <dgm:t>
        <a:bodyPr/>
        <a:lstStyle/>
        <a:p>
          <a:endParaRPr lang="en-US"/>
        </a:p>
      </dgm:t>
    </dgm:pt>
    <dgm:pt modelId="{E6329E0B-FD6A-4287-A2BB-B464B4211827}" type="sibTrans" cxnId="{A97D911B-01A5-4AED-984F-64FCEC9B265A}">
      <dgm:prSet/>
      <dgm:spPr/>
      <dgm:t>
        <a:bodyPr/>
        <a:lstStyle/>
        <a:p>
          <a:endParaRPr lang="en-US"/>
        </a:p>
      </dgm:t>
    </dgm:pt>
    <dgm:pt modelId="{5787F12D-7E43-4CFC-853D-931D8408E921}">
      <dgm:prSet phldrT="[Text]"/>
      <dgm:spPr/>
      <dgm:t>
        <a:bodyPr/>
        <a:lstStyle/>
        <a:p>
          <a:r>
            <a:rPr lang="en-US"/>
            <a:t>Sites subject to CERCLA order</a:t>
          </a:r>
        </a:p>
      </dgm:t>
    </dgm:pt>
    <dgm:pt modelId="{15B5EBE6-D83B-44D3-95CA-5EC3194A761A}" type="parTrans" cxnId="{714F4F71-0C0D-4DF4-A9C5-7E44ECCB0033}">
      <dgm:prSet/>
      <dgm:spPr/>
      <dgm:t>
        <a:bodyPr/>
        <a:lstStyle/>
        <a:p>
          <a:endParaRPr lang="en-US"/>
        </a:p>
      </dgm:t>
    </dgm:pt>
    <dgm:pt modelId="{3A72C7C7-89FA-45A5-8DDA-4E6C48FBA4CB}" type="sibTrans" cxnId="{714F4F71-0C0D-4DF4-A9C5-7E44ECCB0033}">
      <dgm:prSet/>
      <dgm:spPr/>
      <dgm:t>
        <a:bodyPr/>
        <a:lstStyle/>
        <a:p>
          <a:endParaRPr lang="en-US"/>
        </a:p>
      </dgm:t>
    </dgm:pt>
    <dgm:pt modelId="{7F7BE329-7504-445E-A8FC-28495AD221F5}">
      <dgm:prSet/>
      <dgm:spPr/>
      <dgm:t>
        <a:bodyPr/>
        <a:lstStyle/>
        <a:p>
          <a:r>
            <a:rPr lang="en-US"/>
            <a:t>Sites subject to the control of the federal government</a:t>
          </a:r>
        </a:p>
      </dgm:t>
    </dgm:pt>
    <dgm:pt modelId="{BF2FD85B-8B51-4B43-9696-2099F88EA8E6}" type="parTrans" cxnId="{CCE8620D-FBF9-499D-8620-2A2E5824C692}">
      <dgm:prSet/>
      <dgm:spPr/>
      <dgm:t>
        <a:bodyPr/>
        <a:lstStyle/>
        <a:p>
          <a:endParaRPr lang="en-US"/>
        </a:p>
      </dgm:t>
    </dgm:pt>
    <dgm:pt modelId="{E5DECE22-37F9-41CE-A19F-621620579FE1}" type="sibTrans" cxnId="{CCE8620D-FBF9-499D-8620-2A2E5824C692}">
      <dgm:prSet/>
      <dgm:spPr/>
      <dgm:t>
        <a:bodyPr/>
        <a:lstStyle/>
        <a:p>
          <a:endParaRPr lang="en-US"/>
        </a:p>
      </dgm:t>
    </dgm:pt>
    <dgm:pt modelId="{0999D033-5523-4929-988E-EC6A89CA8936}" type="pres">
      <dgm:prSet presAssocID="{5C443182-17D7-4E3C-B880-423EA768DDC3}" presName="list" presStyleCnt="0">
        <dgm:presLayoutVars>
          <dgm:dir/>
          <dgm:animLvl val="lvl"/>
        </dgm:presLayoutVars>
      </dgm:prSet>
      <dgm:spPr/>
    </dgm:pt>
    <dgm:pt modelId="{47E3BD19-7D2D-451C-8C7A-5BABF1DF4BC1}" type="pres">
      <dgm:prSet presAssocID="{FBFB0BD7-CC02-4F78-A0EE-6C374B3511EB}" presName="posSpace" presStyleCnt="0"/>
      <dgm:spPr/>
    </dgm:pt>
    <dgm:pt modelId="{15B12C76-DF90-4970-A067-6052CEC182E0}" type="pres">
      <dgm:prSet presAssocID="{FBFB0BD7-CC02-4F78-A0EE-6C374B3511EB}" presName="vertFlow" presStyleCnt="0"/>
      <dgm:spPr/>
    </dgm:pt>
    <dgm:pt modelId="{03B9EA28-69D6-4A3B-AB29-8C2BDD37B1E0}" type="pres">
      <dgm:prSet presAssocID="{FBFB0BD7-CC02-4F78-A0EE-6C374B3511EB}" presName="topSpace" presStyleCnt="0"/>
      <dgm:spPr/>
    </dgm:pt>
    <dgm:pt modelId="{EA097747-5DF1-4A3E-8E7C-23479EEE957B}" type="pres">
      <dgm:prSet presAssocID="{FBFB0BD7-CC02-4F78-A0EE-6C374B3511EB}" presName="firstComp" presStyleCnt="0"/>
      <dgm:spPr/>
    </dgm:pt>
    <dgm:pt modelId="{B892E0F7-348C-43E7-9613-B6726D54AC99}" type="pres">
      <dgm:prSet presAssocID="{FBFB0BD7-CC02-4F78-A0EE-6C374B3511EB}" presName="firstChild" presStyleLbl="bgAccFollowNode1" presStyleIdx="0" presStyleCnt="5" custLinFactNeighborX="1379" custLinFactNeighborY="38"/>
      <dgm:spPr/>
    </dgm:pt>
    <dgm:pt modelId="{09B7A4F8-F389-4A39-AF6C-2A0A03DC9CF7}" type="pres">
      <dgm:prSet presAssocID="{FBFB0BD7-CC02-4F78-A0EE-6C374B3511EB}" presName="firstChildTx" presStyleLbl="bgAccFollowNode1" presStyleIdx="0" presStyleCnt="5">
        <dgm:presLayoutVars>
          <dgm:bulletEnabled val="1"/>
        </dgm:presLayoutVars>
      </dgm:prSet>
      <dgm:spPr/>
    </dgm:pt>
    <dgm:pt modelId="{1C396A5B-6342-44B2-9BB1-44DBE5265F35}" type="pres">
      <dgm:prSet presAssocID="{BB797C2A-15BB-473A-9614-55E2A52C4336}" presName="comp" presStyleCnt="0"/>
      <dgm:spPr/>
    </dgm:pt>
    <dgm:pt modelId="{A0224364-2236-490F-AB3F-4D9DACE5D97F}" type="pres">
      <dgm:prSet presAssocID="{BB797C2A-15BB-473A-9614-55E2A52C4336}" presName="child" presStyleLbl="bgAccFollowNode1" presStyleIdx="1" presStyleCnt="5" custLinFactNeighborX="1379" custLinFactNeighborY="958"/>
      <dgm:spPr/>
    </dgm:pt>
    <dgm:pt modelId="{85F6CECC-E71C-4F2C-89C2-74969CB15BA2}" type="pres">
      <dgm:prSet presAssocID="{BB797C2A-15BB-473A-9614-55E2A52C4336}" presName="childTx" presStyleLbl="bgAccFollowNode1" presStyleIdx="1" presStyleCnt="5">
        <dgm:presLayoutVars>
          <dgm:bulletEnabled val="1"/>
        </dgm:presLayoutVars>
      </dgm:prSet>
      <dgm:spPr/>
    </dgm:pt>
    <dgm:pt modelId="{77C8C5D1-043F-4026-9F23-43F5FF6D33B2}" type="pres">
      <dgm:prSet presAssocID="{FBFB0BD7-CC02-4F78-A0EE-6C374B3511EB}" presName="negSpace" presStyleCnt="0"/>
      <dgm:spPr/>
    </dgm:pt>
    <dgm:pt modelId="{60670F85-D972-407D-AE20-A096697AECC5}" type="pres">
      <dgm:prSet presAssocID="{FBFB0BD7-CC02-4F78-A0EE-6C374B3511EB}" presName="circle" presStyleLbl="node1" presStyleIdx="0" presStyleCnt="2" custLinFactNeighborX="6699" custLinFactNeighborY="-53"/>
      <dgm:spPr/>
    </dgm:pt>
    <dgm:pt modelId="{D502F8F0-4E05-40B3-9FE0-B3BB8963C3BD}" type="pres">
      <dgm:prSet presAssocID="{67B279F0-1422-47C0-9C59-252DADB82CEC}" presName="transSpace" presStyleCnt="0"/>
      <dgm:spPr/>
    </dgm:pt>
    <dgm:pt modelId="{7BEB4D67-6195-4717-B11D-5DB250E8D1FC}" type="pres">
      <dgm:prSet presAssocID="{77203BDA-EC28-4CA8-A054-297A26217D24}" presName="posSpace" presStyleCnt="0"/>
      <dgm:spPr/>
    </dgm:pt>
    <dgm:pt modelId="{FB103AE9-AE7F-4EF6-8848-B795F8185BB3}" type="pres">
      <dgm:prSet presAssocID="{77203BDA-EC28-4CA8-A054-297A26217D24}" presName="vertFlow" presStyleCnt="0"/>
      <dgm:spPr/>
    </dgm:pt>
    <dgm:pt modelId="{4DABD4D4-F34B-49B5-93F8-315C65934FCB}" type="pres">
      <dgm:prSet presAssocID="{77203BDA-EC28-4CA8-A054-297A26217D24}" presName="topSpace" presStyleCnt="0"/>
      <dgm:spPr/>
    </dgm:pt>
    <dgm:pt modelId="{F928F855-C392-40A3-984F-69010915889B}" type="pres">
      <dgm:prSet presAssocID="{77203BDA-EC28-4CA8-A054-297A26217D24}" presName="firstComp" presStyleCnt="0"/>
      <dgm:spPr/>
    </dgm:pt>
    <dgm:pt modelId="{6421BA58-A011-4269-89A6-94EC8C063B64}" type="pres">
      <dgm:prSet presAssocID="{77203BDA-EC28-4CA8-A054-297A26217D24}" presName="firstChild" presStyleLbl="bgAccFollowNode1" presStyleIdx="2" presStyleCnt="5"/>
      <dgm:spPr/>
    </dgm:pt>
    <dgm:pt modelId="{367B95F2-45C0-48BC-948E-5ED50BAFD1C4}" type="pres">
      <dgm:prSet presAssocID="{77203BDA-EC28-4CA8-A054-297A26217D24}" presName="firstChildTx" presStyleLbl="bgAccFollowNode1" presStyleIdx="2" presStyleCnt="5">
        <dgm:presLayoutVars>
          <dgm:bulletEnabled val="1"/>
        </dgm:presLayoutVars>
      </dgm:prSet>
      <dgm:spPr/>
    </dgm:pt>
    <dgm:pt modelId="{4EB331E5-E1E3-4477-81E5-8AC2CD0233B3}" type="pres">
      <dgm:prSet presAssocID="{5787F12D-7E43-4CFC-853D-931D8408E921}" presName="comp" presStyleCnt="0"/>
      <dgm:spPr/>
    </dgm:pt>
    <dgm:pt modelId="{A31ACAD9-4371-40F8-8FA1-09B72091B4AC}" type="pres">
      <dgm:prSet presAssocID="{5787F12D-7E43-4CFC-853D-931D8408E921}" presName="child" presStyleLbl="bgAccFollowNode1" presStyleIdx="3" presStyleCnt="5"/>
      <dgm:spPr/>
    </dgm:pt>
    <dgm:pt modelId="{14D144F1-C3ED-4DB7-A0A9-FD3560B98F17}" type="pres">
      <dgm:prSet presAssocID="{5787F12D-7E43-4CFC-853D-931D8408E921}" presName="childTx" presStyleLbl="bgAccFollowNode1" presStyleIdx="3" presStyleCnt="5">
        <dgm:presLayoutVars>
          <dgm:bulletEnabled val="1"/>
        </dgm:presLayoutVars>
      </dgm:prSet>
      <dgm:spPr/>
    </dgm:pt>
    <dgm:pt modelId="{72905B6B-9DE7-4467-9F1D-53FCFD59AE5C}" type="pres">
      <dgm:prSet presAssocID="{7F7BE329-7504-445E-A8FC-28495AD221F5}" presName="comp" presStyleCnt="0"/>
      <dgm:spPr/>
    </dgm:pt>
    <dgm:pt modelId="{86384483-3BCE-4CCC-83E4-534A80D73A9D}" type="pres">
      <dgm:prSet presAssocID="{7F7BE329-7504-445E-A8FC-28495AD221F5}" presName="child" presStyleLbl="bgAccFollowNode1" presStyleIdx="4" presStyleCnt="5"/>
      <dgm:spPr/>
    </dgm:pt>
    <dgm:pt modelId="{D3BB6A91-AF3B-44FD-8C31-E650B73E85F9}" type="pres">
      <dgm:prSet presAssocID="{7F7BE329-7504-445E-A8FC-28495AD221F5}" presName="childTx" presStyleLbl="bgAccFollowNode1" presStyleIdx="4" presStyleCnt="5">
        <dgm:presLayoutVars>
          <dgm:bulletEnabled val="1"/>
        </dgm:presLayoutVars>
      </dgm:prSet>
      <dgm:spPr/>
    </dgm:pt>
    <dgm:pt modelId="{FC7093FD-B294-46F3-BF4C-4913C5E49CAE}" type="pres">
      <dgm:prSet presAssocID="{77203BDA-EC28-4CA8-A054-297A26217D24}" presName="negSpace" presStyleCnt="0"/>
      <dgm:spPr/>
    </dgm:pt>
    <dgm:pt modelId="{7615618F-B6FF-4449-8EFE-1A8CFF9B6648}" type="pres">
      <dgm:prSet presAssocID="{77203BDA-EC28-4CA8-A054-297A26217D24}" presName="circle" presStyleLbl="node1" presStyleIdx="1" presStyleCnt="2"/>
      <dgm:spPr/>
    </dgm:pt>
  </dgm:ptLst>
  <dgm:cxnLst>
    <dgm:cxn modelId="{4DE10601-A0D5-4684-BF3F-EB0B067C8BD7}" type="presOf" srcId="{5787F12D-7E43-4CFC-853D-931D8408E921}" destId="{14D144F1-C3ED-4DB7-A0A9-FD3560B98F17}" srcOrd="1" destOrd="0" presId="urn:microsoft.com/office/officeart/2005/8/layout/hList9"/>
    <dgm:cxn modelId="{41025C03-74B5-4600-A2DC-4F7D09D73E67}" srcId="{FBFB0BD7-CC02-4F78-A0EE-6C374B3511EB}" destId="{BB797C2A-15BB-473A-9614-55E2A52C4336}" srcOrd="1" destOrd="0" parTransId="{120E526B-9914-4F40-A367-495F6025AC0C}" sibTransId="{88E8E390-461B-441C-A40E-219606011F92}"/>
    <dgm:cxn modelId="{4A08970C-D1A6-4141-B76E-3F766414E076}" srcId="{5C443182-17D7-4E3C-B880-423EA768DDC3}" destId="{FBFB0BD7-CC02-4F78-A0EE-6C374B3511EB}" srcOrd="0" destOrd="0" parTransId="{7795073C-D1B4-4AD5-A76E-466B4ED1BA01}" sibTransId="{67B279F0-1422-47C0-9C59-252DADB82CEC}"/>
    <dgm:cxn modelId="{CCE8620D-FBF9-499D-8620-2A2E5824C692}" srcId="{77203BDA-EC28-4CA8-A054-297A26217D24}" destId="{7F7BE329-7504-445E-A8FC-28495AD221F5}" srcOrd="2" destOrd="0" parTransId="{BF2FD85B-8B51-4B43-9696-2099F88EA8E6}" sibTransId="{E5DECE22-37F9-41CE-A19F-621620579FE1}"/>
    <dgm:cxn modelId="{36625B11-F739-4995-8716-E26B635CF366}" type="presOf" srcId="{F9DF992B-9442-4525-9AF9-1B8ACA80E121}" destId="{367B95F2-45C0-48BC-948E-5ED50BAFD1C4}" srcOrd="1" destOrd="0" presId="urn:microsoft.com/office/officeart/2005/8/layout/hList9"/>
    <dgm:cxn modelId="{21CBC41A-85B5-45BD-BF85-02BC465BD85E}" type="presOf" srcId="{E7211FE6-7AC8-4CFB-A85A-5A6841776025}" destId="{09B7A4F8-F389-4A39-AF6C-2A0A03DC9CF7}" srcOrd="1" destOrd="0" presId="urn:microsoft.com/office/officeart/2005/8/layout/hList9"/>
    <dgm:cxn modelId="{A97D911B-01A5-4AED-984F-64FCEC9B265A}" srcId="{77203BDA-EC28-4CA8-A054-297A26217D24}" destId="{F9DF992B-9442-4525-9AF9-1B8ACA80E121}" srcOrd="0" destOrd="0" parTransId="{907B4C85-B432-4C88-A021-421D3377F756}" sibTransId="{E6329E0B-FD6A-4287-A2BB-B464B4211827}"/>
    <dgm:cxn modelId="{02C0821E-E478-43F2-926F-C58070D88C63}" type="presOf" srcId="{F9DF992B-9442-4525-9AF9-1B8ACA80E121}" destId="{6421BA58-A011-4269-89A6-94EC8C063B64}" srcOrd="0" destOrd="0" presId="urn:microsoft.com/office/officeart/2005/8/layout/hList9"/>
    <dgm:cxn modelId="{DABDDC6F-EF89-46E0-A655-08F261E220EB}" type="presOf" srcId="{7F7BE329-7504-445E-A8FC-28495AD221F5}" destId="{86384483-3BCE-4CCC-83E4-534A80D73A9D}" srcOrd="0" destOrd="0" presId="urn:microsoft.com/office/officeart/2005/8/layout/hList9"/>
    <dgm:cxn modelId="{714F4F71-0C0D-4DF4-A9C5-7E44ECCB0033}" srcId="{77203BDA-EC28-4CA8-A054-297A26217D24}" destId="{5787F12D-7E43-4CFC-853D-931D8408E921}" srcOrd="1" destOrd="0" parTransId="{15B5EBE6-D83B-44D3-95CA-5EC3194A761A}" sibTransId="{3A72C7C7-89FA-45A5-8DDA-4E6C48FBA4CB}"/>
    <dgm:cxn modelId="{B66F2974-B310-4230-B4CB-2AB85A5ACFC9}" type="presOf" srcId="{BB797C2A-15BB-473A-9614-55E2A52C4336}" destId="{85F6CECC-E71C-4F2C-89C2-74969CB15BA2}" srcOrd="1" destOrd="0" presId="urn:microsoft.com/office/officeart/2005/8/layout/hList9"/>
    <dgm:cxn modelId="{D105447F-3BFA-4EA9-B300-CE32348B5345}" type="presOf" srcId="{FBFB0BD7-CC02-4F78-A0EE-6C374B3511EB}" destId="{60670F85-D972-407D-AE20-A096697AECC5}" srcOrd="0" destOrd="0" presId="urn:microsoft.com/office/officeart/2005/8/layout/hList9"/>
    <dgm:cxn modelId="{B5FD6B9D-9A21-4055-9592-7D702A92D839}" srcId="{5C443182-17D7-4E3C-B880-423EA768DDC3}" destId="{77203BDA-EC28-4CA8-A054-297A26217D24}" srcOrd="1" destOrd="0" parTransId="{10B8DC6A-8015-41F0-B601-679DDC990008}" sibTransId="{E5D9D3CA-7367-4B0E-B388-86F076E04CAB}"/>
    <dgm:cxn modelId="{1EF950BE-E5A6-4239-A79C-66D166EF727B}" srcId="{FBFB0BD7-CC02-4F78-A0EE-6C374B3511EB}" destId="{E7211FE6-7AC8-4CFB-A85A-5A6841776025}" srcOrd="0" destOrd="0" parTransId="{6F7C5BF7-9BD8-4234-A076-E91222D9ACB7}" sibTransId="{10D0253C-04CE-41B1-9870-ABEDCD7D36CA}"/>
    <dgm:cxn modelId="{412680C1-B00E-4524-AE83-360F61301C74}" type="presOf" srcId="{5787F12D-7E43-4CFC-853D-931D8408E921}" destId="{A31ACAD9-4371-40F8-8FA1-09B72091B4AC}" srcOrd="0" destOrd="0" presId="urn:microsoft.com/office/officeart/2005/8/layout/hList9"/>
    <dgm:cxn modelId="{6E27CBD2-FE7A-4FDC-A285-497536EF2312}" type="presOf" srcId="{E7211FE6-7AC8-4CFB-A85A-5A6841776025}" destId="{B892E0F7-348C-43E7-9613-B6726D54AC99}" srcOrd="0" destOrd="0" presId="urn:microsoft.com/office/officeart/2005/8/layout/hList9"/>
    <dgm:cxn modelId="{C776EBDC-86CC-40D8-8023-8131C5E567F7}" type="presOf" srcId="{77203BDA-EC28-4CA8-A054-297A26217D24}" destId="{7615618F-B6FF-4449-8EFE-1A8CFF9B6648}" srcOrd="0" destOrd="0" presId="urn:microsoft.com/office/officeart/2005/8/layout/hList9"/>
    <dgm:cxn modelId="{BDDA5AEA-1926-4B96-BD9F-E7480D440CD3}" type="presOf" srcId="{5C443182-17D7-4E3C-B880-423EA768DDC3}" destId="{0999D033-5523-4929-988E-EC6A89CA8936}" srcOrd="0" destOrd="0" presId="urn:microsoft.com/office/officeart/2005/8/layout/hList9"/>
    <dgm:cxn modelId="{F2C20CEF-E713-48D2-9EDC-48F3E3500ECF}" type="presOf" srcId="{7F7BE329-7504-445E-A8FC-28495AD221F5}" destId="{D3BB6A91-AF3B-44FD-8C31-E650B73E85F9}" srcOrd="1" destOrd="0" presId="urn:microsoft.com/office/officeart/2005/8/layout/hList9"/>
    <dgm:cxn modelId="{FC7758FF-1295-4A3E-ABCF-B6D076F5C682}" type="presOf" srcId="{BB797C2A-15BB-473A-9614-55E2A52C4336}" destId="{A0224364-2236-490F-AB3F-4D9DACE5D97F}" srcOrd="0" destOrd="0" presId="urn:microsoft.com/office/officeart/2005/8/layout/hList9"/>
    <dgm:cxn modelId="{362887A0-EAD8-4001-A38A-FDD9A7AE4DB3}" type="presParOf" srcId="{0999D033-5523-4929-988E-EC6A89CA8936}" destId="{47E3BD19-7D2D-451C-8C7A-5BABF1DF4BC1}" srcOrd="0" destOrd="0" presId="urn:microsoft.com/office/officeart/2005/8/layout/hList9"/>
    <dgm:cxn modelId="{BC974A30-0329-4364-8212-DDB671D2A538}" type="presParOf" srcId="{0999D033-5523-4929-988E-EC6A89CA8936}" destId="{15B12C76-DF90-4970-A067-6052CEC182E0}" srcOrd="1" destOrd="0" presId="urn:microsoft.com/office/officeart/2005/8/layout/hList9"/>
    <dgm:cxn modelId="{CA16A76F-2829-4B4B-8B1F-D8F8316AF1DA}" type="presParOf" srcId="{15B12C76-DF90-4970-A067-6052CEC182E0}" destId="{03B9EA28-69D6-4A3B-AB29-8C2BDD37B1E0}" srcOrd="0" destOrd="0" presId="urn:microsoft.com/office/officeart/2005/8/layout/hList9"/>
    <dgm:cxn modelId="{51A9AAF8-73E4-48D4-AFA7-3A127C51BFAF}" type="presParOf" srcId="{15B12C76-DF90-4970-A067-6052CEC182E0}" destId="{EA097747-5DF1-4A3E-8E7C-23479EEE957B}" srcOrd="1" destOrd="0" presId="urn:microsoft.com/office/officeart/2005/8/layout/hList9"/>
    <dgm:cxn modelId="{C2C83646-0D85-4E42-A7C6-9AE95AA2A62F}" type="presParOf" srcId="{EA097747-5DF1-4A3E-8E7C-23479EEE957B}" destId="{B892E0F7-348C-43E7-9613-B6726D54AC99}" srcOrd="0" destOrd="0" presId="urn:microsoft.com/office/officeart/2005/8/layout/hList9"/>
    <dgm:cxn modelId="{907F187E-B926-458F-8BA4-92EF4CA05A82}" type="presParOf" srcId="{EA097747-5DF1-4A3E-8E7C-23479EEE957B}" destId="{09B7A4F8-F389-4A39-AF6C-2A0A03DC9CF7}" srcOrd="1" destOrd="0" presId="urn:microsoft.com/office/officeart/2005/8/layout/hList9"/>
    <dgm:cxn modelId="{166B336B-0F49-4248-A22A-F41B8E376F50}" type="presParOf" srcId="{15B12C76-DF90-4970-A067-6052CEC182E0}" destId="{1C396A5B-6342-44B2-9BB1-44DBE5265F35}" srcOrd="2" destOrd="0" presId="urn:microsoft.com/office/officeart/2005/8/layout/hList9"/>
    <dgm:cxn modelId="{35332568-7DBA-424B-B17D-683E867B4794}" type="presParOf" srcId="{1C396A5B-6342-44B2-9BB1-44DBE5265F35}" destId="{A0224364-2236-490F-AB3F-4D9DACE5D97F}" srcOrd="0" destOrd="0" presId="urn:microsoft.com/office/officeart/2005/8/layout/hList9"/>
    <dgm:cxn modelId="{38B5445A-305D-4202-962E-15D6144FC9F9}" type="presParOf" srcId="{1C396A5B-6342-44B2-9BB1-44DBE5265F35}" destId="{85F6CECC-E71C-4F2C-89C2-74969CB15BA2}" srcOrd="1" destOrd="0" presId="urn:microsoft.com/office/officeart/2005/8/layout/hList9"/>
    <dgm:cxn modelId="{403B7C0D-1A2B-4E4B-9DCE-1B33FD048951}" type="presParOf" srcId="{0999D033-5523-4929-988E-EC6A89CA8936}" destId="{77C8C5D1-043F-4026-9F23-43F5FF6D33B2}" srcOrd="2" destOrd="0" presId="urn:microsoft.com/office/officeart/2005/8/layout/hList9"/>
    <dgm:cxn modelId="{5CB3501F-B399-4167-AB7F-7AD2C50F56F2}" type="presParOf" srcId="{0999D033-5523-4929-988E-EC6A89CA8936}" destId="{60670F85-D972-407D-AE20-A096697AECC5}" srcOrd="3" destOrd="0" presId="urn:microsoft.com/office/officeart/2005/8/layout/hList9"/>
    <dgm:cxn modelId="{A94A01B8-0FF4-4933-A150-F036B1CD6DC1}" type="presParOf" srcId="{0999D033-5523-4929-988E-EC6A89CA8936}" destId="{D502F8F0-4E05-40B3-9FE0-B3BB8963C3BD}" srcOrd="4" destOrd="0" presId="urn:microsoft.com/office/officeart/2005/8/layout/hList9"/>
    <dgm:cxn modelId="{5833920E-5E3D-43D9-83B8-51E4EA9A48C8}" type="presParOf" srcId="{0999D033-5523-4929-988E-EC6A89CA8936}" destId="{7BEB4D67-6195-4717-B11D-5DB250E8D1FC}" srcOrd="5" destOrd="0" presId="urn:microsoft.com/office/officeart/2005/8/layout/hList9"/>
    <dgm:cxn modelId="{A98F86C1-A5A1-4724-9323-C53372300EAA}" type="presParOf" srcId="{0999D033-5523-4929-988E-EC6A89CA8936}" destId="{FB103AE9-AE7F-4EF6-8848-B795F8185BB3}" srcOrd="6" destOrd="0" presId="urn:microsoft.com/office/officeart/2005/8/layout/hList9"/>
    <dgm:cxn modelId="{A96F7A01-F035-407D-9341-11CEB35DE0E6}" type="presParOf" srcId="{FB103AE9-AE7F-4EF6-8848-B795F8185BB3}" destId="{4DABD4D4-F34B-49B5-93F8-315C65934FCB}" srcOrd="0" destOrd="0" presId="urn:microsoft.com/office/officeart/2005/8/layout/hList9"/>
    <dgm:cxn modelId="{0379D90D-14D7-4F61-BC2D-CC701A75FA13}" type="presParOf" srcId="{FB103AE9-AE7F-4EF6-8848-B795F8185BB3}" destId="{F928F855-C392-40A3-984F-69010915889B}" srcOrd="1" destOrd="0" presId="urn:microsoft.com/office/officeart/2005/8/layout/hList9"/>
    <dgm:cxn modelId="{FB808275-664A-4728-894E-E9FC47AB7CE0}" type="presParOf" srcId="{F928F855-C392-40A3-984F-69010915889B}" destId="{6421BA58-A011-4269-89A6-94EC8C063B64}" srcOrd="0" destOrd="0" presId="urn:microsoft.com/office/officeart/2005/8/layout/hList9"/>
    <dgm:cxn modelId="{256BD4FA-6D96-44E6-8EFC-4A1CE8184121}" type="presParOf" srcId="{F928F855-C392-40A3-984F-69010915889B}" destId="{367B95F2-45C0-48BC-948E-5ED50BAFD1C4}" srcOrd="1" destOrd="0" presId="urn:microsoft.com/office/officeart/2005/8/layout/hList9"/>
    <dgm:cxn modelId="{382E23D4-2C49-4289-90CF-9A5D152D16C8}" type="presParOf" srcId="{FB103AE9-AE7F-4EF6-8848-B795F8185BB3}" destId="{4EB331E5-E1E3-4477-81E5-8AC2CD0233B3}" srcOrd="2" destOrd="0" presId="urn:microsoft.com/office/officeart/2005/8/layout/hList9"/>
    <dgm:cxn modelId="{CAF1828D-CF9F-400E-82D3-1BE48980E789}" type="presParOf" srcId="{4EB331E5-E1E3-4477-81E5-8AC2CD0233B3}" destId="{A31ACAD9-4371-40F8-8FA1-09B72091B4AC}" srcOrd="0" destOrd="0" presId="urn:microsoft.com/office/officeart/2005/8/layout/hList9"/>
    <dgm:cxn modelId="{18B1408A-256D-4014-ABC8-CBDE5A226C99}" type="presParOf" srcId="{4EB331E5-E1E3-4477-81E5-8AC2CD0233B3}" destId="{14D144F1-C3ED-4DB7-A0A9-FD3560B98F17}" srcOrd="1" destOrd="0" presId="urn:microsoft.com/office/officeart/2005/8/layout/hList9"/>
    <dgm:cxn modelId="{2A39ED3B-ED3D-47E8-8FAA-B7D687AD6B1D}" type="presParOf" srcId="{FB103AE9-AE7F-4EF6-8848-B795F8185BB3}" destId="{72905B6B-9DE7-4467-9F1D-53FCFD59AE5C}" srcOrd="3" destOrd="0" presId="urn:microsoft.com/office/officeart/2005/8/layout/hList9"/>
    <dgm:cxn modelId="{BD585B3C-EBCE-4460-A85A-57A887C82D06}" type="presParOf" srcId="{72905B6B-9DE7-4467-9F1D-53FCFD59AE5C}" destId="{86384483-3BCE-4CCC-83E4-534A80D73A9D}" srcOrd="0" destOrd="0" presId="urn:microsoft.com/office/officeart/2005/8/layout/hList9"/>
    <dgm:cxn modelId="{3565BFF8-25AE-45D6-87EB-E69395FACDD8}" type="presParOf" srcId="{72905B6B-9DE7-4467-9F1D-53FCFD59AE5C}" destId="{D3BB6A91-AF3B-44FD-8C31-E650B73E85F9}" srcOrd="1" destOrd="0" presId="urn:microsoft.com/office/officeart/2005/8/layout/hList9"/>
    <dgm:cxn modelId="{D11AE241-3A59-4D53-BB2D-35CCB10EA5ED}" type="presParOf" srcId="{0999D033-5523-4929-988E-EC6A89CA8936}" destId="{FC7093FD-B294-46F3-BF4C-4913C5E49CAE}" srcOrd="7" destOrd="0" presId="urn:microsoft.com/office/officeart/2005/8/layout/hList9"/>
    <dgm:cxn modelId="{22E4DFC4-CAD2-42A6-A61D-2046A73936A7}" type="presParOf" srcId="{0999D033-5523-4929-988E-EC6A89CA8936}" destId="{7615618F-B6FF-4449-8EFE-1A8CFF9B6648}"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95E3-99F6-4B1E-8FD9-A9D506C6D5E3}">
      <dsp:nvSpPr>
        <dsp:cNvPr id="0" name=""/>
        <dsp:cNvSpPr/>
      </dsp:nvSpPr>
      <dsp:spPr>
        <a:xfrm>
          <a:off x="0" y="13290"/>
          <a:ext cx="8987404" cy="175032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Potential sites in your communities</a:t>
          </a:r>
        </a:p>
      </dsp:txBody>
      <dsp:txXfrm>
        <a:off x="85444" y="98734"/>
        <a:ext cx="8816516" cy="1579432"/>
      </dsp:txXfrm>
    </dsp:sp>
    <dsp:sp modelId="{C4DF8DA3-88E0-4FA0-A5A6-15A25613CD4B}">
      <dsp:nvSpPr>
        <dsp:cNvPr id="0" name=""/>
        <dsp:cNvSpPr/>
      </dsp:nvSpPr>
      <dsp:spPr>
        <a:xfrm>
          <a:off x="0" y="1890330"/>
          <a:ext cx="8987404" cy="175032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Environmental issues affecting your communities </a:t>
          </a:r>
        </a:p>
      </dsp:txBody>
      <dsp:txXfrm>
        <a:off x="85444" y="1975774"/>
        <a:ext cx="8816516" cy="1579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5A3F7-9955-470B-AEC3-AC7A78F82A7D}">
      <dsp:nvSpPr>
        <dsp:cNvPr id="0" name=""/>
        <dsp:cNvSpPr/>
      </dsp:nvSpPr>
      <dsp:spPr>
        <a:xfrm>
          <a:off x="1449" y="2282317"/>
          <a:ext cx="2373721" cy="949488"/>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Determine reuse and vision goals</a:t>
          </a:r>
        </a:p>
      </dsp:txBody>
      <dsp:txXfrm>
        <a:off x="1449" y="2282317"/>
        <a:ext cx="2136349" cy="949488"/>
      </dsp:txXfrm>
    </dsp:sp>
    <dsp:sp modelId="{41E8E4E3-3068-4663-A8D6-EB46A4AE276E}">
      <dsp:nvSpPr>
        <dsp:cNvPr id="0" name=""/>
        <dsp:cNvSpPr/>
      </dsp:nvSpPr>
      <dsp:spPr>
        <a:xfrm>
          <a:off x="1901712" y="2288280"/>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Identify Brownfield sites</a:t>
          </a:r>
        </a:p>
      </dsp:txBody>
      <dsp:txXfrm>
        <a:off x="2376456" y="2288280"/>
        <a:ext cx="1424233" cy="949488"/>
      </dsp:txXfrm>
    </dsp:sp>
    <dsp:sp modelId="{BE5E46AA-7729-46ED-84BC-F4599714A9B4}">
      <dsp:nvSpPr>
        <dsp:cNvPr id="0" name=""/>
        <dsp:cNvSpPr/>
      </dsp:nvSpPr>
      <dsp:spPr>
        <a:xfrm>
          <a:off x="3799402"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Prioritize Brownfields</a:t>
          </a:r>
        </a:p>
      </dsp:txBody>
      <dsp:txXfrm>
        <a:off x="4274146" y="2282317"/>
        <a:ext cx="1424233" cy="949488"/>
      </dsp:txXfrm>
    </dsp:sp>
    <dsp:sp modelId="{BC09B7A6-4A86-48D1-A23F-EBAA5EC07C27}">
      <dsp:nvSpPr>
        <dsp:cNvPr id="0" name=""/>
        <dsp:cNvSpPr/>
      </dsp:nvSpPr>
      <dsp:spPr>
        <a:xfrm>
          <a:off x="5698379"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Conduct Environmental Assessments</a:t>
          </a:r>
        </a:p>
      </dsp:txBody>
      <dsp:txXfrm>
        <a:off x="6173123" y="2282317"/>
        <a:ext cx="1424233" cy="949488"/>
      </dsp:txXfrm>
    </dsp:sp>
    <dsp:sp modelId="{C86024BD-A38F-4898-AC7D-1261814D61B1}">
      <dsp:nvSpPr>
        <dsp:cNvPr id="0" name=""/>
        <dsp:cNvSpPr/>
      </dsp:nvSpPr>
      <dsp:spPr>
        <a:xfrm>
          <a:off x="7597356"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Leverage Funding Resources</a:t>
          </a:r>
        </a:p>
      </dsp:txBody>
      <dsp:txXfrm>
        <a:off x="8072100" y="2282317"/>
        <a:ext cx="1424233" cy="949488"/>
      </dsp:txXfrm>
    </dsp:sp>
    <dsp:sp modelId="{F82281C4-5022-4E61-A327-DE1B08DF4289}">
      <dsp:nvSpPr>
        <dsp:cNvPr id="0" name=""/>
        <dsp:cNvSpPr/>
      </dsp:nvSpPr>
      <dsp:spPr>
        <a:xfrm>
          <a:off x="9496333"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Clean Up and Revitalize</a:t>
          </a:r>
        </a:p>
      </dsp:txBody>
      <dsp:txXfrm>
        <a:off x="9971077" y="2282317"/>
        <a:ext cx="1424233" cy="949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BB8EF-83FD-4364-A4B7-A9D2337EB8DA}">
      <dsp:nvSpPr>
        <dsp:cNvPr id="0" name=""/>
        <dsp:cNvSpPr/>
      </dsp:nvSpPr>
      <dsp:spPr>
        <a:xfrm>
          <a:off x="3827701" y="2088789"/>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endParaRPr lang="en-US" sz="6400" kern="1200"/>
        </a:p>
      </dsp:txBody>
      <dsp:txXfrm>
        <a:off x="4031480" y="2292568"/>
        <a:ext cx="983932" cy="983932"/>
      </dsp:txXfrm>
    </dsp:sp>
    <dsp:sp modelId="{7306273C-F5C7-449A-BF99-E9CDDF76C1BB}">
      <dsp:nvSpPr>
        <dsp:cNvPr id="0" name=""/>
        <dsp:cNvSpPr/>
      </dsp:nvSpPr>
      <dsp:spPr>
        <a:xfrm rot="16200000">
          <a:off x="4176629" y="1728129"/>
          <a:ext cx="693634" cy="27685"/>
        </a:xfrm>
        <a:custGeom>
          <a:avLst/>
          <a:gdLst/>
          <a:ahLst/>
          <a:cxnLst/>
          <a:rect l="0" t="0" r="0" b="0"/>
          <a:pathLst>
            <a:path>
              <a:moveTo>
                <a:pt x="0" y="13842"/>
              </a:moveTo>
              <a:lnTo>
                <a:pt x="693634"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6106" y="1724631"/>
        <a:ext cx="34681" cy="34681"/>
      </dsp:txXfrm>
    </dsp:sp>
    <dsp:sp modelId="{8FBAF790-2807-4DA0-87FB-38DD5A129E24}">
      <dsp:nvSpPr>
        <dsp:cNvPr id="0" name=""/>
        <dsp:cNvSpPr/>
      </dsp:nvSpPr>
      <dsp:spPr>
        <a:xfrm>
          <a:off x="3827701" y="3664"/>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Assessment Grants</a:t>
          </a:r>
        </a:p>
      </dsp:txBody>
      <dsp:txXfrm>
        <a:off x="4031480" y="207443"/>
        <a:ext cx="983932" cy="983932"/>
      </dsp:txXfrm>
    </dsp:sp>
    <dsp:sp modelId="{CD6E3DBA-DACE-476D-9ECA-091E464EBF54}">
      <dsp:nvSpPr>
        <dsp:cNvPr id="0" name=""/>
        <dsp:cNvSpPr/>
      </dsp:nvSpPr>
      <dsp:spPr>
        <a:xfrm rot="19453670">
          <a:off x="4939412" y="1903757"/>
          <a:ext cx="1574599" cy="27685"/>
        </a:xfrm>
        <a:custGeom>
          <a:avLst/>
          <a:gdLst/>
          <a:ahLst/>
          <a:cxnLst/>
          <a:rect l="0" t="0" r="0" b="0"/>
          <a:pathLst>
            <a:path>
              <a:moveTo>
                <a:pt x="0" y="13842"/>
              </a:moveTo>
              <a:lnTo>
                <a:pt x="1574599"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87347" y="1878235"/>
        <a:ext cx="78729" cy="78729"/>
      </dsp:txXfrm>
    </dsp:sp>
    <dsp:sp modelId="{2F9C511D-A729-4AE5-8B6E-BA9874FC8460}">
      <dsp:nvSpPr>
        <dsp:cNvPr id="0" name=""/>
        <dsp:cNvSpPr/>
      </dsp:nvSpPr>
      <dsp:spPr>
        <a:xfrm>
          <a:off x="6234231" y="354921"/>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Clean Up Grants</a:t>
          </a:r>
        </a:p>
      </dsp:txBody>
      <dsp:txXfrm>
        <a:off x="6438010" y="558700"/>
        <a:ext cx="983932" cy="983932"/>
      </dsp:txXfrm>
    </dsp:sp>
    <dsp:sp modelId="{24C55308-FCCA-46D5-A86B-100C120228CE}">
      <dsp:nvSpPr>
        <dsp:cNvPr id="0" name=""/>
        <dsp:cNvSpPr/>
      </dsp:nvSpPr>
      <dsp:spPr>
        <a:xfrm rot="3373010">
          <a:off x="4729632" y="3687230"/>
          <a:ext cx="813987" cy="27685"/>
        </a:xfrm>
        <a:custGeom>
          <a:avLst/>
          <a:gdLst/>
          <a:ahLst/>
          <a:cxnLst/>
          <a:rect l="0" t="0" r="0" b="0"/>
          <a:pathLst>
            <a:path>
              <a:moveTo>
                <a:pt x="0" y="13842"/>
              </a:moveTo>
              <a:lnTo>
                <a:pt x="813987"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16276" y="3680723"/>
        <a:ext cx="40699" cy="40699"/>
      </dsp:txXfrm>
    </dsp:sp>
    <dsp:sp modelId="{A1E4D918-8EA8-43B4-A420-0F26CA0925A4}">
      <dsp:nvSpPr>
        <dsp:cNvPr id="0" name=""/>
        <dsp:cNvSpPr/>
      </dsp:nvSpPr>
      <dsp:spPr>
        <a:xfrm>
          <a:off x="5054061" y="3921866"/>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State Response Programs</a:t>
          </a:r>
        </a:p>
      </dsp:txBody>
      <dsp:txXfrm>
        <a:off x="5257840" y="4125645"/>
        <a:ext cx="983932" cy="983932"/>
      </dsp:txXfrm>
    </dsp:sp>
    <dsp:sp modelId="{20669EA2-39E2-4A36-8020-163E0DC0FBAD}">
      <dsp:nvSpPr>
        <dsp:cNvPr id="0" name=""/>
        <dsp:cNvSpPr/>
      </dsp:nvSpPr>
      <dsp:spPr>
        <a:xfrm rot="7348397">
          <a:off x="3549494" y="3687225"/>
          <a:ext cx="781313" cy="27685"/>
        </a:xfrm>
        <a:custGeom>
          <a:avLst/>
          <a:gdLst/>
          <a:ahLst/>
          <a:cxnLst/>
          <a:rect l="0" t="0" r="0" b="0"/>
          <a:pathLst>
            <a:path>
              <a:moveTo>
                <a:pt x="0" y="13842"/>
              </a:moveTo>
              <a:lnTo>
                <a:pt x="781313"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20618" y="3681535"/>
        <a:ext cx="39065" cy="39065"/>
      </dsp:txXfrm>
    </dsp:sp>
    <dsp:sp modelId="{5AA75631-2061-446A-A8AB-CD3CA7F0BA4C}">
      <dsp:nvSpPr>
        <dsp:cNvPr id="0" name=""/>
        <dsp:cNvSpPr/>
      </dsp:nvSpPr>
      <dsp:spPr>
        <a:xfrm>
          <a:off x="2661109" y="3921857"/>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Targeted Brownfields Assessment (TBA)</a:t>
          </a:r>
        </a:p>
      </dsp:txBody>
      <dsp:txXfrm>
        <a:off x="2864888" y="4125636"/>
        <a:ext cx="983932" cy="983932"/>
      </dsp:txXfrm>
    </dsp:sp>
    <dsp:sp modelId="{28948008-6DF1-41A9-8C6B-EDC4D8036299}">
      <dsp:nvSpPr>
        <dsp:cNvPr id="0" name=""/>
        <dsp:cNvSpPr/>
      </dsp:nvSpPr>
      <dsp:spPr>
        <a:xfrm rot="425412">
          <a:off x="5208147" y="2948964"/>
          <a:ext cx="1497115" cy="27685"/>
        </a:xfrm>
        <a:custGeom>
          <a:avLst/>
          <a:gdLst/>
          <a:ahLst/>
          <a:cxnLst/>
          <a:rect l="0" t="0" r="0" b="0"/>
          <a:pathLst>
            <a:path>
              <a:moveTo>
                <a:pt x="0" y="13842"/>
              </a:moveTo>
              <a:lnTo>
                <a:pt x="1497115"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19277" y="2925379"/>
        <a:ext cx="74855" cy="74855"/>
      </dsp:txXfrm>
    </dsp:sp>
    <dsp:sp modelId="{7E0BC01C-A794-4924-97F0-B6ECB4CF6F27}">
      <dsp:nvSpPr>
        <dsp:cNvPr id="0" name=""/>
        <dsp:cNvSpPr/>
      </dsp:nvSpPr>
      <dsp:spPr>
        <a:xfrm>
          <a:off x="6694218" y="2445334"/>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Multipurpose Grant</a:t>
          </a:r>
        </a:p>
      </dsp:txBody>
      <dsp:txXfrm>
        <a:off x="6897997" y="2649113"/>
        <a:ext cx="983932" cy="983932"/>
      </dsp:txXfrm>
    </dsp:sp>
    <dsp:sp modelId="{DDCF1F90-136A-4334-93BC-4C3DBDC0D47D}">
      <dsp:nvSpPr>
        <dsp:cNvPr id="0" name=""/>
        <dsp:cNvSpPr/>
      </dsp:nvSpPr>
      <dsp:spPr>
        <a:xfrm rot="10434543">
          <a:off x="2319839" y="2924947"/>
          <a:ext cx="1516069" cy="27685"/>
        </a:xfrm>
        <a:custGeom>
          <a:avLst/>
          <a:gdLst/>
          <a:ahLst/>
          <a:cxnLst/>
          <a:rect l="0" t="0" r="0" b="0"/>
          <a:pathLst>
            <a:path>
              <a:moveTo>
                <a:pt x="0" y="13842"/>
              </a:moveTo>
              <a:lnTo>
                <a:pt x="1516069"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39972" y="2900888"/>
        <a:ext cx="75803" cy="75803"/>
      </dsp:txXfrm>
    </dsp:sp>
    <dsp:sp modelId="{C52D0A9A-975D-4E37-A5ED-DB989600D9DC}">
      <dsp:nvSpPr>
        <dsp:cNvPr id="0" name=""/>
        <dsp:cNvSpPr/>
      </dsp:nvSpPr>
      <dsp:spPr>
        <a:xfrm>
          <a:off x="936556" y="2397301"/>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Job Training Grants</a:t>
          </a:r>
        </a:p>
      </dsp:txBody>
      <dsp:txXfrm>
        <a:off x="1140335" y="2601080"/>
        <a:ext cx="983932" cy="983932"/>
      </dsp:txXfrm>
    </dsp:sp>
    <dsp:sp modelId="{DE6B8DCD-6DF7-4888-A9BE-A00AE5D18957}">
      <dsp:nvSpPr>
        <dsp:cNvPr id="0" name=""/>
        <dsp:cNvSpPr/>
      </dsp:nvSpPr>
      <dsp:spPr>
        <a:xfrm rot="12859467">
          <a:off x="2525507" y="1938802"/>
          <a:ext cx="1559106" cy="27685"/>
        </a:xfrm>
        <a:custGeom>
          <a:avLst/>
          <a:gdLst/>
          <a:ahLst/>
          <a:cxnLst/>
          <a:rect l="0" t="0" r="0" b="0"/>
          <a:pathLst>
            <a:path>
              <a:moveTo>
                <a:pt x="0" y="13842"/>
              </a:moveTo>
              <a:lnTo>
                <a:pt x="1559106"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66082" y="1913667"/>
        <a:ext cx="77955" cy="77955"/>
      </dsp:txXfrm>
    </dsp:sp>
    <dsp:sp modelId="{87A1154F-20F5-4799-BF41-C529F9F958E7}">
      <dsp:nvSpPr>
        <dsp:cNvPr id="0" name=""/>
        <dsp:cNvSpPr/>
      </dsp:nvSpPr>
      <dsp:spPr>
        <a:xfrm>
          <a:off x="1390929" y="425010"/>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Revolving Loan Funds</a:t>
          </a:r>
        </a:p>
      </dsp:txBody>
      <dsp:txXfrm>
        <a:off x="1594708" y="628789"/>
        <a:ext cx="983932" cy="9839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FEF25-EF70-4B86-8492-382F34E9E16E}">
      <dsp:nvSpPr>
        <dsp:cNvPr id="0" name=""/>
        <dsp:cNvSpPr/>
      </dsp:nvSpPr>
      <dsp:spPr>
        <a:xfrm>
          <a:off x="3301"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Regional Councils of Government</a:t>
          </a:r>
        </a:p>
      </dsp:txBody>
      <dsp:txXfrm>
        <a:off x="386837" y="1037644"/>
        <a:ext cx="1851875" cy="1111124"/>
      </dsp:txXfrm>
    </dsp:sp>
    <dsp:sp modelId="{74825052-5E41-4BCF-B3C0-083AD20017A1}">
      <dsp:nvSpPr>
        <dsp:cNvPr id="0" name=""/>
        <dsp:cNvSpPr/>
      </dsp:nvSpPr>
      <dsp:spPr>
        <a:xfrm>
          <a:off x="2884143"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Cities</a:t>
          </a:r>
        </a:p>
      </dsp:txBody>
      <dsp:txXfrm>
        <a:off x="3267679" y="1037644"/>
        <a:ext cx="1851875" cy="1111124"/>
      </dsp:txXfrm>
    </dsp:sp>
    <dsp:sp modelId="{964425D1-D883-494B-9CAA-A3D0A07027F0}">
      <dsp:nvSpPr>
        <dsp:cNvPr id="0" name=""/>
        <dsp:cNvSpPr/>
      </dsp:nvSpPr>
      <dsp:spPr>
        <a:xfrm>
          <a:off x="5764984"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Redevelopment Agencies </a:t>
          </a:r>
        </a:p>
      </dsp:txBody>
      <dsp:txXfrm>
        <a:off x="6148520" y="1037644"/>
        <a:ext cx="1851875" cy="1111124"/>
      </dsp:txXfrm>
    </dsp:sp>
    <dsp:sp modelId="{ABF98F25-D5DB-4BC1-A0E6-29942B813D52}">
      <dsp:nvSpPr>
        <dsp:cNvPr id="0" name=""/>
        <dsp:cNvSpPr/>
      </dsp:nvSpPr>
      <dsp:spPr>
        <a:xfrm>
          <a:off x="8645826"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States</a:t>
          </a:r>
        </a:p>
      </dsp:txBody>
      <dsp:txXfrm>
        <a:off x="9029362" y="1037644"/>
        <a:ext cx="1851875" cy="1111124"/>
      </dsp:txXfrm>
    </dsp:sp>
    <dsp:sp modelId="{892B881B-688E-4C36-A805-F142CBF5DE8B}">
      <dsp:nvSpPr>
        <dsp:cNvPr id="0" name=""/>
        <dsp:cNvSpPr/>
      </dsp:nvSpPr>
      <dsp:spPr>
        <a:xfrm>
          <a:off x="1443722" y="2640785"/>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Tribes</a:t>
          </a:r>
        </a:p>
      </dsp:txBody>
      <dsp:txXfrm>
        <a:off x="1827258" y="2870907"/>
        <a:ext cx="1851875" cy="1111124"/>
      </dsp:txXfrm>
    </dsp:sp>
    <dsp:sp modelId="{19DD8F25-DE48-4866-BFA5-4E42B1820075}">
      <dsp:nvSpPr>
        <dsp:cNvPr id="0" name=""/>
        <dsp:cNvSpPr/>
      </dsp:nvSpPr>
      <dsp:spPr>
        <a:xfrm>
          <a:off x="4324563" y="2640785"/>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Non-profit organizations</a:t>
          </a:r>
        </a:p>
      </dsp:txBody>
      <dsp:txXfrm>
        <a:off x="4708099" y="2870907"/>
        <a:ext cx="1851875" cy="1111124"/>
      </dsp:txXfrm>
    </dsp:sp>
    <dsp:sp modelId="{4F38DB8D-F613-4C99-87AD-5A5ECD769F8A}">
      <dsp:nvSpPr>
        <dsp:cNvPr id="0" name=""/>
        <dsp:cNvSpPr/>
      </dsp:nvSpPr>
      <dsp:spPr>
        <a:xfrm>
          <a:off x="7205405" y="2640785"/>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Local Governments</a:t>
          </a:r>
        </a:p>
      </dsp:txBody>
      <dsp:txXfrm>
        <a:off x="7588941" y="2870907"/>
        <a:ext cx="1851875" cy="1111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F33C5-2A7B-4321-BA8B-C4468CEBD7FA}">
      <dsp:nvSpPr>
        <dsp:cNvPr id="0" name=""/>
        <dsp:cNvSpPr/>
      </dsp:nvSpPr>
      <dsp:spPr>
        <a:xfrm>
          <a:off x="3276"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Mine scarred lands</a:t>
          </a:r>
        </a:p>
      </dsp:txBody>
      <dsp:txXfrm>
        <a:off x="3276" y="685870"/>
        <a:ext cx="2599391" cy="1559635"/>
      </dsp:txXfrm>
    </dsp:sp>
    <dsp:sp modelId="{C6949CD7-073C-4924-A5AA-C08E195321C1}">
      <dsp:nvSpPr>
        <dsp:cNvPr id="0" name=""/>
        <dsp:cNvSpPr/>
      </dsp:nvSpPr>
      <dsp:spPr>
        <a:xfrm>
          <a:off x="2862607"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Petroleum Products</a:t>
          </a:r>
        </a:p>
      </dsp:txBody>
      <dsp:txXfrm>
        <a:off x="2862607" y="685870"/>
        <a:ext cx="2599391" cy="1559635"/>
      </dsp:txXfrm>
    </dsp:sp>
    <dsp:sp modelId="{AB0638F0-43C0-4F04-9B06-B488A711A28D}">
      <dsp:nvSpPr>
        <dsp:cNvPr id="0" name=""/>
        <dsp:cNvSpPr/>
      </dsp:nvSpPr>
      <dsp:spPr>
        <a:xfrm>
          <a:off x="5721938"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Contaminants</a:t>
          </a:r>
        </a:p>
      </dsp:txBody>
      <dsp:txXfrm>
        <a:off x="5721938" y="685870"/>
        <a:ext cx="2599391" cy="1559635"/>
      </dsp:txXfrm>
    </dsp:sp>
    <dsp:sp modelId="{43796AA2-8831-4FA5-B4E7-5DD19766AA67}">
      <dsp:nvSpPr>
        <dsp:cNvPr id="0" name=""/>
        <dsp:cNvSpPr/>
      </dsp:nvSpPr>
      <dsp:spPr>
        <a:xfrm>
          <a:off x="8581269"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Illegal drug labs</a:t>
          </a:r>
        </a:p>
      </dsp:txBody>
      <dsp:txXfrm>
        <a:off x="8581269" y="685870"/>
        <a:ext cx="2599391" cy="1559635"/>
      </dsp:txXfrm>
    </dsp:sp>
    <dsp:sp modelId="{EF7A5D77-F0AF-47D7-967D-BF8819B6A4D9}">
      <dsp:nvSpPr>
        <dsp:cNvPr id="0" name=""/>
        <dsp:cNvSpPr/>
      </dsp:nvSpPr>
      <dsp:spPr>
        <a:xfrm>
          <a:off x="3276"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Pollutants</a:t>
          </a:r>
        </a:p>
      </dsp:txBody>
      <dsp:txXfrm>
        <a:off x="3276" y="2505445"/>
        <a:ext cx="2599391" cy="1559635"/>
      </dsp:txXfrm>
    </dsp:sp>
    <dsp:sp modelId="{13E38F68-769C-4326-9E1F-11BD6C14DCDB}">
      <dsp:nvSpPr>
        <dsp:cNvPr id="0" name=""/>
        <dsp:cNvSpPr/>
      </dsp:nvSpPr>
      <dsp:spPr>
        <a:xfrm>
          <a:off x="2862607"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Lead based paint</a:t>
          </a:r>
        </a:p>
      </dsp:txBody>
      <dsp:txXfrm>
        <a:off x="2862607" y="2505445"/>
        <a:ext cx="2599391" cy="1559635"/>
      </dsp:txXfrm>
    </dsp:sp>
    <dsp:sp modelId="{B14EC803-D151-40A1-9CF3-1A980046904D}">
      <dsp:nvSpPr>
        <dsp:cNvPr id="0" name=""/>
        <dsp:cNvSpPr/>
      </dsp:nvSpPr>
      <dsp:spPr>
        <a:xfrm>
          <a:off x="5721938"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Asbestos</a:t>
          </a:r>
        </a:p>
      </dsp:txBody>
      <dsp:txXfrm>
        <a:off x="5721938" y="2505445"/>
        <a:ext cx="2599391" cy="1559635"/>
      </dsp:txXfrm>
    </dsp:sp>
    <dsp:sp modelId="{D9CDB0EC-C5B8-42F0-930C-3E01C9B5D28C}">
      <dsp:nvSpPr>
        <dsp:cNvPr id="0" name=""/>
        <dsp:cNvSpPr/>
      </dsp:nvSpPr>
      <dsp:spPr>
        <a:xfrm>
          <a:off x="8581269"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Hazardous Substances</a:t>
          </a:r>
        </a:p>
      </dsp:txBody>
      <dsp:txXfrm>
        <a:off x="8581269" y="2505445"/>
        <a:ext cx="2599391" cy="15596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2E0F7-348C-43E7-9613-B6726D54AC99}">
      <dsp:nvSpPr>
        <dsp:cNvPr id="0" name=""/>
        <dsp:cNvSpPr/>
      </dsp:nvSpPr>
      <dsp:spPr>
        <a:xfrm>
          <a:off x="1843858" y="597232"/>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Potentially Liable Parties</a:t>
          </a:r>
        </a:p>
      </dsp:txBody>
      <dsp:txXfrm>
        <a:off x="2201385" y="597232"/>
        <a:ext cx="1877016" cy="1490440"/>
      </dsp:txXfrm>
    </dsp:sp>
    <dsp:sp modelId="{A0224364-2236-490F-AB3F-4D9DACE5D97F}">
      <dsp:nvSpPr>
        <dsp:cNvPr id="0" name=""/>
        <dsp:cNvSpPr/>
      </dsp:nvSpPr>
      <dsp:spPr>
        <a:xfrm>
          <a:off x="1843858" y="2101385"/>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Private owners/developers</a:t>
          </a:r>
        </a:p>
      </dsp:txBody>
      <dsp:txXfrm>
        <a:off x="2201385" y="2101385"/>
        <a:ext cx="1877016" cy="1490440"/>
      </dsp:txXfrm>
    </dsp:sp>
    <dsp:sp modelId="{60670F85-D972-407D-AE20-A096697AECC5}">
      <dsp:nvSpPr>
        <dsp:cNvPr id="0" name=""/>
        <dsp:cNvSpPr/>
      </dsp:nvSpPr>
      <dsp:spPr>
        <a:xfrm>
          <a:off x="770979" y="0"/>
          <a:ext cx="1489695" cy="148969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Applicants</a:t>
          </a:r>
          <a:r>
            <a:rPr lang="en-US" sz="1600" kern="1200"/>
            <a:t> </a:t>
          </a:r>
        </a:p>
      </dsp:txBody>
      <dsp:txXfrm>
        <a:off x="989140" y="218161"/>
        <a:ext cx="1053373" cy="1053373"/>
      </dsp:txXfrm>
    </dsp:sp>
    <dsp:sp modelId="{6421BA58-A011-4269-89A6-94EC8C063B64}">
      <dsp:nvSpPr>
        <dsp:cNvPr id="0" name=""/>
        <dsp:cNvSpPr/>
      </dsp:nvSpPr>
      <dsp:spPr>
        <a:xfrm>
          <a:off x="5537283" y="596666"/>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Sites listed on National Priorities List</a:t>
          </a:r>
        </a:p>
      </dsp:txBody>
      <dsp:txXfrm>
        <a:off x="5894810" y="596666"/>
        <a:ext cx="1877016" cy="1490440"/>
      </dsp:txXfrm>
    </dsp:sp>
    <dsp:sp modelId="{A31ACAD9-4371-40F8-8FA1-09B72091B4AC}">
      <dsp:nvSpPr>
        <dsp:cNvPr id="0" name=""/>
        <dsp:cNvSpPr/>
      </dsp:nvSpPr>
      <dsp:spPr>
        <a:xfrm>
          <a:off x="5537283" y="2087106"/>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Sites subject to CERCLA order</a:t>
          </a:r>
        </a:p>
      </dsp:txBody>
      <dsp:txXfrm>
        <a:off x="5894810" y="2087106"/>
        <a:ext cx="1877016" cy="1490440"/>
      </dsp:txXfrm>
    </dsp:sp>
    <dsp:sp modelId="{86384483-3BCE-4CCC-83E4-534A80D73A9D}">
      <dsp:nvSpPr>
        <dsp:cNvPr id="0" name=""/>
        <dsp:cNvSpPr/>
      </dsp:nvSpPr>
      <dsp:spPr>
        <a:xfrm>
          <a:off x="5537283" y="3577547"/>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Sites subject to the control of the federal government</a:t>
          </a:r>
        </a:p>
      </dsp:txBody>
      <dsp:txXfrm>
        <a:off x="5894810" y="3577547"/>
        <a:ext cx="1877016" cy="1490440"/>
      </dsp:txXfrm>
    </dsp:sp>
    <dsp:sp modelId="{7615618F-B6FF-4449-8EFE-1A8CFF9B6648}">
      <dsp:nvSpPr>
        <dsp:cNvPr id="0" name=""/>
        <dsp:cNvSpPr/>
      </dsp:nvSpPr>
      <dsp:spPr>
        <a:xfrm>
          <a:off x="4345526" y="787"/>
          <a:ext cx="1489695" cy="148969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Contaminants</a:t>
          </a:r>
        </a:p>
      </dsp:txBody>
      <dsp:txXfrm>
        <a:off x="4563687" y="218948"/>
        <a:ext cx="1053373" cy="10533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D32A89D-5788-49EF-96EA-31A26F518C93}" type="datetimeFigureOut">
              <a:rPr lang="en-US" smtClean="0"/>
              <a:t>10/12/2021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42FB7F7-59B4-42F1-AB15-59CD203BF176}" type="slidenum">
              <a:rPr lang="en-US" smtClean="0"/>
              <a:t>‹#›</a:t>
            </a:fld>
            <a:endParaRPr lang="en-US"/>
          </a:p>
        </p:txBody>
      </p:sp>
    </p:spTree>
    <p:extLst>
      <p:ext uri="{BB962C8B-B14F-4D97-AF65-F5344CB8AC3E}">
        <p14:creationId xmlns:p14="http://schemas.microsoft.com/office/powerpoint/2010/main" val="233406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1</a:t>
            </a:fld>
            <a:endParaRPr lang="en-US"/>
          </a:p>
        </p:txBody>
      </p:sp>
    </p:spTree>
    <p:extLst>
      <p:ext uri="{BB962C8B-B14F-4D97-AF65-F5344CB8AC3E}">
        <p14:creationId xmlns:p14="http://schemas.microsoft.com/office/powerpoint/2010/main" val="412873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Brainstorm!</a:t>
            </a:r>
          </a:p>
          <a:p>
            <a:endParaRPr lang="en-US" dirty="0"/>
          </a:p>
          <a:p>
            <a:r>
              <a:rPr lang="en-US" dirty="0"/>
              <a:t>Looking at these sites, did you come to recognize similar sites within your community. </a:t>
            </a:r>
          </a:p>
          <a:p>
            <a:endParaRPr lang="en-US" dirty="0"/>
          </a:p>
          <a:p>
            <a:r>
              <a:rPr lang="en-US" dirty="0"/>
              <a:t>If you are not collaborating with your community partners or other stakeholders, right now would be a great time to start involving your community with potential Brownfields sites, this is the time to start looking around and look for abandoned gas stations, dry-cleaners, vacant building etc. so now you start an inventory of your sites.</a:t>
            </a:r>
          </a:p>
          <a:p>
            <a:endParaRPr lang="en-US" dirty="0"/>
          </a:p>
          <a:p>
            <a:r>
              <a:rPr lang="en-US" dirty="0"/>
              <a:t>Nod your head if this sounds familiar to you.</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10</a:t>
            </a:fld>
            <a:endParaRPr lang="en-US"/>
          </a:p>
        </p:txBody>
      </p:sp>
    </p:spTree>
    <p:extLst>
      <p:ext uri="{BB962C8B-B14F-4D97-AF65-F5344CB8AC3E}">
        <p14:creationId xmlns:p14="http://schemas.microsoft.com/office/powerpoint/2010/main" val="429047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discuss the four steps of the Brownfields Project Process which includes 1) Identify the site 2)Assess the Site thru Phase I and Phase Environmental Site Assessments and after you assessed it you clean it up and you redeveloped as in this picture of the American Airlines Center which used to be a smelter power plant now located in  Victory park in Dallas, Texas.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11</a:t>
            </a:fld>
            <a:endParaRPr lang="en-US"/>
          </a:p>
        </p:txBody>
      </p:sp>
    </p:spTree>
    <p:extLst>
      <p:ext uri="{BB962C8B-B14F-4D97-AF65-F5344CB8AC3E}">
        <p14:creationId xmlns:p14="http://schemas.microsoft.com/office/powerpoint/2010/main" val="23987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stakeholders are involved throughout all the elements of brownfields revitalization. </a:t>
            </a:r>
          </a:p>
          <a:p>
            <a:endParaRPr lang="en-US" dirty="0"/>
          </a:p>
          <a:p>
            <a:r>
              <a:rPr lang="en-US" dirty="0"/>
              <a:t>The Process-To accomplish these steps your goal should be identifying and assessing the needs of your community and doing so you will be identifying potential Brownfields Sites and prioritizing the projects that will provide environmental relief and benefits of your community. The process includes envisioning the goals that fit the community needs; Inventory potential brownfield sites (remember the examples; abandoned gas stations, movie theaters, dilapidated buildings, etc.)</a:t>
            </a:r>
          </a:p>
          <a:p>
            <a:pPr marL="176679" indent="-176679">
              <a:buFont typeface="Arial" panose="020B0604020202020204" pitchFamily="34" charset="0"/>
              <a:buChar char="•"/>
            </a:pPr>
            <a:r>
              <a:rPr lang="en-US" dirty="0"/>
              <a:t>Prioritize the sites from the brownfields inventory by feasibility and importance. </a:t>
            </a:r>
          </a:p>
          <a:p>
            <a:pPr marL="176679" indent="-176679">
              <a:buFont typeface="Arial" panose="020B0604020202020204" pitchFamily="34" charset="0"/>
              <a:buChar char="•"/>
            </a:pPr>
            <a:r>
              <a:rPr lang="en-US" dirty="0"/>
              <a:t>All steps are needed for successful revitalization—not a step-by-step recipe, this work is continuous, but the result improves the community and local environment in many ways. </a:t>
            </a:r>
          </a:p>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12</a:t>
            </a:fld>
            <a:endParaRPr lang="en-US"/>
          </a:p>
        </p:txBody>
      </p:sp>
    </p:spTree>
    <p:extLst>
      <p:ext uri="{BB962C8B-B14F-4D97-AF65-F5344CB8AC3E}">
        <p14:creationId xmlns:p14="http://schemas.microsoft.com/office/powerpoint/2010/main" val="365716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Grants are provided competitively to communities and eligible organizations along with state and tribal funding. </a:t>
            </a:r>
          </a:p>
          <a:p>
            <a:endParaRPr lang="en-US"/>
          </a:p>
          <a:p>
            <a:r>
              <a:rPr lang="en-US"/>
              <a:t>There are also technical assistance programs to help fill the gaps for those who were not fortunate to receive a grant. </a:t>
            </a:r>
          </a:p>
          <a:p>
            <a:pPr marL="176679" indent="-176679">
              <a:buFont typeface="Arial" panose="020B0604020202020204" pitchFamily="34" charset="0"/>
              <a:buChar char="•"/>
            </a:pPr>
            <a:r>
              <a:rPr lang="en-US"/>
              <a:t>Targeted Brownfields Assessments</a:t>
            </a:r>
          </a:p>
          <a:p>
            <a:pPr marL="176679" indent="-176679">
              <a:buFont typeface="Arial" panose="020B0604020202020204" pitchFamily="34" charset="0"/>
              <a:buChar char="•"/>
            </a:pPr>
            <a:r>
              <a:rPr lang="en-US"/>
              <a:t>Technical Assistance to Brownfields</a:t>
            </a:r>
          </a:p>
          <a:p>
            <a:pPr marL="176679" indent="-176679">
              <a:buFont typeface="Arial" panose="020B0604020202020204" pitchFamily="34" charset="0"/>
              <a:buChar char="•"/>
            </a:pPr>
            <a:r>
              <a:rPr lang="en-US"/>
              <a:t>(More information about Technical Assistance programs in later slides)</a:t>
            </a:r>
          </a:p>
        </p:txBody>
      </p:sp>
      <p:sp>
        <p:nvSpPr>
          <p:cNvPr id="4" name="Slide Number Placeholder 3"/>
          <p:cNvSpPr>
            <a:spLocks noGrp="1"/>
          </p:cNvSpPr>
          <p:nvPr>
            <p:ph type="sldNum" sz="quarter" idx="5"/>
          </p:nvPr>
        </p:nvSpPr>
        <p:spPr/>
        <p:txBody>
          <a:bodyPr/>
          <a:lstStyle/>
          <a:p>
            <a:fld id="{242FB7F7-59B4-42F1-AB15-59CD203BF176}" type="slidenum">
              <a:rPr lang="en-US" smtClean="0"/>
              <a:t>13</a:t>
            </a:fld>
            <a:endParaRPr lang="en-US"/>
          </a:p>
        </p:txBody>
      </p:sp>
    </p:spTree>
    <p:extLst>
      <p:ext uri="{BB962C8B-B14F-4D97-AF65-F5344CB8AC3E}">
        <p14:creationId xmlns:p14="http://schemas.microsoft.com/office/powerpoint/2010/main" val="100034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14</a:t>
            </a:fld>
            <a:endParaRPr lang="en-US"/>
          </a:p>
        </p:txBody>
      </p:sp>
    </p:spTree>
    <p:extLst>
      <p:ext uri="{BB962C8B-B14F-4D97-AF65-F5344CB8AC3E}">
        <p14:creationId xmlns:p14="http://schemas.microsoft.com/office/powerpoint/2010/main" val="354131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name the various funding opportunities provided. Note the variety and number of opportunities. </a:t>
            </a:r>
          </a:p>
          <a:p>
            <a:endParaRPr lang="en-US" dirty="0"/>
          </a:p>
          <a:p>
            <a:r>
              <a:rPr lang="en-US" dirty="0"/>
              <a:t>Please note - A solicitation for new </a:t>
            </a:r>
            <a:r>
              <a:rPr lang="en-US" b="1" dirty="0"/>
              <a:t>Multipurpose Grants </a:t>
            </a:r>
            <a:r>
              <a:rPr lang="en-US" dirty="0"/>
              <a:t>will </a:t>
            </a:r>
            <a:r>
              <a:rPr lang="en-US" b="1" u="sng" dirty="0"/>
              <a:t>not</a:t>
            </a:r>
            <a:r>
              <a:rPr lang="en-US" dirty="0"/>
              <a:t> be available in FY22. EPA expects to solicit requests for Multipurpose Grant funding in FY23.  Multipurpose Grants are available every other year.</a:t>
            </a:r>
          </a:p>
        </p:txBody>
      </p:sp>
      <p:sp>
        <p:nvSpPr>
          <p:cNvPr id="4" name="Slide Number Placeholder 3"/>
          <p:cNvSpPr>
            <a:spLocks noGrp="1"/>
          </p:cNvSpPr>
          <p:nvPr>
            <p:ph type="sldNum" sz="quarter" idx="5"/>
          </p:nvPr>
        </p:nvSpPr>
        <p:spPr/>
        <p:txBody>
          <a:bodyPr/>
          <a:lstStyle/>
          <a:p>
            <a:fld id="{242FB7F7-59B4-42F1-AB15-59CD203BF176}" type="slidenum">
              <a:rPr lang="en-US" smtClean="0"/>
              <a:t>15</a:t>
            </a:fld>
            <a:endParaRPr lang="en-US"/>
          </a:p>
        </p:txBody>
      </p:sp>
    </p:spTree>
    <p:extLst>
      <p:ext uri="{BB962C8B-B14F-4D97-AF65-F5344CB8AC3E}">
        <p14:creationId xmlns:p14="http://schemas.microsoft.com/office/powerpoint/2010/main" val="242016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simple guide on who/what is eligible for funding. </a:t>
            </a:r>
          </a:p>
        </p:txBody>
      </p:sp>
      <p:sp>
        <p:nvSpPr>
          <p:cNvPr id="4" name="Slide Number Placeholder 3"/>
          <p:cNvSpPr>
            <a:spLocks noGrp="1"/>
          </p:cNvSpPr>
          <p:nvPr>
            <p:ph type="sldNum" sz="quarter" idx="5"/>
          </p:nvPr>
        </p:nvSpPr>
        <p:spPr/>
        <p:txBody>
          <a:bodyPr/>
          <a:lstStyle/>
          <a:p>
            <a:fld id="{242FB7F7-59B4-42F1-AB15-59CD203BF176}" type="slidenum">
              <a:rPr lang="en-US" smtClean="0"/>
              <a:t>16</a:t>
            </a:fld>
            <a:endParaRPr lang="en-US"/>
          </a:p>
        </p:txBody>
      </p:sp>
    </p:spTree>
    <p:extLst>
      <p:ext uri="{BB962C8B-B14F-4D97-AF65-F5344CB8AC3E}">
        <p14:creationId xmlns:p14="http://schemas.microsoft.com/office/powerpoint/2010/main" val="3770359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contaminants takes many forms: </a:t>
            </a:r>
          </a:p>
          <a:p>
            <a:endParaRPr lang="en-US" dirty="0"/>
          </a:p>
          <a:p>
            <a:r>
              <a:rPr lang="en-US" dirty="0"/>
              <a:t>Mine Scarred Lands – Fracking or when you dig for oil used salt and there is salt on the ground.</a:t>
            </a:r>
          </a:p>
          <a:p>
            <a:endParaRPr lang="en-US" dirty="0"/>
          </a:p>
          <a:p>
            <a:r>
              <a:rPr lang="en-US" dirty="0"/>
              <a:t>Petroleum Products – Crude oil, underground storage tanks</a:t>
            </a:r>
          </a:p>
          <a:p>
            <a:endParaRPr lang="en-US" dirty="0"/>
          </a:p>
          <a:p>
            <a:r>
              <a:rPr lang="en-US" dirty="0"/>
              <a:t>Contaminants can be substances that can cause cancer (Carcinogen)</a:t>
            </a:r>
          </a:p>
          <a:p>
            <a:endParaRPr lang="en-US" dirty="0"/>
          </a:p>
          <a:p>
            <a:r>
              <a:rPr lang="en-US" dirty="0"/>
              <a:t>Meth Labs are illegal drug labs and were added to Brownfields a few years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Pollutants – Carbon Monoxide is odorless, and invisible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 based paint – Causes mental issues if ingested by kids.</a:t>
            </a:r>
          </a:p>
          <a:p>
            <a:endParaRPr lang="en-US" dirty="0"/>
          </a:p>
          <a:p>
            <a:r>
              <a:rPr lang="en-US" dirty="0"/>
              <a:t>Asbestos was used in many forms in the 50’s for floor adhesive (Mastic) and insulation.</a:t>
            </a:r>
          </a:p>
          <a:p>
            <a:endParaRPr lang="en-US" dirty="0"/>
          </a:p>
          <a:p>
            <a:r>
              <a:rPr lang="en-US" dirty="0"/>
              <a:t>Hazardous Substances can be abandoned unmarked 55-gallon drums.</a:t>
            </a:r>
          </a:p>
        </p:txBody>
      </p:sp>
      <p:sp>
        <p:nvSpPr>
          <p:cNvPr id="4" name="Slide Number Placeholder 3"/>
          <p:cNvSpPr>
            <a:spLocks noGrp="1"/>
          </p:cNvSpPr>
          <p:nvPr>
            <p:ph type="sldNum" sz="quarter" idx="5"/>
          </p:nvPr>
        </p:nvSpPr>
        <p:spPr/>
        <p:txBody>
          <a:bodyPr/>
          <a:lstStyle/>
          <a:p>
            <a:fld id="{242FB7F7-59B4-42F1-AB15-59CD203BF176}" type="slidenum">
              <a:rPr lang="en-US" smtClean="0"/>
              <a:t>17</a:t>
            </a:fld>
            <a:endParaRPr lang="en-US"/>
          </a:p>
        </p:txBody>
      </p:sp>
    </p:spTree>
    <p:extLst>
      <p:ext uri="{BB962C8B-B14F-4D97-AF65-F5344CB8AC3E}">
        <p14:creationId xmlns:p14="http://schemas.microsoft.com/office/powerpoint/2010/main" val="2453704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ineligible entities for Brownfields funding</a:t>
            </a:r>
          </a:p>
          <a:p>
            <a:endParaRPr lang="en-US" dirty="0"/>
          </a:p>
          <a:p>
            <a:r>
              <a:rPr lang="en-US" dirty="0"/>
              <a:t>Cannot give grants to Potentially Liable Parties or Private owners—not in the business of giving tax-payer money to the ones potentially responsible for the contamination (can do assessments by proxy with the knowledge these parties are potentially liable for the cleanup)</a:t>
            </a:r>
          </a:p>
        </p:txBody>
      </p:sp>
      <p:sp>
        <p:nvSpPr>
          <p:cNvPr id="4" name="Slide Number Placeholder 3"/>
          <p:cNvSpPr>
            <a:spLocks noGrp="1"/>
          </p:cNvSpPr>
          <p:nvPr>
            <p:ph type="sldNum" sz="quarter" idx="5"/>
          </p:nvPr>
        </p:nvSpPr>
        <p:spPr/>
        <p:txBody>
          <a:bodyPr/>
          <a:lstStyle/>
          <a:p>
            <a:fld id="{242FB7F7-59B4-42F1-AB15-59CD203BF176}" type="slidenum">
              <a:rPr lang="en-US" smtClean="0"/>
              <a:t>18</a:t>
            </a:fld>
            <a:endParaRPr lang="en-US"/>
          </a:p>
        </p:txBody>
      </p:sp>
    </p:spTree>
    <p:extLst>
      <p:ext uri="{BB962C8B-B14F-4D97-AF65-F5344CB8AC3E}">
        <p14:creationId xmlns:p14="http://schemas.microsoft.com/office/powerpoint/2010/main" val="3670239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I Environmental Site Assessment is a record review of the site (current and past owners, current and past uses) and a site visit. This helps to determine the potential contamination/s. </a:t>
            </a:r>
          </a:p>
          <a:p>
            <a:endParaRPr lang="en-US" dirty="0"/>
          </a:p>
          <a:p>
            <a:r>
              <a:rPr lang="en-US" dirty="0"/>
              <a:t>When to conduct an All-Appropriate Inquiry/ Phase I Environmental Site Assessment: </a:t>
            </a:r>
          </a:p>
          <a:p>
            <a:pPr marL="176679" indent="-176679">
              <a:buFont typeface="Arial" panose="020B0604020202020204" pitchFamily="34" charset="0"/>
              <a:buChar char="•"/>
            </a:pPr>
            <a:r>
              <a:rPr lang="en-US" dirty="0"/>
              <a:t>1 year prior to the acquisition of the property</a:t>
            </a:r>
          </a:p>
          <a:p>
            <a:pPr marL="176679" indent="-176679">
              <a:buFont typeface="Arial" panose="020B0604020202020204" pitchFamily="34" charset="0"/>
              <a:buChar char="•"/>
            </a:pPr>
            <a:r>
              <a:rPr lang="en-US" dirty="0"/>
              <a:t>If needed, an updated Phase I Environmental Site Assessment 180 days prior to the acquisition. </a:t>
            </a:r>
          </a:p>
        </p:txBody>
      </p:sp>
      <p:sp>
        <p:nvSpPr>
          <p:cNvPr id="4" name="Slide Number Placeholder 3"/>
          <p:cNvSpPr>
            <a:spLocks noGrp="1"/>
          </p:cNvSpPr>
          <p:nvPr>
            <p:ph type="sldNum" sz="quarter" idx="5"/>
          </p:nvPr>
        </p:nvSpPr>
        <p:spPr/>
        <p:txBody>
          <a:bodyPr/>
          <a:lstStyle/>
          <a:p>
            <a:fld id="{242FB7F7-59B4-42F1-AB15-59CD203BF176}" type="slidenum">
              <a:rPr lang="en-US" smtClean="0"/>
              <a:t>19</a:t>
            </a:fld>
            <a:endParaRPr lang="en-US"/>
          </a:p>
        </p:txBody>
      </p:sp>
    </p:spTree>
    <p:extLst>
      <p:ext uri="{BB962C8B-B14F-4D97-AF65-F5344CB8AC3E}">
        <p14:creationId xmlns:p14="http://schemas.microsoft.com/office/powerpoint/2010/main" val="318342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official definition of a Brownfields. is Real property, the expansion, redevelopment or reuse of a site. A site that may be complicated by the presence or potential presence of hazardous substance, pollutant, or contaminant.</a:t>
            </a:r>
          </a:p>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2</a:t>
            </a:fld>
            <a:endParaRPr lang="en-US"/>
          </a:p>
        </p:txBody>
      </p:sp>
    </p:spTree>
    <p:extLst>
      <p:ext uri="{BB962C8B-B14F-4D97-AF65-F5344CB8AC3E}">
        <p14:creationId xmlns:p14="http://schemas.microsoft.com/office/powerpoint/2010/main" val="849133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talk about the different grant types</a:t>
            </a:r>
          </a:p>
        </p:txBody>
      </p:sp>
      <p:sp>
        <p:nvSpPr>
          <p:cNvPr id="4" name="Slide Number Placeholder 3"/>
          <p:cNvSpPr>
            <a:spLocks noGrp="1"/>
          </p:cNvSpPr>
          <p:nvPr>
            <p:ph type="sldNum" sz="quarter" idx="5"/>
          </p:nvPr>
        </p:nvSpPr>
        <p:spPr/>
        <p:txBody>
          <a:bodyPr/>
          <a:lstStyle/>
          <a:p>
            <a:fld id="{242FB7F7-59B4-42F1-AB15-59CD203BF176}" type="slidenum">
              <a:rPr lang="en-US" smtClean="0"/>
              <a:t>20</a:t>
            </a:fld>
            <a:endParaRPr lang="en-US"/>
          </a:p>
        </p:txBody>
      </p:sp>
    </p:spTree>
    <p:extLst>
      <p:ext uri="{BB962C8B-B14F-4D97-AF65-F5344CB8AC3E}">
        <p14:creationId xmlns:p14="http://schemas.microsoft.com/office/powerpoint/2010/main" val="2998696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FY22 Change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Given the thoughtful questions EPA received on eligibility in response to previously released guidance, EPA has decided not to employ the Assessment Coalition Grant approach in FY22. It has become evident that it will be challenging to fairly and effectively communicate which entities would be eligible for funding and to make accurate eligibility determinations consistently given the variations in state and local laws.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Therefore, EPA will not solicit requests for Assessment Coalition Grant funding in the upcoming competition cycle. We apologize for any inconvenience this decision may cause. We encourage entities that planned to apply for an Assessment Coalition Grant to apply for a Community-wide Assessment Grant (now up to $500,000) as there may be opportunities to partner with other eligible entities.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dirty="0">
                <a:cs typeface="Calibri"/>
              </a:rPr>
              <a:t>3 year performance period</a:t>
            </a:r>
          </a:p>
          <a:p>
            <a:endParaRPr lang="en-US" dirty="0">
              <a:cs typeface="Calibri"/>
            </a:endParaRPr>
          </a:p>
          <a:p>
            <a:r>
              <a:rPr lang="en-US" dirty="0">
                <a:cs typeface="Calibri"/>
              </a:rPr>
              <a:t>There are no coalitions in 2022</a:t>
            </a:r>
          </a:p>
          <a:p>
            <a:endParaRPr lang="en-US" dirty="0">
              <a:cs typeface="Calibri"/>
            </a:endParaRPr>
          </a:p>
          <a:p>
            <a:r>
              <a:rPr lang="en-US" dirty="0"/>
              <a:t>Developing a inventory of Brownfield sites, conducting community involvement activities, Phase 1 &amp; 2 Environmental Site Assessments, Clean up reuse planning and developing area wide revitalization plans</a:t>
            </a:r>
          </a:p>
          <a:p>
            <a:endParaRPr lang="en-US" dirty="0">
              <a:cs typeface="Calibri"/>
            </a:endParaRPr>
          </a:p>
        </p:txBody>
      </p:sp>
      <p:sp>
        <p:nvSpPr>
          <p:cNvPr id="4" name="Slide Number Placeholder 3"/>
          <p:cNvSpPr>
            <a:spLocks noGrp="1"/>
          </p:cNvSpPr>
          <p:nvPr>
            <p:ph type="sldNum" sz="quarter" idx="5"/>
          </p:nvPr>
        </p:nvSpPr>
        <p:spPr/>
        <p:txBody>
          <a:bodyPr/>
          <a:lstStyle/>
          <a:p>
            <a:fld id="{242FB7F7-59B4-42F1-AB15-59CD203BF176}" type="slidenum">
              <a:rPr lang="en-US" smtClean="0"/>
              <a:t>21</a:t>
            </a:fld>
            <a:endParaRPr lang="en-US"/>
          </a:p>
        </p:txBody>
      </p:sp>
    </p:spTree>
    <p:extLst>
      <p:ext uri="{BB962C8B-B14F-4D97-AF65-F5344CB8AC3E}">
        <p14:creationId xmlns:p14="http://schemas.microsoft.com/office/powerpoint/2010/main" val="4085283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up grants provide funding to eligible entities to carry out clean up activities</a:t>
            </a:r>
          </a:p>
          <a:p>
            <a:pPr marL="176679" indent="-176679" defTabSz="942289">
              <a:buFont typeface="Arial" panose="020B0604020202020204" pitchFamily="34" charset="0"/>
              <a:buChar char="•"/>
              <a:defRPr/>
            </a:pPr>
            <a:r>
              <a:rPr lang="en-US" dirty="0"/>
              <a:t>Applicant must be the sole owner of the sites prior to application. Applicant must have Phase 2 ESA completed</a:t>
            </a:r>
            <a:endParaRPr lang="en-US" dirty="0">
              <a:cs typeface="Calibri"/>
            </a:endParaRPr>
          </a:p>
          <a:p>
            <a:pPr marL="176679" indent="-176679">
              <a:buFont typeface="Arial" panose="020B0604020202020204" pitchFamily="34" charset="0"/>
              <a:buChar char="•"/>
            </a:pPr>
            <a:endParaRPr lang="en-US" dirty="0">
              <a:cs typeface="Calibri"/>
            </a:endParaRPr>
          </a:p>
          <a:p>
            <a:pPr marL="176679" indent="-176679">
              <a:buFont typeface="Arial" panose="020B0604020202020204" pitchFamily="34" charset="0"/>
              <a:buChar char="•"/>
            </a:pPr>
            <a:r>
              <a:rPr lang="en-US" dirty="0"/>
              <a:t>3-year performance</a:t>
            </a:r>
            <a:endParaRPr lang="en-US" dirty="0">
              <a:cs typeface="Calibri"/>
            </a:endParaRPr>
          </a:p>
          <a:p>
            <a:pPr marL="176679" indent="-176679">
              <a:buFont typeface="Arial" panose="020B0604020202020204" pitchFamily="34" charset="0"/>
              <a:buChar char="•"/>
            </a:pPr>
            <a:r>
              <a:rPr lang="en-US" dirty="0"/>
              <a:t>$500,000 to address 1 or more BF</a:t>
            </a:r>
            <a:endParaRPr lang="en-US" dirty="0">
              <a:cs typeface="Calibri"/>
            </a:endParaRPr>
          </a:p>
          <a:p>
            <a:pPr marL="176679" indent="-176679">
              <a:buFont typeface="Arial" panose="020B0604020202020204" pitchFamily="34" charset="0"/>
              <a:buChar char="•"/>
            </a:pPr>
            <a:endParaRPr lang="en-US" dirty="0">
              <a:cs typeface="Calibri"/>
            </a:endParaRPr>
          </a:p>
          <a:p>
            <a:r>
              <a:rPr lang="en-US" dirty="0"/>
              <a:t>Conducting community involvement activities</a:t>
            </a:r>
            <a:endParaRPr lang="en-US" dirty="0">
              <a:cs typeface="Calibri" panose="020F0502020204030204"/>
            </a:endParaRPr>
          </a:p>
          <a:p>
            <a:r>
              <a:rPr lang="en-US" dirty="0"/>
              <a:t>Have one or more applicant owned sites with clean-up potential.</a:t>
            </a:r>
            <a:endParaRPr lang="en-US" dirty="0">
              <a:cs typeface="Calibri" panose="020F0502020204030204"/>
            </a:endParaRPr>
          </a:p>
          <a:p>
            <a:r>
              <a:rPr lang="en-US" dirty="0"/>
              <a:t>Submit one Cleanup Grant proposal each competition cycle, along side with Analysis of Brownfields Cleanup Alternatives (ABCA) for each site.</a:t>
            </a:r>
            <a:endParaRPr lang="en-US" dirty="0">
              <a:cs typeface="Calibri" panose="020F0502020204030204"/>
            </a:endParaRPr>
          </a:p>
          <a:p>
            <a:r>
              <a:rPr lang="en-US" dirty="0"/>
              <a:t>Applicant have Phase 2 ESA complete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42FB7F7-59B4-42F1-AB15-59CD203BF176}" type="slidenum">
              <a:rPr lang="en-US" smtClean="0"/>
              <a:t>22</a:t>
            </a:fld>
            <a:endParaRPr lang="en-US"/>
          </a:p>
        </p:txBody>
      </p:sp>
    </p:spTree>
    <p:extLst>
      <p:ext uri="{BB962C8B-B14F-4D97-AF65-F5344CB8AC3E}">
        <p14:creationId xmlns:p14="http://schemas.microsoft.com/office/powerpoint/2010/main" val="411061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1">
                    <a:lumMod val="75000"/>
                    <a:lumOff val="25000"/>
                  </a:schemeClr>
                </a:solidFill>
              </a:rPr>
              <a:t>Revolving Loan Fund is one of the more complex grants.</a:t>
            </a:r>
          </a:p>
          <a:p>
            <a:pPr>
              <a:defRPr/>
            </a:pPr>
            <a:r>
              <a:rPr lang="en-US" dirty="0">
                <a:solidFill>
                  <a:schemeClr val="tx1">
                    <a:lumMod val="75000"/>
                    <a:lumOff val="25000"/>
                  </a:schemeClr>
                </a:solidFill>
              </a:rPr>
              <a:t>Can apply as an eligible individual entity or as an RLF Coalition comprised of two or more entities.</a:t>
            </a:r>
          </a:p>
          <a:p>
            <a:pPr>
              <a:defRPr/>
            </a:pPr>
            <a:r>
              <a:rPr lang="en-US" dirty="0">
                <a:solidFill>
                  <a:schemeClr val="tx1">
                    <a:lumMod val="75000"/>
                    <a:lumOff val="25000"/>
                  </a:schemeClr>
                </a:solidFill>
              </a:rPr>
              <a:t>Nonprofits, LLCs and Non profit community development entities are eligible.</a:t>
            </a:r>
          </a:p>
          <a:p>
            <a:pPr>
              <a:defRPr/>
            </a:pPr>
            <a:r>
              <a:rPr lang="en-US" dirty="0">
                <a:solidFill>
                  <a:schemeClr val="tx1">
                    <a:lumMod val="75000"/>
                    <a:lumOff val="25000"/>
                  </a:schemeClr>
                </a:solidFill>
              </a:rPr>
              <a:t>Eligible activities include cleanup, loan program implementation and confirmatory sampling only</a:t>
            </a:r>
          </a:p>
          <a:p>
            <a:pPr>
              <a:defRPr/>
            </a:pPr>
            <a:endParaRPr lang="en-US" dirty="0">
              <a:solidFill>
                <a:schemeClr val="tx1">
                  <a:lumMod val="75000"/>
                  <a:lumOff val="25000"/>
                </a:schemeClr>
              </a:solidFill>
            </a:endParaRPr>
          </a:p>
          <a:p>
            <a:pPr marL="176679" indent="-176679">
              <a:buFont typeface="Arial" panose="020B0604020202020204" pitchFamily="34" charset="0"/>
              <a:buChar char="•"/>
              <a:defRPr/>
            </a:pPr>
            <a:r>
              <a:rPr lang="en-US" dirty="0">
                <a:solidFill>
                  <a:schemeClr val="tx1">
                    <a:lumMod val="75000"/>
                    <a:lumOff val="25000"/>
                  </a:schemeClr>
                </a:solidFill>
              </a:rPr>
              <a:t>Can provided funds up to a million dollars </a:t>
            </a:r>
          </a:p>
          <a:p>
            <a:pPr marL="176679" indent="-176679" defTabSz="942289">
              <a:buFont typeface="Arial" panose="020B0604020202020204" pitchFamily="34" charset="0"/>
              <a:buChar char="•"/>
              <a:defRPr/>
            </a:pPr>
            <a:r>
              <a:rPr lang="en-US" dirty="0">
                <a:solidFill>
                  <a:schemeClr val="tx1">
                    <a:lumMod val="75000"/>
                    <a:lumOff val="25000"/>
                  </a:schemeClr>
                </a:solidFill>
              </a:rPr>
              <a:t>can be loan to public or private developers</a:t>
            </a:r>
            <a:endParaRPr lang="en-US" dirty="0">
              <a:solidFill>
                <a:schemeClr val="tx1">
                  <a:lumMod val="75000"/>
                  <a:lumOff val="25000"/>
                </a:schemeClr>
              </a:solidFill>
              <a:cs typeface="Calibri"/>
            </a:endParaRPr>
          </a:p>
          <a:p>
            <a:pPr marL="176679" indent="-176679" defTabSz="942289">
              <a:buFont typeface="Arial" panose="020B0604020202020204" pitchFamily="34" charset="0"/>
              <a:buChar char="•"/>
              <a:defRPr/>
            </a:pPr>
            <a:r>
              <a:rPr lang="en-US" dirty="0">
                <a:solidFill>
                  <a:schemeClr val="tx1">
                    <a:lumMod val="75000"/>
                    <a:lumOff val="25000"/>
                  </a:schemeClr>
                </a:solidFill>
              </a:rPr>
              <a:t>Grantee determines loan terms</a:t>
            </a:r>
            <a:endParaRPr lang="en-US" b="0" dirty="0"/>
          </a:p>
          <a:p>
            <a:pPr marL="176679" indent="-176679">
              <a:buFont typeface="Arial" panose="020B0604020202020204" pitchFamily="34" charset="0"/>
              <a:buChar char="•"/>
            </a:pPr>
            <a:r>
              <a:rPr lang="en-US" b="0" dirty="0"/>
              <a:t>5-year performance</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BE3C773-2D6E-4F1A-A54B-6E32FC6D6A3E}" type="slidenum">
              <a:rPr lang="en-US" smtClean="0"/>
              <a:t>23</a:t>
            </a:fld>
            <a:endParaRPr lang="en-US"/>
          </a:p>
        </p:txBody>
      </p:sp>
    </p:spTree>
    <p:extLst>
      <p:ext uri="{BB962C8B-B14F-4D97-AF65-F5344CB8AC3E}">
        <p14:creationId xmlns:p14="http://schemas.microsoft.com/office/powerpoint/2010/main" val="4067234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Guidelines are currently out as of September 22,2021.</a:t>
            </a:r>
          </a:p>
          <a:p>
            <a:endParaRPr lang="en-US" dirty="0"/>
          </a:p>
          <a:p>
            <a:r>
              <a:rPr lang="en-US" dirty="0"/>
              <a:t>Deadlines to submit proposals in December 1, 2021.</a:t>
            </a:r>
          </a:p>
        </p:txBody>
      </p:sp>
      <p:sp>
        <p:nvSpPr>
          <p:cNvPr id="4" name="Slide Number Placeholder 3"/>
          <p:cNvSpPr>
            <a:spLocks noGrp="1"/>
          </p:cNvSpPr>
          <p:nvPr>
            <p:ph type="sldNum" sz="quarter" idx="5"/>
          </p:nvPr>
        </p:nvSpPr>
        <p:spPr/>
        <p:txBody>
          <a:bodyPr/>
          <a:lstStyle/>
          <a:p>
            <a:fld id="{242FB7F7-59B4-42F1-AB15-59CD203BF176}" type="slidenum">
              <a:rPr lang="en-US" smtClean="0"/>
              <a:t>24</a:t>
            </a:fld>
            <a:endParaRPr lang="en-US"/>
          </a:p>
        </p:txBody>
      </p:sp>
    </p:spTree>
    <p:extLst>
      <p:ext uri="{BB962C8B-B14F-4D97-AF65-F5344CB8AC3E}">
        <p14:creationId xmlns:p14="http://schemas.microsoft.com/office/powerpoint/2010/main" val="1909873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Environmental Workforce &amp; Job Training Grant (EWDJT)…</a:t>
            </a:r>
          </a:p>
          <a:p>
            <a:endParaRPr lang="en-US" dirty="0"/>
          </a:p>
          <a:p>
            <a:r>
              <a:rPr lang="en-US" dirty="0"/>
              <a:t>Allow nonprofits, local gov, and other organization to recruit and train residents affected by the presence of a near BF.</a:t>
            </a:r>
          </a:p>
          <a:p>
            <a:endParaRPr lang="en-US" dirty="0"/>
          </a:p>
          <a:p>
            <a:r>
              <a:rPr lang="en-US" dirty="0"/>
              <a:t>40 Hour HAZWOPER is the only required training</a:t>
            </a:r>
          </a:p>
          <a:p>
            <a:endParaRPr lang="en-US" dirty="0"/>
          </a:p>
          <a:p>
            <a:r>
              <a:rPr lang="en-US" dirty="0"/>
              <a:t>Grant helps to conduct environmental training and tailoring through a curriculum program-</a:t>
            </a:r>
          </a:p>
          <a:p>
            <a:r>
              <a:rPr lang="en-US" dirty="0"/>
              <a:t>	Funding can be up to $200,000 </a:t>
            </a:r>
          </a:p>
          <a:p>
            <a:r>
              <a:rPr lang="en-US" dirty="0"/>
              <a:t>	with a 3-year performance period and up to 5% used on admin cost</a:t>
            </a:r>
          </a:p>
        </p:txBody>
      </p:sp>
      <p:sp>
        <p:nvSpPr>
          <p:cNvPr id="4" name="Slide Number Placeholder 3"/>
          <p:cNvSpPr>
            <a:spLocks noGrp="1"/>
          </p:cNvSpPr>
          <p:nvPr>
            <p:ph type="sldNum" sz="quarter" idx="5"/>
          </p:nvPr>
        </p:nvSpPr>
        <p:spPr/>
        <p:txBody>
          <a:bodyPr/>
          <a:lstStyle/>
          <a:p>
            <a:fld id="{5BE3C773-2D6E-4F1A-A54B-6E32FC6D6A3E}" type="slidenum">
              <a:rPr lang="en-US" smtClean="0"/>
              <a:t>25</a:t>
            </a:fld>
            <a:endParaRPr lang="en-US"/>
          </a:p>
        </p:txBody>
      </p:sp>
    </p:spTree>
    <p:extLst>
      <p:ext uri="{BB962C8B-B14F-4D97-AF65-F5344CB8AC3E}">
        <p14:creationId xmlns:p14="http://schemas.microsoft.com/office/powerpoint/2010/main" val="383678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find links to each funding types.</a:t>
            </a:r>
          </a:p>
          <a:p>
            <a:endParaRPr lang="en-US" dirty="0"/>
          </a:p>
          <a:p>
            <a:r>
              <a:rPr lang="en-US" dirty="0"/>
              <a:t>Also, please feel free to contact any leads </a:t>
            </a:r>
            <a:r>
              <a:rPr lang="en-US"/>
              <a:t>for the </a:t>
            </a:r>
            <a:r>
              <a:rPr lang="en-US" dirty="0"/>
              <a:t>type of grants that you are applying for.</a:t>
            </a:r>
          </a:p>
        </p:txBody>
      </p:sp>
      <p:sp>
        <p:nvSpPr>
          <p:cNvPr id="4" name="Slide Number Placeholder 3"/>
          <p:cNvSpPr>
            <a:spLocks noGrp="1"/>
          </p:cNvSpPr>
          <p:nvPr>
            <p:ph type="sldNum" sz="quarter" idx="5"/>
          </p:nvPr>
        </p:nvSpPr>
        <p:spPr/>
        <p:txBody>
          <a:bodyPr/>
          <a:lstStyle/>
          <a:p>
            <a:fld id="{242FB7F7-59B4-42F1-AB15-59CD203BF176}" type="slidenum">
              <a:rPr lang="en-US" smtClean="0"/>
              <a:t>26</a:t>
            </a:fld>
            <a:endParaRPr lang="en-US"/>
          </a:p>
        </p:txBody>
      </p:sp>
    </p:spTree>
    <p:extLst>
      <p:ext uri="{BB962C8B-B14F-4D97-AF65-F5344CB8AC3E}">
        <p14:creationId xmlns:p14="http://schemas.microsoft.com/office/powerpoint/2010/main" val="881455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27</a:t>
            </a:fld>
            <a:endParaRPr lang="en-US"/>
          </a:p>
        </p:txBody>
      </p:sp>
    </p:spTree>
    <p:extLst>
      <p:ext uri="{BB962C8B-B14F-4D97-AF65-F5344CB8AC3E}">
        <p14:creationId xmlns:p14="http://schemas.microsoft.com/office/powerpoint/2010/main" val="1015147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from slide: Highlight the TBA and how this TA can help fill the gaps of not having access to an assessment grant. </a:t>
            </a:r>
          </a:p>
          <a:p>
            <a:endParaRPr lang="en-US"/>
          </a:p>
          <a:p>
            <a:r>
              <a:rPr lang="en-US"/>
              <a:t>Briefly discuss the State and Tribal Response Program. </a:t>
            </a:r>
          </a:p>
        </p:txBody>
      </p:sp>
      <p:sp>
        <p:nvSpPr>
          <p:cNvPr id="4" name="Slide Number Placeholder 3"/>
          <p:cNvSpPr>
            <a:spLocks noGrp="1"/>
          </p:cNvSpPr>
          <p:nvPr>
            <p:ph type="sldNum" sz="quarter" idx="5"/>
          </p:nvPr>
        </p:nvSpPr>
        <p:spPr/>
        <p:txBody>
          <a:bodyPr/>
          <a:lstStyle/>
          <a:p>
            <a:fld id="{242FB7F7-59B4-42F1-AB15-59CD203BF176}" type="slidenum">
              <a:rPr lang="en-US" smtClean="0"/>
              <a:t>28</a:t>
            </a:fld>
            <a:endParaRPr lang="en-US"/>
          </a:p>
        </p:txBody>
      </p:sp>
    </p:spTree>
    <p:extLst>
      <p:ext uri="{BB962C8B-B14F-4D97-AF65-F5344CB8AC3E}">
        <p14:creationId xmlns:p14="http://schemas.microsoft.com/office/powerpoint/2010/main" val="1626485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Contact Information –Please see contact information</a:t>
            </a:r>
          </a:p>
        </p:txBody>
      </p:sp>
      <p:sp>
        <p:nvSpPr>
          <p:cNvPr id="4" name="Slide Number Placeholder 3"/>
          <p:cNvSpPr>
            <a:spLocks noGrp="1"/>
          </p:cNvSpPr>
          <p:nvPr>
            <p:ph type="sldNum" sz="quarter" idx="5"/>
          </p:nvPr>
        </p:nvSpPr>
        <p:spPr/>
        <p:txBody>
          <a:bodyPr/>
          <a:lstStyle/>
          <a:p>
            <a:fld id="{242FB7F7-59B4-42F1-AB15-59CD203BF176}" type="slidenum">
              <a:rPr lang="en-US" smtClean="0"/>
              <a:t>29</a:t>
            </a:fld>
            <a:endParaRPr lang="en-US"/>
          </a:p>
        </p:txBody>
      </p:sp>
    </p:spTree>
    <p:extLst>
      <p:ext uri="{BB962C8B-B14F-4D97-AF65-F5344CB8AC3E}">
        <p14:creationId xmlns:p14="http://schemas.microsoft.com/office/powerpoint/2010/main" val="400308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3</a:t>
            </a:fld>
            <a:endParaRPr lang="en-US"/>
          </a:p>
        </p:txBody>
      </p:sp>
    </p:spTree>
    <p:extLst>
      <p:ext uri="{BB962C8B-B14F-4D97-AF65-F5344CB8AC3E}">
        <p14:creationId xmlns:p14="http://schemas.microsoft.com/office/powerpoint/2010/main" val="1106549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Brownfields Conference has been postponed until 2022</a:t>
            </a:r>
          </a:p>
          <a:p>
            <a:r>
              <a:rPr lang="en-US" dirty="0"/>
              <a:t>They are planning a couple of Remote/Virtual engagements with you in December</a:t>
            </a:r>
          </a:p>
          <a:p>
            <a:r>
              <a:rPr lang="en-US" dirty="0"/>
              <a:t>Please stay tuned for details about upcoming virtual engagements and the dates for rescheduled of the conference.</a:t>
            </a:r>
          </a:p>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30</a:t>
            </a:fld>
            <a:endParaRPr lang="en-US"/>
          </a:p>
        </p:txBody>
      </p:sp>
    </p:spTree>
    <p:extLst>
      <p:ext uri="{BB962C8B-B14F-4D97-AF65-F5344CB8AC3E}">
        <p14:creationId xmlns:p14="http://schemas.microsoft.com/office/powerpoint/2010/main" val="2226757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Please let me know if you have any questions my contact information is on this slide.  </a:t>
            </a:r>
          </a:p>
        </p:txBody>
      </p:sp>
      <p:sp>
        <p:nvSpPr>
          <p:cNvPr id="4" name="Slide Number Placeholder 3"/>
          <p:cNvSpPr>
            <a:spLocks noGrp="1"/>
          </p:cNvSpPr>
          <p:nvPr>
            <p:ph type="sldNum" sz="quarter" idx="5"/>
          </p:nvPr>
        </p:nvSpPr>
        <p:spPr/>
        <p:txBody>
          <a:bodyPr/>
          <a:lstStyle/>
          <a:p>
            <a:fld id="{242FB7F7-59B4-42F1-AB15-59CD203BF176}" type="slidenum">
              <a:rPr lang="en-US" smtClean="0"/>
              <a:t>31</a:t>
            </a:fld>
            <a:endParaRPr lang="en-US"/>
          </a:p>
        </p:txBody>
      </p:sp>
    </p:spTree>
    <p:extLst>
      <p:ext uri="{BB962C8B-B14F-4D97-AF65-F5344CB8AC3E}">
        <p14:creationId xmlns:p14="http://schemas.microsoft.com/office/powerpoint/2010/main" val="3317732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Brownfields occur throughout the United States in both urban and rural areas.</a:t>
            </a:r>
          </a:p>
          <a:p>
            <a:endParaRPr lang="en-US"/>
          </a:p>
          <a:p>
            <a:r>
              <a:rPr lang="en-US"/>
              <a:t>The link located on this slide, is a great place to get started is on EPAs webpage for Brownfields and Land Revitalization in Region 6 where you will find material for Brownfield grants, stories from around the region and your state Cleanup programs. The link is also referenced in the last slide.</a:t>
            </a:r>
          </a:p>
        </p:txBody>
      </p:sp>
      <p:sp>
        <p:nvSpPr>
          <p:cNvPr id="4" name="Slide Number Placeholder 3"/>
          <p:cNvSpPr>
            <a:spLocks noGrp="1"/>
          </p:cNvSpPr>
          <p:nvPr>
            <p:ph type="sldNum" sz="quarter" idx="5"/>
          </p:nvPr>
        </p:nvSpPr>
        <p:spPr/>
        <p:txBody>
          <a:bodyPr/>
          <a:lstStyle/>
          <a:p>
            <a:fld id="{242FB7F7-59B4-42F1-AB15-59CD203BF176}" type="slidenum">
              <a:rPr lang="en-US" smtClean="0"/>
              <a:t>4</a:t>
            </a:fld>
            <a:endParaRPr lang="en-US"/>
          </a:p>
        </p:txBody>
      </p:sp>
    </p:spTree>
    <p:extLst>
      <p:ext uri="{BB962C8B-B14F-4D97-AF65-F5344CB8AC3E}">
        <p14:creationId xmlns:p14="http://schemas.microsoft.com/office/powerpoint/2010/main" val="4000045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go to Brownfields Site Examples. </a:t>
            </a:r>
          </a:p>
        </p:txBody>
      </p:sp>
      <p:sp>
        <p:nvSpPr>
          <p:cNvPr id="4" name="Slide Number Placeholder 3"/>
          <p:cNvSpPr>
            <a:spLocks noGrp="1"/>
          </p:cNvSpPr>
          <p:nvPr>
            <p:ph type="sldNum" sz="quarter" idx="5"/>
          </p:nvPr>
        </p:nvSpPr>
        <p:spPr/>
        <p:txBody>
          <a:bodyPr/>
          <a:lstStyle/>
          <a:p>
            <a:fld id="{242FB7F7-59B4-42F1-AB15-59CD203BF176}" type="slidenum">
              <a:rPr lang="en-US" smtClean="0"/>
              <a:t>5</a:t>
            </a:fld>
            <a:endParaRPr lang="en-US"/>
          </a:p>
        </p:txBody>
      </p:sp>
    </p:spTree>
    <p:extLst>
      <p:ext uri="{BB962C8B-B14F-4D97-AF65-F5344CB8AC3E}">
        <p14:creationId xmlns:p14="http://schemas.microsoft.com/office/powerpoint/2010/main" val="336200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Brownfields are Abandoned or dilapidated buildings like gas stations, automotive shops and movie theaters. </a:t>
            </a:r>
          </a:p>
          <a:p>
            <a:endParaRPr lang="en-US" dirty="0">
              <a:cs typeface="Calibri"/>
            </a:endParaRPr>
          </a:p>
        </p:txBody>
      </p:sp>
      <p:sp>
        <p:nvSpPr>
          <p:cNvPr id="4" name="Slide Number Placeholder 3"/>
          <p:cNvSpPr>
            <a:spLocks noGrp="1"/>
          </p:cNvSpPr>
          <p:nvPr>
            <p:ph type="sldNum" sz="quarter" idx="5"/>
          </p:nvPr>
        </p:nvSpPr>
        <p:spPr/>
        <p:txBody>
          <a:bodyPr/>
          <a:lstStyle/>
          <a:p>
            <a:pPr defTabSz="471145">
              <a:defRPr/>
            </a:pPr>
            <a:fld id="{242FB7F7-59B4-42F1-AB15-59CD203BF176}" type="slidenum">
              <a:rPr lang="en-US">
                <a:solidFill>
                  <a:prstClr val="black"/>
                </a:solidFill>
                <a:latin typeface="Calibri" panose="020F0502020204030204"/>
              </a:rPr>
              <a:pPr defTabSz="47114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15648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examples of Brownfields can include - Illegal dump sites, abandoned industrial or can be medical facility, or an abandoned school</a:t>
            </a:r>
          </a:p>
          <a:p>
            <a:r>
              <a:rPr lang="en-US" dirty="0"/>
              <a:t>Manufacturing and warehouse- keeping in mind the possible presence of hazardous substances</a:t>
            </a:r>
          </a:p>
        </p:txBody>
      </p:sp>
      <p:sp>
        <p:nvSpPr>
          <p:cNvPr id="4" name="Slide Number Placeholder 3"/>
          <p:cNvSpPr>
            <a:spLocks noGrp="1"/>
          </p:cNvSpPr>
          <p:nvPr>
            <p:ph type="sldNum" sz="quarter" idx="5"/>
          </p:nvPr>
        </p:nvSpPr>
        <p:spPr/>
        <p:txBody>
          <a:bodyPr/>
          <a:lstStyle/>
          <a:p>
            <a:pPr defTabSz="471145">
              <a:defRPr/>
            </a:pPr>
            <a:fld id="{242FB7F7-59B4-42F1-AB15-59CD203BF176}" type="slidenum">
              <a:rPr lang="en-US">
                <a:solidFill>
                  <a:prstClr val="black"/>
                </a:solidFill>
                <a:latin typeface="Calibri" panose="020F0502020204030204"/>
              </a:rPr>
              <a:pPr defTabSz="471145">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29212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is a Brownfields Site in New Mexico which was a formerly a 50-Acre Railyard in downtown Santa Fe, NM  and now thru Brownfields Assessment Pilot Grant is now turned into an Art District and this project started in FY96 and completed in 2001.</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Assessment grant went to cleanup studies, partnerships, community outreach and removing barriers to redevelopment.</a:t>
            </a:r>
          </a:p>
          <a:p>
            <a:pPr marL="176679" indent="-176679">
              <a:buFont typeface="Arial" panose="020B0604020202020204" pitchFamily="34" charset="0"/>
              <a:buChar char="•"/>
            </a:pPr>
            <a:r>
              <a:rPr lang="en-US" dirty="0"/>
              <a:t>TBA went to identify contaminants in the soil and ground water- (thru Phase I and Phase II ESAs). </a:t>
            </a:r>
          </a:p>
          <a:p>
            <a:pPr marL="176679" indent="-176679">
              <a:buFont typeface="Arial" panose="020B0604020202020204" pitchFamily="34" charset="0"/>
              <a:buChar char="•"/>
            </a:pPr>
            <a:r>
              <a:rPr lang="en-US" dirty="0"/>
              <a:t>Cleanup was done thru partnership with New Mexico Environment Dept. (NMED) Voluntary Cleanup program- NMED issued their certificate of completion in 2006.</a:t>
            </a:r>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8</a:t>
            </a:fld>
            <a:endParaRPr lang="en-US"/>
          </a:p>
        </p:txBody>
      </p:sp>
    </p:spTree>
    <p:extLst>
      <p:ext uri="{BB962C8B-B14F-4D97-AF65-F5344CB8AC3E}">
        <p14:creationId xmlns:p14="http://schemas.microsoft.com/office/powerpoint/2010/main" val="329212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Received the non-competitive State and Tribal Assistance Grant in 2005</a:t>
            </a:r>
            <a:br>
              <a:rPr lang="en-US"/>
            </a:br>
            <a:endParaRPr lang="en-US"/>
          </a:p>
          <a:p>
            <a:r>
              <a:rPr lang="en-US"/>
              <a:t>Target Area:  Nearly 119-acres consisting of an old High School and surrounding areas</a:t>
            </a:r>
          </a:p>
          <a:p>
            <a:endParaRPr lang="en-US"/>
          </a:p>
          <a:p>
            <a:r>
              <a:rPr lang="en-US"/>
              <a:t>Purpose of Funding was used to assess and remediate hazardous substances. Converting the site into a multipurpose Tribal medical, health and fitness center. </a:t>
            </a:r>
          </a:p>
        </p:txBody>
      </p:sp>
      <p:sp>
        <p:nvSpPr>
          <p:cNvPr id="4" name="Slide Number Placeholder 3"/>
          <p:cNvSpPr>
            <a:spLocks noGrp="1"/>
          </p:cNvSpPr>
          <p:nvPr>
            <p:ph type="sldNum" sz="quarter" idx="5"/>
          </p:nvPr>
        </p:nvSpPr>
        <p:spPr/>
        <p:txBody>
          <a:bodyPr/>
          <a:lstStyle/>
          <a:p>
            <a:fld id="{242FB7F7-59B4-42F1-AB15-59CD203BF176}" type="slidenum">
              <a:rPr lang="en-US" smtClean="0"/>
              <a:t>9</a:t>
            </a:fld>
            <a:endParaRPr lang="en-US"/>
          </a:p>
        </p:txBody>
      </p:sp>
    </p:spTree>
    <p:extLst>
      <p:ext uri="{BB962C8B-B14F-4D97-AF65-F5344CB8AC3E}">
        <p14:creationId xmlns:p14="http://schemas.microsoft.com/office/powerpoint/2010/main" val="1731460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98B367-1FDC-4311-8DB0-FD8C10A4739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4136698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8B367-1FDC-4311-8DB0-FD8C10A4739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256892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8B367-1FDC-4311-8DB0-FD8C10A4739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06E202-188C-4CDD-AEA6-3F0C2F28CCA7}"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063674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4005930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10873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332128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B367-1FDC-4311-8DB0-FD8C10A4739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1691977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B367-1FDC-4311-8DB0-FD8C10A4739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15725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B367-1FDC-4311-8DB0-FD8C10A4739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13723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8B367-1FDC-4311-8DB0-FD8C10A4739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73706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8B367-1FDC-4311-8DB0-FD8C10A4739E}"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132078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8B367-1FDC-4311-8DB0-FD8C10A4739E}" type="datetimeFigureOut">
              <a:rPr lang="en-US" smtClean="0"/>
              <a:t>10/12/2021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426399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8B367-1FDC-4311-8DB0-FD8C10A4739E}" type="datetimeFigureOut">
              <a:rPr lang="en-US" smtClean="0"/>
              <a:t>10/12/2021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351504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8B367-1FDC-4311-8DB0-FD8C10A4739E}" type="datetimeFigureOut">
              <a:rPr lang="en-US" smtClean="0"/>
              <a:t>10/12/2021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123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7983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329519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598B367-1FDC-4311-8DB0-FD8C10A4739E}" type="datetimeFigureOut">
              <a:rPr lang="en-US" smtClean="0"/>
              <a:t>10/12/2021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E06E202-188C-4CDD-AEA6-3F0C2F28CCA7}" type="slidenum">
              <a:rPr lang="en-US" smtClean="0"/>
              <a:t>‹#›</a:t>
            </a:fld>
            <a:endParaRPr lang="en-US"/>
          </a:p>
        </p:txBody>
      </p:sp>
    </p:spTree>
    <p:extLst>
      <p:ext uri="{BB962C8B-B14F-4D97-AF65-F5344CB8AC3E}">
        <p14:creationId xmlns:p14="http://schemas.microsoft.com/office/powerpoint/2010/main" val="284523998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gif"/></Relationships>
</file>

<file path=ppt/slides/_rels/slide16.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pa.gov/sites/production/files/2020-06/documents/revolvingloan_grant_2020_508_0.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hyperlink" Target="https://www.epa.gov/brownfields/multipurpose-assessment-rlf-and-cleanup-marc-grant-application-resource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hyperlink" Target="https://www.epa.gov/brownfields/types-brownfields-grant-fundin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8" Type="http://schemas.openxmlformats.org/officeDocument/2006/relationships/hyperlink" Target="mailto:Johnson.paul@epa.gov" TargetMode="External"/><Relationship Id="rId3" Type="http://schemas.openxmlformats.org/officeDocument/2006/relationships/hyperlink" Target="https://www.epa.gov/brownfields/types-brownfields-grant-funding" TargetMode="External"/><Relationship Id="rId7" Type="http://schemas.openxmlformats.org/officeDocument/2006/relationships/hyperlink" Target="mailto:Williams.denise@epa.gov"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www.epa.gov/brownfields/brownfields-federal-programs-guide-2019" TargetMode="External"/><Relationship Id="rId5" Type="http://schemas.openxmlformats.org/officeDocument/2006/relationships/hyperlink" Target="https://www.epa.gov/brownfields/solicitations-brownfield-grants" TargetMode="External"/><Relationship Id="rId10" Type="http://schemas.openxmlformats.org/officeDocument/2006/relationships/image" Target="../media/image2.gif"/><Relationship Id="rId4" Type="http://schemas.openxmlformats.org/officeDocument/2006/relationships/hyperlink" Target="https://www.epa.gov/land-revitalization/land-revitalization-toolkit" TargetMode="External"/><Relationship Id="rId9" Type="http://schemas.openxmlformats.org/officeDocument/2006/relationships/hyperlink" Target="mailto:Scott.camisha@epa.g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epa.gov/brownfields/targeted-brownfields-assessments-tba" TargetMode="External"/><Relationship Id="rId7" Type="http://schemas.openxmlformats.org/officeDocument/2006/relationships/image" Target="../media/image2.gi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mailto:Reyes.Elizabeth@epa.gov" TargetMode="External"/><Relationship Id="rId5" Type="http://schemas.openxmlformats.org/officeDocument/2006/relationships/hyperlink" Target="mailto:Welch.Roxanne@epa.gov" TargetMode="External"/><Relationship Id="rId4" Type="http://schemas.openxmlformats.org/officeDocument/2006/relationships/hyperlink" Target="https://www.epa.gov/brownfields/types-brownfields-grant-fund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hyperlink" Target="https://www.epa.gov/brownfields" TargetMode="External"/><Relationship Id="rId7" Type="http://schemas.openxmlformats.org/officeDocument/2006/relationships/image" Target="../media/image2.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mailto:Esquivel.ana@epa.gov" TargetMode="External"/><Relationship Id="rId5" Type="http://schemas.openxmlformats.org/officeDocument/2006/relationships/hyperlink" Target="https://www.epa.gov/brownfields/understanding-brownfields" TargetMode="External"/><Relationship Id="rId4" Type="http://schemas.openxmlformats.org/officeDocument/2006/relationships/hyperlink" Target="https://www.epa.gov/brownfields/brownfields-and-land-revitalization-texas-new-mexico-oklahoma-arkansas-and-louisian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brownfields/brownfields-and-land-revitalization-activities-near-yo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hyperlink" Target="http://blog.edx.org/empowering-teachers-and-students-around-the-world"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gi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gi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7720-44BF-4D0B-8223-05E38412C7E7}"/>
              </a:ext>
            </a:extLst>
          </p:cNvPr>
          <p:cNvSpPr>
            <a:spLocks noGrp="1"/>
          </p:cNvSpPr>
          <p:nvPr>
            <p:ph type="ctrTitle"/>
          </p:nvPr>
        </p:nvSpPr>
        <p:spPr/>
        <p:txBody>
          <a:bodyPr/>
          <a:lstStyle/>
          <a:p>
            <a:r>
              <a:rPr lang="en-US"/>
              <a:t>Brownfields 101</a:t>
            </a:r>
          </a:p>
        </p:txBody>
      </p:sp>
      <p:sp>
        <p:nvSpPr>
          <p:cNvPr id="3" name="Subtitle 2">
            <a:extLst>
              <a:ext uri="{FF2B5EF4-FFF2-40B4-BE49-F238E27FC236}">
                <a16:creationId xmlns:a16="http://schemas.microsoft.com/office/drawing/2014/main" id="{72F4DA74-143C-4FCB-9205-A849F74AC36B}"/>
              </a:ext>
            </a:extLst>
          </p:cNvPr>
          <p:cNvSpPr>
            <a:spLocks noGrp="1"/>
          </p:cNvSpPr>
          <p:nvPr>
            <p:ph type="subTitle" idx="1"/>
          </p:nvPr>
        </p:nvSpPr>
        <p:spPr/>
        <p:txBody>
          <a:bodyPr/>
          <a:lstStyle/>
          <a:p>
            <a:r>
              <a:rPr lang="en-US"/>
              <a:t>An introduction to Brownfields and understanding the benefits of the Brownfields Program for your community </a:t>
            </a:r>
          </a:p>
        </p:txBody>
      </p:sp>
      <p:pic>
        <p:nvPicPr>
          <p:cNvPr id="6" name="Picture 1" descr="image001">
            <a:extLst>
              <a:ext uri="{FF2B5EF4-FFF2-40B4-BE49-F238E27FC236}">
                <a16:creationId xmlns:a16="http://schemas.microsoft.com/office/drawing/2014/main" id="{5B21197F-6414-4967-BDC1-A258F4D01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351" y="659743"/>
            <a:ext cx="3672278" cy="298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drawing&#10;&#10;Description automatically generated">
            <a:extLst>
              <a:ext uri="{FF2B5EF4-FFF2-40B4-BE49-F238E27FC236}">
                <a16:creationId xmlns:a16="http://schemas.microsoft.com/office/drawing/2014/main" id="{A20E417A-E286-4E0F-921C-8BB494A94C26}"/>
              </a:ext>
            </a:extLst>
          </p:cNvPr>
          <p:cNvPicPr>
            <a:picLocks noChangeAspect="1"/>
          </p:cNvPicPr>
          <p:nvPr/>
        </p:nvPicPr>
        <p:blipFill rotWithShape="1">
          <a:blip r:embed="rId4"/>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096251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FE892-9ADE-47D2-9A38-1209AD2F5521}"/>
              </a:ext>
            </a:extLst>
          </p:cNvPr>
          <p:cNvSpPr>
            <a:spLocks noGrp="1"/>
          </p:cNvSpPr>
          <p:nvPr>
            <p:ph type="title"/>
          </p:nvPr>
        </p:nvSpPr>
        <p:spPr>
          <a:xfrm>
            <a:off x="1794897" y="624110"/>
            <a:ext cx="9712998" cy="1280890"/>
          </a:xfrm>
        </p:spPr>
        <p:txBody>
          <a:bodyPr>
            <a:normAutofit/>
          </a:bodyPr>
          <a:lstStyle/>
          <a:p>
            <a:r>
              <a:rPr lang="en-US" b="1"/>
              <a:t>Brainstorm!</a:t>
            </a:r>
            <a:endParaRPr lang="en-US"/>
          </a:p>
        </p:txBody>
      </p:sp>
      <p:sp>
        <p:nvSpPr>
          <p:cNvPr id="11" name="Rectangle 10">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C3E6D82B-819D-4217-9D4C-EF5159E91ABA}"/>
              </a:ext>
            </a:extLst>
          </p:cNvPr>
          <p:cNvGraphicFramePr>
            <a:graphicFrameLocks noGrp="1"/>
          </p:cNvGraphicFramePr>
          <p:nvPr>
            <p:ph idx="1"/>
            <p:extLst>
              <p:ext uri="{D42A27DB-BD31-4B8C-83A1-F6EECF244321}">
                <p14:modId xmlns:p14="http://schemas.microsoft.com/office/powerpoint/2010/main" val="3611084595"/>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357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2A45-FF5A-4516-9C6C-27EB9580685C}"/>
              </a:ext>
            </a:extLst>
          </p:cNvPr>
          <p:cNvSpPr>
            <a:spLocks noGrp="1"/>
          </p:cNvSpPr>
          <p:nvPr>
            <p:ph type="title"/>
          </p:nvPr>
        </p:nvSpPr>
        <p:spPr>
          <a:xfrm>
            <a:off x="1890078" y="709083"/>
            <a:ext cx="8915399" cy="774236"/>
          </a:xfrm>
        </p:spPr>
        <p:txBody>
          <a:bodyPr vert="horz" lIns="91440" tIns="45720" rIns="91440" bIns="45720" rtlCol="0" anchor="b">
            <a:normAutofit fontScale="90000"/>
          </a:bodyPr>
          <a:lstStyle/>
          <a:p>
            <a:pPr algn="ctr"/>
            <a:r>
              <a:rPr lang="en-US" sz="5400"/>
              <a:t>Brownfields Project Process</a:t>
            </a:r>
          </a:p>
        </p:txBody>
      </p:sp>
      <p:pic>
        <p:nvPicPr>
          <p:cNvPr id="6" name="Picture 4" descr="Scan06">
            <a:extLst>
              <a:ext uri="{FF2B5EF4-FFF2-40B4-BE49-F238E27FC236}">
                <a16:creationId xmlns:a16="http://schemas.microsoft.com/office/drawing/2014/main" id="{F9862008-3295-475B-818F-9B4BFFC5E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81" r="13613" b="1"/>
          <a:stretch/>
        </p:blipFill>
        <p:spPr bwMode="auto">
          <a:xfrm>
            <a:off x="4489657" y="2493426"/>
            <a:ext cx="2108198" cy="3268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CACD56AB-2094-4130-ACB4-26AE6F47B5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34" r="38761" b="-1"/>
          <a:stretch/>
        </p:blipFill>
        <p:spPr bwMode="auto">
          <a:xfrm>
            <a:off x="2198867" y="2488099"/>
            <a:ext cx="2108198" cy="3268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1">
            <a:extLst>
              <a:ext uri="{FF2B5EF4-FFF2-40B4-BE49-F238E27FC236}">
                <a16:creationId xmlns:a16="http://schemas.microsoft.com/office/drawing/2014/main" id="{7DA3A480-E560-491C-9606-BE00CDDE4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71" r="39462"/>
          <a:stretch/>
        </p:blipFill>
        <p:spPr bwMode="auto">
          <a:xfrm>
            <a:off x="9100249" y="2493117"/>
            <a:ext cx="2108198" cy="3268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Scan07">
            <a:extLst>
              <a:ext uri="{FF2B5EF4-FFF2-40B4-BE49-F238E27FC236}">
                <a16:creationId xmlns:a16="http://schemas.microsoft.com/office/drawing/2014/main" id="{0C957628-A263-4F64-AB0E-AA259B6828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11" r="37160" b="2"/>
          <a:stretch/>
        </p:blipFill>
        <p:spPr bwMode="auto">
          <a:xfrm>
            <a:off x="6783580" y="2488100"/>
            <a:ext cx="2108198" cy="3268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DF94CE-58B6-443F-8226-F09869EC0126}"/>
              </a:ext>
            </a:extLst>
          </p:cNvPr>
          <p:cNvSpPr txBox="1"/>
          <p:nvPr/>
        </p:nvSpPr>
        <p:spPr>
          <a:xfrm>
            <a:off x="2405619" y="2003353"/>
            <a:ext cx="1694695" cy="369332"/>
          </a:xfrm>
          <a:prstGeom prst="rect">
            <a:avLst/>
          </a:prstGeom>
          <a:noFill/>
        </p:spPr>
        <p:txBody>
          <a:bodyPr wrap="none" rtlCol="0">
            <a:spAutoFit/>
          </a:bodyPr>
          <a:lstStyle/>
          <a:p>
            <a:r>
              <a:rPr lang="en-US"/>
              <a:t>1. Identify site</a:t>
            </a:r>
          </a:p>
        </p:txBody>
      </p:sp>
      <p:sp>
        <p:nvSpPr>
          <p:cNvPr id="11" name="TextBox 10">
            <a:extLst>
              <a:ext uri="{FF2B5EF4-FFF2-40B4-BE49-F238E27FC236}">
                <a16:creationId xmlns:a16="http://schemas.microsoft.com/office/drawing/2014/main" id="{72D36E58-BB98-4A87-B70B-34E8296DCD56}"/>
              </a:ext>
            </a:extLst>
          </p:cNvPr>
          <p:cNvSpPr txBox="1"/>
          <p:nvPr/>
        </p:nvSpPr>
        <p:spPr>
          <a:xfrm>
            <a:off x="4973577" y="2021038"/>
            <a:ext cx="1122423" cy="369332"/>
          </a:xfrm>
          <a:prstGeom prst="rect">
            <a:avLst/>
          </a:prstGeom>
          <a:noFill/>
        </p:spPr>
        <p:txBody>
          <a:bodyPr wrap="none" rtlCol="0">
            <a:spAutoFit/>
          </a:bodyPr>
          <a:lstStyle/>
          <a:p>
            <a:r>
              <a:rPr lang="en-US"/>
              <a:t>2. Assess</a:t>
            </a:r>
          </a:p>
        </p:txBody>
      </p:sp>
      <p:sp>
        <p:nvSpPr>
          <p:cNvPr id="26" name="TextBox 25">
            <a:extLst>
              <a:ext uri="{FF2B5EF4-FFF2-40B4-BE49-F238E27FC236}">
                <a16:creationId xmlns:a16="http://schemas.microsoft.com/office/drawing/2014/main" id="{5DECB496-D057-4A06-8555-C75F6731C966}"/>
              </a:ext>
            </a:extLst>
          </p:cNvPr>
          <p:cNvSpPr txBox="1"/>
          <p:nvPr/>
        </p:nvSpPr>
        <p:spPr>
          <a:xfrm>
            <a:off x="7094527" y="2003353"/>
            <a:ext cx="1486304" cy="369332"/>
          </a:xfrm>
          <a:prstGeom prst="rect">
            <a:avLst/>
          </a:prstGeom>
          <a:noFill/>
        </p:spPr>
        <p:txBody>
          <a:bodyPr wrap="none" rtlCol="0">
            <a:spAutoFit/>
          </a:bodyPr>
          <a:lstStyle/>
          <a:p>
            <a:r>
              <a:rPr lang="en-US"/>
              <a:t>3. Clean up</a:t>
            </a:r>
          </a:p>
        </p:txBody>
      </p:sp>
      <p:sp>
        <p:nvSpPr>
          <p:cNvPr id="40" name="TextBox 39">
            <a:extLst>
              <a:ext uri="{FF2B5EF4-FFF2-40B4-BE49-F238E27FC236}">
                <a16:creationId xmlns:a16="http://schemas.microsoft.com/office/drawing/2014/main" id="{53AF46CE-2DFA-45B2-BEF9-0C555EF85865}"/>
              </a:ext>
            </a:extLst>
          </p:cNvPr>
          <p:cNvSpPr txBox="1"/>
          <p:nvPr/>
        </p:nvSpPr>
        <p:spPr>
          <a:xfrm>
            <a:off x="9317060" y="2021038"/>
            <a:ext cx="2049004" cy="369332"/>
          </a:xfrm>
          <a:prstGeom prst="rect">
            <a:avLst/>
          </a:prstGeom>
          <a:noFill/>
        </p:spPr>
        <p:txBody>
          <a:bodyPr wrap="square" rtlCol="0">
            <a:spAutoFit/>
          </a:bodyPr>
          <a:lstStyle/>
          <a:p>
            <a:r>
              <a:rPr lang="en-US"/>
              <a:t>4. Redevelop</a:t>
            </a:r>
          </a:p>
        </p:txBody>
      </p:sp>
      <p:pic>
        <p:nvPicPr>
          <p:cNvPr id="42" name="Picture 41" descr="A picture containing drawing&#10;&#10;Description automatically generated">
            <a:extLst>
              <a:ext uri="{FF2B5EF4-FFF2-40B4-BE49-F238E27FC236}">
                <a16:creationId xmlns:a16="http://schemas.microsoft.com/office/drawing/2014/main" id="{3B92D5EA-A18E-447A-B11F-BC360E3D0459}"/>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146864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E753-F99A-4A27-86A3-5464AFF2BB52}"/>
              </a:ext>
            </a:extLst>
          </p:cNvPr>
          <p:cNvSpPr>
            <a:spLocks noGrp="1"/>
          </p:cNvSpPr>
          <p:nvPr>
            <p:ph type="title"/>
          </p:nvPr>
        </p:nvSpPr>
        <p:spPr>
          <a:xfrm>
            <a:off x="2411950" y="259133"/>
            <a:ext cx="8911687" cy="1280890"/>
          </a:xfrm>
        </p:spPr>
        <p:txBody>
          <a:bodyPr/>
          <a:lstStyle/>
          <a:p>
            <a:r>
              <a:rPr lang="en-US"/>
              <a:t>Elements of Brownfields Revitalization</a:t>
            </a:r>
          </a:p>
        </p:txBody>
      </p:sp>
      <p:graphicFrame>
        <p:nvGraphicFramePr>
          <p:cNvPr id="3" name="Content Placeholder 2">
            <a:extLst>
              <a:ext uri="{FF2B5EF4-FFF2-40B4-BE49-F238E27FC236}">
                <a16:creationId xmlns:a16="http://schemas.microsoft.com/office/drawing/2014/main" id="{4DB174D4-3DCF-454E-9A3A-8E10F74F6A50}"/>
              </a:ext>
            </a:extLst>
          </p:cNvPr>
          <p:cNvGraphicFramePr>
            <a:graphicFrameLocks noGrp="1"/>
          </p:cNvGraphicFramePr>
          <p:nvPr>
            <p:ph idx="1"/>
            <p:extLst>
              <p:ext uri="{D42A27DB-BD31-4B8C-83A1-F6EECF244321}">
                <p14:modId xmlns:p14="http://schemas.microsoft.com/office/powerpoint/2010/main" val="2447512178"/>
              </p:ext>
            </p:extLst>
          </p:nvPr>
        </p:nvGraphicFramePr>
        <p:xfrm>
          <a:off x="248577" y="1343024"/>
          <a:ext cx="11871504" cy="5514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A3AFCD2D-4290-4662-834F-07921ACA7199}"/>
              </a:ext>
            </a:extLst>
          </p:cNvPr>
          <p:cNvCxnSpPr/>
          <p:nvPr/>
        </p:nvCxnSpPr>
        <p:spPr>
          <a:xfrm>
            <a:off x="1352550" y="1950993"/>
            <a:ext cx="0" cy="1401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FE49DB4-FA5E-4600-BE10-41616FECD1B3}"/>
              </a:ext>
            </a:extLst>
          </p:cNvPr>
          <p:cNvCxnSpPr>
            <a:cxnSpLocks/>
          </p:cNvCxnSpPr>
          <p:nvPr/>
        </p:nvCxnSpPr>
        <p:spPr>
          <a:xfrm>
            <a:off x="10763250" y="1950992"/>
            <a:ext cx="0" cy="14780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6A59D3E-5AE5-4E5D-B2FD-39CB5A32D6FA}"/>
              </a:ext>
            </a:extLst>
          </p:cNvPr>
          <p:cNvCxnSpPr/>
          <p:nvPr/>
        </p:nvCxnSpPr>
        <p:spPr>
          <a:xfrm>
            <a:off x="1352550" y="1950993"/>
            <a:ext cx="9401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E60635C-1346-40D6-9232-4F81B583FFE9}"/>
              </a:ext>
            </a:extLst>
          </p:cNvPr>
          <p:cNvCxnSpPr>
            <a:cxnSpLocks/>
          </p:cNvCxnSpPr>
          <p:nvPr/>
        </p:nvCxnSpPr>
        <p:spPr>
          <a:xfrm flipV="1">
            <a:off x="3009900" y="4657725"/>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C2D0603-E70D-484B-AB98-9C4D79863E7B}"/>
              </a:ext>
            </a:extLst>
          </p:cNvPr>
          <p:cNvCxnSpPr>
            <a:cxnSpLocks/>
          </p:cNvCxnSpPr>
          <p:nvPr/>
        </p:nvCxnSpPr>
        <p:spPr>
          <a:xfrm flipV="1">
            <a:off x="8848725" y="4657725"/>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43DD51E-75B6-475E-A965-AFB4B9C34580}"/>
              </a:ext>
            </a:extLst>
          </p:cNvPr>
          <p:cNvCxnSpPr>
            <a:cxnSpLocks/>
          </p:cNvCxnSpPr>
          <p:nvPr/>
        </p:nvCxnSpPr>
        <p:spPr>
          <a:xfrm flipV="1">
            <a:off x="9072562" y="4629150"/>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C8C6E8D-8518-4B72-AF32-4C97C7D2EAC6}"/>
              </a:ext>
            </a:extLst>
          </p:cNvPr>
          <p:cNvCxnSpPr>
            <a:cxnSpLocks/>
          </p:cNvCxnSpPr>
          <p:nvPr/>
        </p:nvCxnSpPr>
        <p:spPr>
          <a:xfrm flipV="1">
            <a:off x="10753725" y="4629150"/>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16871D2-F3FC-4322-8810-90BB8843934B}"/>
              </a:ext>
            </a:extLst>
          </p:cNvPr>
          <p:cNvCxnSpPr>
            <a:cxnSpLocks/>
          </p:cNvCxnSpPr>
          <p:nvPr/>
        </p:nvCxnSpPr>
        <p:spPr>
          <a:xfrm>
            <a:off x="3009900" y="5514975"/>
            <a:ext cx="58388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73B9BA7-2D14-4C5A-8F5B-CBA9DAE62793}"/>
              </a:ext>
            </a:extLst>
          </p:cNvPr>
          <p:cNvCxnSpPr/>
          <p:nvPr/>
        </p:nvCxnSpPr>
        <p:spPr>
          <a:xfrm>
            <a:off x="9072562" y="5486400"/>
            <a:ext cx="1681163"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24CAE00-4AF5-458A-B8A6-69BBC5EFFC21}"/>
              </a:ext>
            </a:extLst>
          </p:cNvPr>
          <p:cNvSpPr txBox="1"/>
          <p:nvPr/>
        </p:nvSpPr>
        <p:spPr>
          <a:xfrm>
            <a:off x="4873968" y="1540023"/>
            <a:ext cx="2282997" cy="369332"/>
          </a:xfrm>
          <a:prstGeom prst="rect">
            <a:avLst/>
          </a:prstGeom>
          <a:noFill/>
        </p:spPr>
        <p:txBody>
          <a:bodyPr wrap="none" rtlCol="0">
            <a:spAutoFit/>
          </a:bodyPr>
          <a:lstStyle/>
          <a:p>
            <a:r>
              <a:rPr lang="en-US" b="1"/>
              <a:t>Local Stakeholders</a:t>
            </a:r>
          </a:p>
        </p:txBody>
      </p:sp>
      <p:sp>
        <p:nvSpPr>
          <p:cNvPr id="37" name="TextBox 36">
            <a:extLst>
              <a:ext uri="{FF2B5EF4-FFF2-40B4-BE49-F238E27FC236}">
                <a16:creationId xmlns:a16="http://schemas.microsoft.com/office/drawing/2014/main" id="{2EB84C3A-6127-42EA-8994-EB3FAC751E7B}"/>
              </a:ext>
            </a:extLst>
          </p:cNvPr>
          <p:cNvSpPr txBox="1"/>
          <p:nvPr/>
        </p:nvSpPr>
        <p:spPr>
          <a:xfrm>
            <a:off x="4949309" y="5086350"/>
            <a:ext cx="2207656" cy="369332"/>
          </a:xfrm>
          <a:prstGeom prst="rect">
            <a:avLst/>
          </a:prstGeom>
          <a:noFill/>
        </p:spPr>
        <p:txBody>
          <a:bodyPr wrap="none" rtlCol="0">
            <a:spAutoFit/>
          </a:bodyPr>
          <a:lstStyle/>
          <a:p>
            <a:r>
              <a:rPr lang="en-US" b="1"/>
              <a:t>Assessment grants</a:t>
            </a:r>
          </a:p>
        </p:txBody>
      </p:sp>
      <p:sp>
        <p:nvSpPr>
          <p:cNvPr id="38" name="TextBox 37">
            <a:extLst>
              <a:ext uri="{FF2B5EF4-FFF2-40B4-BE49-F238E27FC236}">
                <a16:creationId xmlns:a16="http://schemas.microsoft.com/office/drawing/2014/main" id="{2CF2444C-E64F-40D7-ABF1-4AAD7DB8F976}"/>
              </a:ext>
            </a:extLst>
          </p:cNvPr>
          <p:cNvSpPr txBox="1"/>
          <p:nvPr/>
        </p:nvSpPr>
        <p:spPr>
          <a:xfrm>
            <a:off x="9216219" y="4582120"/>
            <a:ext cx="1685657" cy="923330"/>
          </a:xfrm>
          <a:prstGeom prst="rect">
            <a:avLst/>
          </a:prstGeom>
          <a:noFill/>
        </p:spPr>
        <p:txBody>
          <a:bodyPr wrap="square" rtlCol="0">
            <a:spAutoFit/>
          </a:bodyPr>
          <a:lstStyle/>
          <a:p>
            <a:r>
              <a:rPr lang="en-US" b="1"/>
              <a:t>RLF and/or Clean up Grants</a:t>
            </a:r>
          </a:p>
        </p:txBody>
      </p:sp>
      <p:pic>
        <p:nvPicPr>
          <p:cNvPr id="18" name="Picture 17" descr="A picture containing drawing&#10;&#10;Description automatically generated">
            <a:extLst>
              <a:ext uri="{FF2B5EF4-FFF2-40B4-BE49-F238E27FC236}">
                <a16:creationId xmlns:a16="http://schemas.microsoft.com/office/drawing/2014/main" id="{A6E32A59-303D-4D6D-8B50-CD8C377B4B23}"/>
              </a:ext>
            </a:extLst>
          </p:cNvPr>
          <p:cNvPicPr>
            <a:picLocks noChangeAspect="1"/>
          </p:cNvPicPr>
          <p:nvPr/>
        </p:nvPicPr>
        <p:blipFill rotWithShape="1">
          <a:blip r:embed="rId8"/>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28997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D825-BD3D-4F77-8ACC-00D0AD98DEA4}"/>
              </a:ext>
            </a:extLst>
          </p:cNvPr>
          <p:cNvSpPr>
            <a:spLocks noGrp="1"/>
          </p:cNvSpPr>
          <p:nvPr>
            <p:ph type="title"/>
          </p:nvPr>
        </p:nvSpPr>
        <p:spPr/>
        <p:txBody>
          <a:bodyPr/>
          <a:lstStyle/>
          <a:p>
            <a:r>
              <a:rPr lang="en-US"/>
              <a:t>How does the EPA Brownfields program work? </a:t>
            </a:r>
          </a:p>
        </p:txBody>
      </p:sp>
      <p:sp>
        <p:nvSpPr>
          <p:cNvPr id="3" name="Content Placeholder 2">
            <a:extLst>
              <a:ext uri="{FF2B5EF4-FFF2-40B4-BE49-F238E27FC236}">
                <a16:creationId xmlns:a16="http://schemas.microsoft.com/office/drawing/2014/main" id="{2229E1C8-EB1D-47FE-A072-07602EA02EF8}"/>
              </a:ext>
            </a:extLst>
          </p:cNvPr>
          <p:cNvSpPr>
            <a:spLocks noGrp="1"/>
          </p:cNvSpPr>
          <p:nvPr>
            <p:ph idx="1"/>
          </p:nvPr>
        </p:nvSpPr>
        <p:spPr>
          <a:xfrm>
            <a:off x="2203606" y="2340773"/>
            <a:ext cx="8915400" cy="3777622"/>
          </a:xfrm>
        </p:spPr>
        <p:txBody>
          <a:bodyPr vert="horz" lIns="91440" tIns="45720" rIns="91440" bIns="45720" rtlCol="0" anchor="t">
            <a:normAutofit/>
          </a:bodyPr>
          <a:lstStyle/>
          <a:p>
            <a:r>
              <a:rPr lang="en-US" sz="2800"/>
              <a:t>Part of the program is Grant based and includes funding for State &amp; Tribal Programs</a:t>
            </a:r>
          </a:p>
          <a:p>
            <a:pPr marL="0" indent="0">
              <a:buNone/>
            </a:pPr>
            <a:endParaRPr lang="en-US" sz="2800"/>
          </a:p>
          <a:p>
            <a:r>
              <a:rPr lang="en-US" sz="2800"/>
              <a:t>Targeted Brownfields Assessments (TBA)—funding to assist a community on one or more sites though the State/Tribal/EPA program</a:t>
            </a:r>
          </a:p>
          <a:p>
            <a:pPr marL="0" indent="0">
              <a:buNone/>
            </a:pPr>
            <a:endParaRPr lang="en-US" sz="2800"/>
          </a:p>
          <a:p>
            <a:pPr marL="0" indent="0">
              <a:buNone/>
            </a:pPr>
            <a:endParaRPr lang="en-US" sz="2800"/>
          </a:p>
        </p:txBody>
      </p:sp>
      <p:pic>
        <p:nvPicPr>
          <p:cNvPr id="4" name="Picture 3" descr="A picture containing drawing&#10;&#10;Description automatically generated">
            <a:extLst>
              <a:ext uri="{FF2B5EF4-FFF2-40B4-BE49-F238E27FC236}">
                <a16:creationId xmlns:a16="http://schemas.microsoft.com/office/drawing/2014/main" id="{7BDBCB7C-1728-4EF6-B1B5-2F4968CA3651}"/>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288782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F74C-1C89-41FB-AA2E-1B91DB31469D}"/>
              </a:ext>
            </a:extLst>
          </p:cNvPr>
          <p:cNvSpPr>
            <a:spLocks noGrp="1"/>
          </p:cNvSpPr>
          <p:nvPr>
            <p:ph type="title"/>
          </p:nvPr>
        </p:nvSpPr>
        <p:spPr/>
        <p:txBody>
          <a:bodyPr/>
          <a:lstStyle/>
          <a:p>
            <a:r>
              <a:rPr lang="en-US"/>
              <a:t>Benefits of the Brownfields Program</a:t>
            </a:r>
          </a:p>
        </p:txBody>
      </p:sp>
      <p:sp>
        <p:nvSpPr>
          <p:cNvPr id="3" name="Content Placeholder 2">
            <a:extLst>
              <a:ext uri="{FF2B5EF4-FFF2-40B4-BE49-F238E27FC236}">
                <a16:creationId xmlns:a16="http://schemas.microsoft.com/office/drawing/2014/main" id="{ECA77F74-2CD4-43F3-8808-21F1051E03F1}"/>
              </a:ext>
            </a:extLst>
          </p:cNvPr>
          <p:cNvSpPr>
            <a:spLocks noGrp="1"/>
          </p:cNvSpPr>
          <p:nvPr>
            <p:ph idx="1"/>
          </p:nvPr>
        </p:nvSpPr>
        <p:spPr>
          <a:xfrm>
            <a:off x="2589212" y="1746607"/>
            <a:ext cx="8915400" cy="4164615"/>
          </a:xfrm>
        </p:spPr>
        <p:txBody>
          <a:bodyPr vert="horz" lIns="91440" tIns="45720" rIns="91440" bIns="45720" rtlCol="0" anchor="t">
            <a:normAutofit fontScale="77500" lnSpcReduction="20000"/>
          </a:bodyPr>
          <a:lstStyle/>
          <a:p>
            <a:pPr>
              <a:buSzPct val="94000"/>
            </a:pPr>
            <a:r>
              <a:rPr lang="en-US" sz="2800" dirty="0"/>
              <a:t>Revitalize communities </a:t>
            </a:r>
          </a:p>
          <a:p>
            <a:pPr>
              <a:buSzPct val="94000"/>
            </a:pPr>
            <a:r>
              <a:rPr lang="en-US" sz="2800" dirty="0"/>
              <a:t>Create jobs and  increase local revenue</a:t>
            </a:r>
          </a:p>
          <a:p>
            <a:pPr>
              <a:buSzPct val="94000"/>
            </a:pPr>
            <a:r>
              <a:rPr lang="en-US" sz="2800" dirty="0"/>
              <a:t>Revitalize urban areas </a:t>
            </a:r>
          </a:p>
          <a:p>
            <a:pPr>
              <a:buSzPct val="94000"/>
            </a:pPr>
            <a:r>
              <a:rPr lang="en-US" sz="2800" dirty="0"/>
              <a:t>Protect the environment by the use of greenspaces</a:t>
            </a:r>
          </a:p>
          <a:p>
            <a:pPr lvl="1">
              <a:buSzPct val="94000"/>
            </a:pPr>
            <a:r>
              <a:rPr lang="en-US" sz="2600" dirty="0"/>
              <a:t>Examples of Green Spaces are Parks, playgrounds</a:t>
            </a:r>
          </a:p>
          <a:p>
            <a:pPr>
              <a:buSzPct val="94000"/>
            </a:pPr>
            <a:r>
              <a:rPr lang="en-US" sz="2800" dirty="0"/>
              <a:t>Community Health- by improving Walkability and </a:t>
            </a:r>
            <a:r>
              <a:rPr lang="en-US" sz="2800" dirty="0" err="1"/>
              <a:t>neighborllness</a:t>
            </a:r>
            <a:r>
              <a:rPr lang="en-US" sz="2800" dirty="0"/>
              <a:t> while at the same time decreases crime</a:t>
            </a:r>
          </a:p>
          <a:p>
            <a:pPr lvl="1"/>
            <a:endParaRPr lang="en-US" dirty="0"/>
          </a:p>
          <a:p>
            <a:pPr lvl="1"/>
            <a:r>
              <a:rPr lang="en-US" sz="2000" dirty="0"/>
              <a:t>Projects leveraged $20 per EPA dollar expended </a:t>
            </a:r>
          </a:p>
          <a:p>
            <a:pPr lvl="1"/>
            <a:r>
              <a:rPr lang="en-US" sz="2000" dirty="0"/>
              <a:t>Leveraged 170,000 jobs nationwide</a:t>
            </a:r>
          </a:p>
          <a:p>
            <a:pPr lvl="1"/>
            <a:r>
              <a:rPr lang="en-US" sz="2000" dirty="0"/>
              <a:t>Residential property values increase by 5% to 15% when brownfield sites are cleaned up. </a:t>
            </a:r>
          </a:p>
        </p:txBody>
      </p:sp>
      <p:pic>
        <p:nvPicPr>
          <p:cNvPr id="5" name="Picture 4" descr="A picture containing drawing&#10;&#10;Description automatically generated">
            <a:extLst>
              <a:ext uri="{FF2B5EF4-FFF2-40B4-BE49-F238E27FC236}">
                <a16:creationId xmlns:a16="http://schemas.microsoft.com/office/drawing/2014/main" id="{0019659B-EAC8-4477-8B92-EF47FEE604FA}"/>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786202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07D-E47A-406A-B6B9-A0375505D0A4}"/>
              </a:ext>
            </a:extLst>
          </p:cNvPr>
          <p:cNvSpPr>
            <a:spLocks noGrp="1"/>
          </p:cNvSpPr>
          <p:nvPr>
            <p:ph type="title"/>
          </p:nvPr>
        </p:nvSpPr>
        <p:spPr>
          <a:xfrm>
            <a:off x="2592925" y="376460"/>
            <a:ext cx="8911687" cy="1280890"/>
          </a:xfrm>
        </p:spPr>
        <p:txBody>
          <a:bodyPr/>
          <a:lstStyle/>
          <a:p>
            <a:r>
              <a:rPr lang="en-US"/>
              <a:t>Brownfields Assistance and Funding Opportunities</a:t>
            </a:r>
          </a:p>
        </p:txBody>
      </p:sp>
      <p:graphicFrame>
        <p:nvGraphicFramePr>
          <p:cNvPr id="5" name="Content Placeholder 4">
            <a:extLst>
              <a:ext uri="{FF2B5EF4-FFF2-40B4-BE49-F238E27FC236}">
                <a16:creationId xmlns:a16="http://schemas.microsoft.com/office/drawing/2014/main" id="{A4A71562-416E-4F66-88AA-2410723E90AB}"/>
              </a:ext>
            </a:extLst>
          </p:cNvPr>
          <p:cNvGraphicFramePr>
            <a:graphicFrameLocks noGrp="1"/>
          </p:cNvGraphicFramePr>
          <p:nvPr>
            <p:ph idx="1"/>
            <p:extLst>
              <p:ext uri="{D42A27DB-BD31-4B8C-83A1-F6EECF244321}">
                <p14:modId xmlns:p14="http://schemas.microsoft.com/office/powerpoint/2010/main" val="1286290744"/>
              </p:ext>
            </p:extLst>
          </p:nvPr>
        </p:nvGraphicFramePr>
        <p:xfrm>
          <a:off x="1640156" y="1390650"/>
          <a:ext cx="9046894" cy="5362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Hi-res White Horizontal EPA.gif">
            <a:extLst>
              <a:ext uri="{FF2B5EF4-FFF2-40B4-BE49-F238E27FC236}">
                <a16:creationId xmlns:a16="http://schemas.microsoft.com/office/drawing/2014/main" id="{90495FF6-FA5B-4B45-AC14-8D95876363B6}"/>
              </a:ext>
            </a:extLst>
          </p:cNvPr>
          <p:cNvPicPr>
            <a:picLocks noChangeAspect="1"/>
          </p:cNvPicPr>
          <p:nvPr/>
        </p:nvPicPr>
        <p:blipFill>
          <a:blip r:embed="rId8" cstate="print"/>
          <a:srcRect r="56667"/>
          <a:stretch>
            <a:fillRect/>
          </a:stretch>
        </p:blipFill>
        <p:spPr>
          <a:xfrm>
            <a:off x="5492951" y="3985176"/>
            <a:ext cx="1341304" cy="44022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46F9D7D8-F2FC-4F2F-B7EF-532763666568}"/>
              </a:ext>
            </a:extLst>
          </p:cNvPr>
          <p:cNvPicPr>
            <a:picLocks noChangeAspect="1"/>
          </p:cNvPicPr>
          <p:nvPr/>
        </p:nvPicPr>
        <p:blipFill rotWithShape="1">
          <a:blip r:embed="rId9"/>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08362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E91C-DDB5-4B27-B5CD-DB5F41D6C3F5}"/>
              </a:ext>
            </a:extLst>
          </p:cNvPr>
          <p:cNvSpPr>
            <a:spLocks noGrp="1"/>
          </p:cNvSpPr>
          <p:nvPr>
            <p:ph type="title"/>
          </p:nvPr>
        </p:nvSpPr>
        <p:spPr>
          <a:xfrm>
            <a:off x="2589212" y="180580"/>
            <a:ext cx="8915401" cy="1280890"/>
          </a:xfrm>
        </p:spPr>
        <p:txBody>
          <a:bodyPr/>
          <a:lstStyle/>
          <a:p>
            <a:r>
              <a:rPr lang="en-US"/>
              <a:t>Brownfields Assistance Opportunities – Eligible Applicants </a:t>
            </a:r>
          </a:p>
        </p:txBody>
      </p:sp>
      <p:graphicFrame>
        <p:nvGraphicFramePr>
          <p:cNvPr id="5" name="Content Placeholder 4">
            <a:extLst>
              <a:ext uri="{FF2B5EF4-FFF2-40B4-BE49-F238E27FC236}">
                <a16:creationId xmlns:a16="http://schemas.microsoft.com/office/drawing/2014/main" id="{E0048B5D-EA64-47AB-B0D8-BF868B271B36}"/>
              </a:ext>
            </a:extLst>
          </p:cNvPr>
          <p:cNvGraphicFramePr>
            <a:graphicFrameLocks noGrp="1"/>
          </p:cNvGraphicFramePr>
          <p:nvPr>
            <p:ph idx="1"/>
            <p:extLst>
              <p:ext uri="{D42A27DB-BD31-4B8C-83A1-F6EECF244321}">
                <p14:modId xmlns:p14="http://schemas.microsoft.com/office/powerpoint/2010/main" val="3949796955"/>
              </p:ext>
            </p:extLst>
          </p:nvPr>
        </p:nvGraphicFramePr>
        <p:xfrm>
          <a:off x="598487" y="1387129"/>
          <a:ext cx="11268075" cy="5019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drawing&#10;&#10;Description automatically generated">
            <a:extLst>
              <a:ext uri="{FF2B5EF4-FFF2-40B4-BE49-F238E27FC236}">
                <a16:creationId xmlns:a16="http://schemas.microsoft.com/office/drawing/2014/main" id="{73A2A02B-0380-4A1D-8DC7-9E581820F6C1}"/>
              </a:ext>
            </a:extLst>
          </p:cNvPr>
          <p:cNvPicPr>
            <a:picLocks noChangeAspect="1"/>
          </p:cNvPicPr>
          <p:nvPr/>
        </p:nvPicPr>
        <p:blipFill rotWithShape="1">
          <a:blip r:embed="rId8"/>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05114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60C9-1E76-4D80-ADF1-FD2F46B6B123}"/>
              </a:ext>
            </a:extLst>
          </p:cNvPr>
          <p:cNvSpPr>
            <a:spLocks noGrp="1"/>
          </p:cNvSpPr>
          <p:nvPr>
            <p:ph type="title"/>
          </p:nvPr>
        </p:nvSpPr>
        <p:spPr/>
        <p:txBody>
          <a:bodyPr/>
          <a:lstStyle/>
          <a:p>
            <a:r>
              <a:rPr lang="en-US"/>
              <a:t>Brownfields Assistance – Potential Contaminants </a:t>
            </a:r>
          </a:p>
        </p:txBody>
      </p:sp>
      <p:graphicFrame>
        <p:nvGraphicFramePr>
          <p:cNvPr id="6" name="Content Placeholder 5">
            <a:extLst>
              <a:ext uri="{FF2B5EF4-FFF2-40B4-BE49-F238E27FC236}">
                <a16:creationId xmlns:a16="http://schemas.microsoft.com/office/drawing/2014/main" id="{166CB900-00BB-4E15-BC1F-5CAD61B3065F}"/>
              </a:ext>
            </a:extLst>
          </p:cNvPr>
          <p:cNvGraphicFramePr>
            <a:graphicFrameLocks noGrp="1"/>
          </p:cNvGraphicFramePr>
          <p:nvPr>
            <p:ph idx="1"/>
            <p:extLst>
              <p:ext uri="{D42A27DB-BD31-4B8C-83A1-F6EECF244321}">
                <p14:modId xmlns:p14="http://schemas.microsoft.com/office/powerpoint/2010/main" val="3012158936"/>
              </p:ext>
            </p:extLst>
          </p:nvPr>
        </p:nvGraphicFramePr>
        <p:xfrm>
          <a:off x="687388" y="1655854"/>
          <a:ext cx="11183938" cy="4750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drawing&#10;&#10;Description automatically generated">
            <a:extLst>
              <a:ext uri="{FF2B5EF4-FFF2-40B4-BE49-F238E27FC236}">
                <a16:creationId xmlns:a16="http://schemas.microsoft.com/office/drawing/2014/main" id="{90822977-245A-4CE2-8A4E-7393CE3C8BBB}"/>
              </a:ext>
            </a:extLst>
          </p:cNvPr>
          <p:cNvPicPr>
            <a:picLocks noChangeAspect="1"/>
          </p:cNvPicPr>
          <p:nvPr/>
        </p:nvPicPr>
        <p:blipFill rotWithShape="1">
          <a:blip r:embed="rId8"/>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286518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490E-68EB-4B73-BDA2-52551F1BB36B}"/>
              </a:ext>
            </a:extLst>
          </p:cNvPr>
          <p:cNvSpPr>
            <a:spLocks noGrp="1"/>
          </p:cNvSpPr>
          <p:nvPr>
            <p:ph type="title"/>
          </p:nvPr>
        </p:nvSpPr>
        <p:spPr>
          <a:xfrm>
            <a:off x="2592926" y="202050"/>
            <a:ext cx="8911687" cy="1280890"/>
          </a:xfrm>
        </p:spPr>
        <p:txBody>
          <a:bodyPr/>
          <a:lstStyle/>
          <a:p>
            <a:r>
              <a:rPr lang="en-US"/>
              <a:t>Not Eligible for Brownfields Assistance – Applicants and Contaminants</a:t>
            </a:r>
          </a:p>
        </p:txBody>
      </p:sp>
      <p:graphicFrame>
        <p:nvGraphicFramePr>
          <p:cNvPr id="6" name="Content Placeholder 5">
            <a:extLst>
              <a:ext uri="{FF2B5EF4-FFF2-40B4-BE49-F238E27FC236}">
                <a16:creationId xmlns:a16="http://schemas.microsoft.com/office/drawing/2014/main" id="{59925A52-C1D1-48B2-B6A9-056A99DFDFF5}"/>
              </a:ext>
            </a:extLst>
          </p:cNvPr>
          <p:cNvGraphicFramePr>
            <a:graphicFrameLocks noGrp="1"/>
          </p:cNvGraphicFramePr>
          <p:nvPr>
            <p:ph idx="1"/>
            <p:extLst>
              <p:ext uri="{D42A27DB-BD31-4B8C-83A1-F6EECF244321}">
                <p14:modId xmlns:p14="http://schemas.microsoft.com/office/powerpoint/2010/main" val="2684252955"/>
              </p:ext>
            </p:extLst>
          </p:nvPr>
        </p:nvGraphicFramePr>
        <p:xfrm>
          <a:off x="1723316" y="1482940"/>
          <a:ext cx="8393114" cy="5068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drawing&#10;&#10;Description automatically generated">
            <a:extLst>
              <a:ext uri="{FF2B5EF4-FFF2-40B4-BE49-F238E27FC236}">
                <a16:creationId xmlns:a16="http://schemas.microsoft.com/office/drawing/2014/main" id="{AB921F5B-7B02-4BC9-BAB9-425FC2A5C5C5}"/>
              </a:ext>
            </a:extLst>
          </p:cNvPr>
          <p:cNvPicPr>
            <a:picLocks noChangeAspect="1"/>
          </p:cNvPicPr>
          <p:nvPr/>
        </p:nvPicPr>
        <p:blipFill rotWithShape="1">
          <a:blip r:embed="rId8"/>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10774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4565-738F-41A1-B4E3-35EAB3247EE2}"/>
              </a:ext>
            </a:extLst>
          </p:cNvPr>
          <p:cNvSpPr>
            <a:spLocks noGrp="1"/>
          </p:cNvSpPr>
          <p:nvPr>
            <p:ph type="title"/>
          </p:nvPr>
        </p:nvSpPr>
        <p:spPr>
          <a:xfrm>
            <a:off x="2277614" y="755673"/>
            <a:ext cx="8911687" cy="1280890"/>
          </a:xfrm>
        </p:spPr>
        <p:txBody>
          <a:bodyPr/>
          <a:lstStyle/>
          <a:p>
            <a:r>
              <a:rPr lang="en-US"/>
              <a:t>When to Conduct an All Appropriate Inquiry/Phase I ESA</a:t>
            </a:r>
          </a:p>
        </p:txBody>
      </p:sp>
      <p:sp>
        <p:nvSpPr>
          <p:cNvPr id="3" name="Content Placeholder 2">
            <a:extLst>
              <a:ext uri="{FF2B5EF4-FFF2-40B4-BE49-F238E27FC236}">
                <a16:creationId xmlns:a16="http://schemas.microsoft.com/office/drawing/2014/main" id="{ED6E0CC8-AD2B-4D0D-9D53-3FB51F943324}"/>
              </a:ext>
            </a:extLst>
          </p:cNvPr>
          <p:cNvSpPr>
            <a:spLocks noGrp="1"/>
          </p:cNvSpPr>
          <p:nvPr>
            <p:ph idx="1"/>
          </p:nvPr>
        </p:nvSpPr>
        <p:spPr>
          <a:xfrm>
            <a:off x="2277614" y="2133600"/>
            <a:ext cx="8915400" cy="3777622"/>
          </a:xfrm>
        </p:spPr>
        <p:txBody>
          <a:bodyPr>
            <a:normAutofit/>
          </a:bodyPr>
          <a:lstStyle/>
          <a:p>
            <a:r>
              <a:rPr lang="en-US" sz="2800" b="1">
                <a:solidFill>
                  <a:srgbClr val="FF0000"/>
                </a:solidFill>
              </a:rPr>
              <a:t>BEFORE</a:t>
            </a:r>
            <a:r>
              <a:rPr lang="en-US" sz="2800"/>
              <a:t> acquiring the property </a:t>
            </a:r>
          </a:p>
          <a:p>
            <a:pPr marL="0" indent="0">
              <a:buNone/>
            </a:pPr>
            <a:endParaRPr lang="en-US" sz="2800"/>
          </a:p>
          <a:p>
            <a:r>
              <a:rPr lang="en-US" sz="2800"/>
              <a:t>Conducted or updated within </a:t>
            </a:r>
            <a:r>
              <a:rPr lang="en-US" sz="2800" b="1">
                <a:solidFill>
                  <a:srgbClr val="FF0000"/>
                </a:solidFill>
              </a:rPr>
              <a:t>1 Year PRIOR </a:t>
            </a:r>
            <a:r>
              <a:rPr lang="en-US" sz="2800"/>
              <a:t>to the acquisition of the property</a:t>
            </a:r>
          </a:p>
          <a:p>
            <a:pPr marL="0" indent="0">
              <a:buNone/>
            </a:pPr>
            <a:endParaRPr lang="en-US" sz="2800"/>
          </a:p>
          <a:p>
            <a:r>
              <a:rPr lang="en-US" sz="2800"/>
              <a:t>Update within </a:t>
            </a:r>
            <a:r>
              <a:rPr lang="en-US" sz="2800" b="1">
                <a:solidFill>
                  <a:srgbClr val="FF0000"/>
                </a:solidFill>
              </a:rPr>
              <a:t>180 days </a:t>
            </a:r>
            <a:r>
              <a:rPr lang="en-US" sz="2800"/>
              <a:t>prior to the acquisition</a:t>
            </a:r>
          </a:p>
        </p:txBody>
      </p:sp>
      <p:pic>
        <p:nvPicPr>
          <p:cNvPr id="5" name="Picture 4" descr="A picture containing drawing&#10;&#10;Description automatically generated">
            <a:extLst>
              <a:ext uri="{FF2B5EF4-FFF2-40B4-BE49-F238E27FC236}">
                <a16:creationId xmlns:a16="http://schemas.microsoft.com/office/drawing/2014/main" id="{EBF78F0B-470E-4864-B570-F41017F1BED8}"/>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350354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9CEF-9993-4593-B1E6-1BE989EBEA52}"/>
              </a:ext>
            </a:extLst>
          </p:cNvPr>
          <p:cNvSpPr>
            <a:spLocks noGrp="1"/>
          </p:cNvSpPr>
          <p:nvPr>
            <p:ph type="title"/>
          </p:nvPr>
        </p:nvSpPr>
        <p:spPr>
          <a:xfrm>
            <a:off x="2259341" y="793322"/>
            <a:ext cx="8911687" cy="1048694"/>
          </a:xfrm>
        </p:spPr>
        <p:txBody>
          <a:bodyPr/>
          <a:lstStyle/>
          <a:p>
            <a:r>
              <a:rPr lang="en-US"/>
              <a:t>A Brownfield Is…</a:t>
            </a:r>
          </a:p>
        </p:txBody>
      </p:sp>
      <p:sp>
        <p:nvSpPr>
          <p:cNvPr id="3" name="Content Placeholder 2">
            <a:extLst>
              <a:ext uri="{FF2B5EF4-FFF2-40B4-BE49-F238E27FC236}">
                <a16:creationId xmlns:a16="http://schemas.microsoft.com/office/drawing/2014/main" id="{A042E7BF-33D8-473A-9A07-EB47106EB2F0}"/>
              </a:ext>
            </a:extLst>
          </p:cNvPr>
          <p:cNvSpPr>
            <a:spLocks noGrp="1"/>
          </p:cNvSpPr>
          <p:nvPr>
            <p:ph idx="1"/>
          </p:nvPr>
        </p:nvSpPr>
        <p:spPr>
          <a:xfrm>
            <a:off x="2255628" y="2039187"/>
            <a:ext cx="8915400" cy="1771650"/>
          </a:xfrm>
        </p:spPr>
        <p:txBody>
          <a:bodyPr>
            <a:normAutofit/>
          </a:bodyPr>
          <a:lstStyle/>
          <a:p>
            <a:r>
              <a:rPr lang="en-US" sz="2400" dirty="0"/>
              <a:t>Real property, the expansion, redevelopment or reuse of a site may be complicated by the presence or potential presence of hazardous substance, pollutant, or contaminant. </a:t>
            </a:r>
          </a:p>
        </p:txBody>
      </p:sp>
      <p:pic>
        <p:nvPicPr>
          <p:cNvPr id="5" name="Picture 4" descr="A picture containing drawing&#10;&#10;Description automatically generated">
            <a:extLst>
              <a:ext uri="{FF2B5EF4-FFF2-40B4-BE49-F238E27FC236}">
                <a16:creationId xmlns:a16="http://schemas.microsoft.com/office/drawing/2014/main" id="{ADA145C9-0C66-4C5A-A8E7-3748F4A867D3}"/>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
        <p:nvSpPr>
          <p:cNvPr id="4" name="Rectangle 3">
            <a:extLst>
              <a:ext uri="{FF2B5EF4-FFF2-40B4-BE49-F238E27FC236}">
                <a16:creationId xmlns:a16="http://schemas.microsoft.com/office/drawing/2014/main" id="{C4D2B858-8143-4690-A02B-C325D6B2D382}"/>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CCB4F37F-F603-452D-BBE6-7A98D2071690}"/>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2812792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D991-15C7-4128-9BB2-1DB516DCE74A}"/>
              </a:ext>
            </a:extLst>
          </p:cNvPr>
          <p:cNvSpPr>
            <a:spLocks noGrp="1"/>
          </p:cNvSpPr>
          <p:nvPr>
            <p:ph type="ctrTitle"/>
          </p:nvPr>
        </p:nvSpPr>
        <p:spPr>
          <a:xfrm>
            <a:off x="1677434" y="3439487"/>
            <a:ext cx="8915399" cy="886632"/>
          </a:xfrm>
        </p:spPr>
        <p:txBody>
          <a:bodyPr>
            <a:noAutofit/>
          </a:bodyPr>
          <a:lstStyle/>
          <a:p>
            <a:pPr algn="ctr"/>
            <a:r>
              <a:rPr lang="en-US"/>
              <a:t>GRANTS</a:t>
            </a:r>
          </a:p>
        </p:txBody>
      </p:sp>
    </p:spTree>
    <p:extLst>
      <p:ext uri="{BB962C8B-B14F-4D97-AF65-F5344CB8AC3E}">
        <p14:creationId xmlns:p14="http://schemas.microsoft.com/office/powerpoint/2010/main" val="1222053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B2C2-289C-4E80-96AC-6F7CF84264FF}"/>
              </a:ext>
            </a:extLst>
          </p:cNvPr>
          <p:cNvSpPr>
            <a:spLocks noGrp="1"/>
          </p:cNvSpPr>
          <p:nvPr>
            <p:ph type="title"/>
          </p:nvPr>
        </p:nvSpPr>
        <p:spPr>
          <a:xfrm>
            <a:off x="2577667" y="647432"/>
            <a:ext cx="8911687" cy="1280890"/>
          </a:xfrm>
        </p:spPr>
        <p:txBody>
          <a:bodyPr/>
          <a:lstStyle/>
          <a:p>
            <a:r>
              <a:rPr lang="en-US"/>
              <a:t>Assessment Grant</a:t>
            </a:r>
          </a:p>
        </p:txBody>
      </p:sp>
      <p:sp>
        <p:nvSpPr>
          <p:cNvPr id="3" name="Content Placeholder 2">
            <a:extLst>
              <a:ext uri="{FF2B5EF4-FFF2-40B4-BE49-F238E27FC236}">
                <a16:creationId xmlns:a16="http://schemas.microsoft.com/office/drawing/2014/main" id="{9A263F8A-2FDB-4C4C-80C1-0D8DD28F58DD}"/>
              </a:ext>
            </a:extLst>
          </p:cNvPr>
          <p:cNvSpPr>
            <a:spLocks noGrp="1"/>
          </p:cNvSpPr>
          <p:nvPr>
            <p:ph idx="1"/>
          </p:nvPr>
        </p:nvSpPr>
        <p:spPr>
          <a:xfrm>
            <a:off x="2577667" y="1710393"/>
            <a:ext cx="8915400" cy="3777622"/>
          </a:xfrm>
        </p:spPr>
        <p:txBody>
          <a:bodyPr vert="horz" lIns="91440" tIns="45720" rIns="91440" bIns="45720" rtlCol="0" anchor="t">
            <a:normAutofit/>
          </a:bodyPr>
          <a:lstStyle/>
          <a:p>
            <a:r>
              <a:rPr lang="en-US" sz="2400" dirty="0"/>
              <a:t>Up to $500,000</a:t>
            </a:r>
          </a:p>
          <a:p>
            <a:r>
              <a:rPr lang="en-US" sz="2400" dirty="0"/>
              <a:t>Up to 50% of funds can be used for planning</a:t>
            </a:r>
          </a:p>
          <a:p>
            <a:r>
              <a:rPr lang="en-US" sz="2400" dirty="0"/>
              <a:t>Three-year project period</a:t>
            </a:r>
          </a:p>
          <a:p>
            <a:r>
              <a:rPr lang="en-US" sz="2400" dirty="0"/>
              <a:t>No coalitions in 2022</a:t>
            </a:r>
          </a:p>
          <a:p>
            <a:r>
              <a:rPr lang="en-US" sz="2400" dirty="0"/>
              <a:t>States and Tribes can apply for an Assessment Grant up to $2 million (limited </a:t>
            </a:r>
            <a:r>
              <a:rPr lang="en-US" sz="2400"/>
              <a:t>awards will be made)</a:t>
            </a:r>
            <a:endParaRPr lang="en-US" sz="2400" dirty="0"/>
          </a:p>
        </p:txBody>
      </p:sp>
      <p:pic>
        <p:nvPicPr>
          <p:cNvPr id="4" name="Picture 3" descr="A picture containing drawing&#10;&#10;Description automatically generated">
            <a:extLst>
              <a:ext uri="{FF2B5EF4-FFF2-40B4-BE49-F238E27FC236}">
                <a16:creationId xmlns:a16="http://schemas.microsoft.com/office/drawing/2014/main" id="{9973A275-4371-40A2-81EB-274B2380C0BA}"/>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48674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E603-D2F7-476A-9B65-86653B88C15D}"/>
              </a:ext>
            </a:extLst>
          </p:cNvPr>
          <p:cNvSpPr>
            <a:spLocks noGrp="1"/>
          </p:cNvSpPr>
          <p:nvPr>
            <p:ph type="title"/>
          </p:nvPr>
        </p:nvSpPr>
        <p:spPr>
          <a:xfrm>
            <a:off x="2592925" y="761520"/>
            <a:ext cx="8911687" cy="1280890"/>
          </a:xfrm>
        </p:spPr>
        <p:txBody>
          <a:bodyPr/>
          <a:lstStyle/>
          <a:p>
            <a:r>
              <a:rPr lang="en-US"/>
              <a:t>Cleanup Grant</a:t>
            </a:r>
          </a:p>
        </p:txBody>
      </p:sp>
      <p:sp>
        <p:nvSpPr>
          <p:cNvPr id="3" name="Content Placeholder 2">
            <a:extLst>
              <a:ext uri="{FF2B5EF4-FFF2-40B4-BE49-F238E27FC236}">
                <a16:creationId xmlns:a16="http://schemas.microsoft.com/office/drawing/2014/main" id="{78153D4C-0206-47B2-9FBE-1F7BF571A7CE}"/>
              </a:ext>
            </a:extLst>
          </p:cNvPr>
          <p:cNvSpPr>
            <a:spLocks noGrp="1"/>
          </p:cNvSpPr>
          <p:nvPr>
            <p:ph idx="1"/>
          </p:nvPr>
        </p:nvSpPr>
        <p:spPr>
          <a:xfrm>
            <a:off x="2589212" y="2002626"/>
            <a:ext cx="8915400" cy="3777622"/>
          </a:xfrm>
        </p:spPr>
        <p:txBody>
          <a:bodyPr vert="horz" lIns="91440" tIns="45720" rIns="91440" bIns="45720" rtlCol="0" anchor="t">
            <a:normAutofit/>
          </a:bodyPr>
          <a:lstStyle/>
          <a:p>
            <a:r>
              <a:rPr lang="en-US" sz="2400"/>
              <a:t>Up to $500,000</a:t>
            </a:r>
          </a:p>
          <a:p>
            <a:r>
              <a:rPr lang="en-US" sz="2400"/>
              <a:t>One or more sites</a:t>
            </a:r>
          </a:p>
          <a:p>
            <a:r>
              <a:rPr lang="en-US" sz="2400"/>
              <a:t>Three-year project period</a:t>
            </a:r>
          </a:p>
        </p:txBody>
      </p:sp>
      <p:pic>
        <p:nvPicPr>
          <p:cNvPr id="4" name="Picture 3" descr="A picture containing drawing&#10;&#10;Description automatically generated">
            <a:extLst>
              <a:ext uri="{FF2B5EF4-FFF2-40B4-BE49-F238E27FC236}">
                <a16:creationId xmlns:a16="http://schemas.microsoft.com/office/drawing/2014/main" id="{0EFB7879-9F23-41F4-95B7-F2A4461E1FFF}"/>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6822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42646EC-121B-4E00-B2A1-2B41B3CB9CE6}"/>
              </a:ext>
            </a:extLst>
          </p:cNvPr>
          <p:cNvSpPr>
            <a:spLocks noGrp="1" noChangeArrowheads="1"/>
          </p:cNvSpPr>
          <p:nvPr>
            <p:ph type="title"/>
          </p:nvPr>
        </p:nvSpPr>
        <p:spPr>
          <a:xfrm>
            <a:off x="2492588" y="788637"/>
            <a:ext cx="7206824" cy="1147264"/>
          </a:xfrm>
        </p:spPr>
        <p:txBody>
          <a:bodyPr vert="horz" lIns="91440" tIns="45720" rIns="91440" bIns="45720" rtlCol="0" anchor="ctr">
            <a:normAutofit fontScale="90000"/>
          </a:bodyPr>
          <a:lstStyle/>
          <a:p>
            <a:r>
              <a:rPr lang="en-US" altLang="en-US" sz="4000"/>
              <a:t>Revolving Loan Fund Grant </a:t>
            </a:r>
            <a:br>
              <a:rPr lang="en-US" altLang="en-US">
                <a:hlinkClick r:id="rId3">
                  <a:extLst>
                    <a:ext uri="{A12FA001-AC4F-418D-AE19-62706E023703}">
                      <ahyp:hlinkClr xmlns:ahyp="http://schemas.microsoft.com/office/drawing/2018/hyperlinkcolor" val="tx"/>
                    </a:ext>
                  </a:extLst>
                </a:hlinkClick>
              </a:rPr>
            </a:br>
            <a:endParaRPr lang="en-US" altLang="en-US"/>
          </a:p>
        </p:txBody>
      </p:sp>
      <p:sp>
        <p:nvSpPr>
          <p:cNvPr id="5" name="Rectangle 5">
            <a:extLst>
              <a:ext uri="{FF2B5EF4-FFF2-40B4-BE49-F238E27FC236}">
                <a16:creationId xmlns:a16="http://schemas.microsoft.com/office/drawing/2014/main" id="{464BF938-CB62-4CC5-932E-745BA57603B5}"/>
              </a:ext>
            </a:extLst>
          </p:cNvPr>
          <p:cNvSpPr>
            <a:spLocks noChangeArrowheads="1"/>
          </p:cNvSpPr>
          <p:nvPr/>
        </p:nvSpPr>
        <p:spPr bwMode="auto">
          <a:xfrm>
            <a:off x="2492588" y="1845678"/>
            <a:ext cx="8051004" cy="2651701"/>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defRPr/>
            </a:pPr>
            <a:endParaRPr lang="en-US">
              <a:solidFill>
                <a:schemeClr val="tx1">
                  <a:lumMod val="75000"/>
                  <a:lumOff val="25000"/>
                </a:schemeClr>
              </a:solidFill>
            </a:endParaRPr>
          </a:p>
          <a:p>
            <a:pPr marL="342900" indent="-342900">
              <a:lnSpc>
                <a:spcPct val="90000"/>
              </a:lnSpc>
              <a:spcBef>
                <a:spcPts val="1000"/>
              </a:spcBef>
              <a:buClr>
                <a:srgbClr val="353535"/>
              </a:buClr>
              <a:buSzPct val="80000"/>
              <a:buFont typeface="Wingdings 3" panose="05040102010807070707" pitchFamily="18" charset="2"/>
              <a:buChar char=""/>
              <a:defRPr/>
            </a:pPr>
            <a:r>
              <a:rPr lang="en-US" sz="2400">
                <a:solidFill>
                  <a:schemeClr val="tx1">
                    <a:lumMod val="75000"/>
                    <a:lumOff val="25000"/>
                  </a:schemeClr>
                </a:solidFill>
              </a:rPr>
              <a:t>Provides up to $1,000,000</a:t>
            </a:r>
            <a:endParaRPr lang="en-US">
              <a:solidFill>
                <a:schemeClr val="tx1">
                  <a:lumMod val="75000"/>
                  <a:lumOff val="25000"/>
                </a:schemeClr>
              </a:solidFill>
            </a:endParaRP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Can loan to public or private developers</a:t>
            </a: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Grantee determines loan terms</a:t>
            </a: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Five-year performance period</a:t>
            </a:r>
          </a:p>
          <a:p>
            <a:pPr marL="342900" indent="-3429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A30143C2-8F4B-4085-ACE3-9B106A2F252E}"/>
              </a:ext>
            </a:extLst>
          </p:cNvPr>
          <p:cNvPicPr>
            <a:picLocks noChangeAspect="1"/>
          </p:cNvPicPr>
          <p:nvPr/>
        </p:nvPicPr>
        <p:blipFill rotWithShape="1">
          <a:blip r:embed="rId4"/>
          <a:srcRect r="38165" b="50000"/>
          <a:stretch/>
        </p:blipFill>
        <p:spPr>
          <a:xfrm>
            <a:off x="10116424" y="6008259"/>
            <a:ext cx="1666045" cy="5307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BB9B-A138-4B58-B66E-2E27F889D82E}"/>
              </a:ext>
            </a:extLst>
          </p:cNvPr>
          <p:cNvSpPr>
            <a:spLocks noGrp="1"/>
          </p:cNvSpPr>
          <p:nvPr>
            <p:ph type="title"/>
          </p:nvPr>
        </p:nvSpPr>
        <p:spPr>
          <a:xfrm>
            <a:off x="1849583" y="236183"/>
            <a:ext cx="8911687" cy="1280890"/>
          </a:xfrm>
        </p:spPr>
        <p:txBody>
          <a:bodyPr/>
          <a:lstStyle/>
          <a:p>
            <a:r>
              <a:rPr lang="en-US" dirty="0"/>
              <a:t>Brownfields Grant Schedule</a:t>
            </a:r>
          </a:p>
        </p:txBody>
      </p:sp>
      <p:sp>
        <p:nvSpPr>
          <p:cNvPr id="3" name="Content Placeholder 2">
            <a:extLst>
              <a:ext uri="{FF2B5EF4-FFF2-40B4-BE49-F238E27FC236}">
                <a16:creationId xmlns:a16="http://schemas.microsoft.com/office/drawing/2014/main" id="{6AED5117-3BC3-4987-A81A-C7B264CDC9B6}"/>
              </a:ext>
            </a:extLst>
          </p:cNvPr>
          <p:cNvSpPr>
            <a:spLocks noGrp="1"/>
          </p:cNvSpPr>
          <p:nvPr>
            <p:ph idx="1"/>
          </p:nvPr>
        </p:nvSpPr>
        <p:spPr>
          <a:xfrm>
            <a:off x="1430730" y="1267691"/>
            <a:ext cx="9884697" cy="4643531"/>
          </a:xfrm>
        </p:spPr>
        <p:txBody>
          <a:bodyPr vert="horz" lIns="91440" tIns="45720" rIns="91440" bIns="45720" rtlCol="0" anchor="t">
            <a:normAutofit/>
          </a:bodyPr>
          <a:lstStyle/>
          <a:p>
            <a:pPr marL="0" indent="0" algn="l">
              <a:buNone/>
            </a:pPr>
            <a:r>
              <a:rPr lang="en-US" sz="4000" dirty="0">
                <a:solidFill>
                  <a:srgbClr val="1B1B1B"/>
                </a:solidFill>
                <a:latin typeface="Source Sans Pro Web"/>
              </a:rPr>
              <a:t>A</a:t>
            </a:r>
            <a:r>
              <a:rPr lang="en-US" sz="4000" b="0" i="0" dirty="0">
                <a:solidFill>
                  <a:srgbClr val="1B1B1B"/>
                </a:solidFill>
                <a:effectLst/>
                <a:latin typeface="Source Sans Pro Web"/>
              </a:rPr>
              <a:t>pplications are due</a:t>
            </a:r>
            <a:r>
              <a:rPr lang="en-US" sz="4000" b="1" i="0" dirty="0">
                <a:solidFill>
                  <a:srgbClr val="1B1B1B"/>
                </a:solidFill>
                <a:effectLst/>
                <a:latin typeface="Source Sans Pro Web"/>
              </a:rPr>
              <a:t> December 1</a:t>
            </a:r>
            <a:r>
              <a:rPr lang="en-US" sz="4000" b="1" i="0">
                <a:solidFill>
                  <a:srgbClr val="1B1B1B"/>
                </a:solidFill>
                <a:effectLst/>
                <a:latin typeface="Source Sans Pro Web"/>
              </a:rPr>
              <a:t>, 2021</a:t>
            </a:r>
            <a:endParaRPr lang="en-US" sz="4000" b="0" i="0" dirty="0">
              <a:solidFill>
                <a:srgbClr val="005EA2"/>
              </a:solidFill>
              <a:effectLst/>
              <a:latin typeface="Source Sans Pro Web"/>
              <a:hlinkClick r:id="rId3"/>
            </a:endParaRPr>
          </a:p>
          <a:p>
            <a:pPr marL="0" indent="0" algn="l">
              <a:buNone/>
            </a:pPr>
            <a:r>
              <a:rPr lang="en-US" sz="2800" b="0" i="0" dirty="0">
                <a:solidFill>
                  <a:srgbClr val="005EA2"/>
                </a:solidFill>
                <a:effectLst/>
                <a:latin typeface="Source Sans Pro Web"/>
                <a:hlinkClick r:id="rId3"/>
              </a:rPr>
              <a:t>FY 2022 Assessment Grants</a:t>
            </a:r>
            <a:r>
              <a:rPr lang="en-US" sz="2800" b="0" i="0" dirty="0">
                <a:solidFill>
                  <a:srgbClr val="1B1B1B"/>
                </a:solidFill>
                <a:effectLst/>
                <a:latin typeface="Source Sans Pro Web"/>
              </a:rPr>
              <a:t>-</a:t>
            </a:r>
          </a:p>
          <a:p>
            <a:pPr marL="0" indent="0" algn="l">
              <a:buNone/>
            </a:pPr>
            <a:r>
              <a:rPr lang="en-US" sz="2800" b="0" i="0" dirty="0">
                <a:solidFill>
                  <a:srgbClr val="005EA2"/>
                </a:solidFill>
                <a:effectLst/>
                <a:latin typeface="Source Sans Pro Web"/>
                <a:hlinkClick r:id="rId3"/>
              </a:rPr>
              <a:t>FY 2022 Revolving Loan Fund (RLF) Grants</a:t>
            </a:r>
            <a:r>
              <a:rPr lang="en-US" sz="2800" b="0" i="0" dirty="0">
                <a:solidFill>
                  <a:srgbClr val="1B1B1B"/>
                </a:solidFill>
                <a:effectLst/>
                <a:latin typeface="Source Sans Pro Web"/>
              </a:rPr>
              <a:t> </a:t>
            </a:r>
          </a:p>
          <a:p>
            <a:pPr marL="0" indent="0" algn="l">
              <a:buNone/>
            </a:pPr>
            <a:r>
              <a:rPr lang="en-US" sz="2800" b="0" i="0" dirty="0">
                <a:solidFill>
                  <a:srgbClr val="005EA2"/>
                </a:solidFill>
                <a:effectLst/>
                <a:latin typeface="Source Sans Pro Web"/>
                <a:hlinkClick r:id="rId3"/>
              </a:rPr>
              <a:t>FY 2022 Cleanup Grants</a:t>
            </a:r>
            <a:r>
              <a:rPr lang="en-US" sz="2800" b="0" i="0" dirty="0">
                <a:solidFill>
                  <a:srgbClr val="1B1B1B"/>
                </a:solidFill>
                <a:effectLst/>
                <a:latin typeface="Source Sans Pro Web"/>
              </a:rPr>
              <a:t> </a:t>
            </a:r>
          </a:p>
          <a:p>
            <a:pPr algn="l">
              <a:buFont typeface="Arial" panose="020B0604020202020204" pitchFamily="34" charset="0"/>
              <a:buChar char="•"/>
            </a:pPr>
            <a:endParaRPr lang="en-US" sz="2800" b="0" i="0" dirty="0">
              <a:solidFill>
                <a:srgbClr val="1B1B1B"/>
              </a:solidFill>
              <a:effectLst/>
              <a:latin typeface="Source Sans Pro Web"/>
            </a:endParaRPr>
          </a:p>
          <a:p>
            <a:r>
              <a:rPr lang="en-US" sz="2800" dirty="0"/>
              <a:t>Announced usually May/June</a:t>
            </a:r>
          </a:p>
          <a:p>
            <a:r>
              <a:rPr lang="en-US" sz="2800" dirty="0"/>
              <a:t>Awarded by October (next FY) </a:t>
            </a:r>
          </a:p>
        </p:txBody>
      </p:sp>
      <p:pic>
        <p:nvPicPr>
          <p:cNvPr id="4" name="Picture 3" descr="A picture containing drawing&#10;&#10;Description automatically generated">
            <a:extLst>
              <a:ext uri="{FF2B5EF4-FFF2-40B4-BE49-F238E27FC236}">
                <a16:creationId xmlns:a16="http://schemas.microsoft.com/office/drawing/2014/main" id="{92055F9F-FD84-40D8-A029-4A68BF572734}"/>
              </a:ext>
            </a:extLst>
          </p:cNvPr>
          <p:cNvPicPr>
            <a:picLocks noChangeAspect="1"/>
          </p:cNvPicPr>
          <p:nvPr/>
        </p:nvPicPr>
        <p:blipFill rotWithShape="1">
          <a:blip r:embed="rId4"/>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56989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7191FD6-BBCD-4679-BB63-92C8458AFCCF}"/>
              </a:ext>
            </a:extLst>
          </p:cNvPr>
          <p:cNvSpPr>
            <a:spLocks noGrp="1" noChangeArrowheads="1"/>
          </p:cNvSpPr>
          <p:nvPr>
            <p:ph type="title"/>
          </p:nvPr>
        </p:nvSpPr>
        <p:spPr>
          <a:xfrm>
            <a:off x="6920891" y="288912"/>
            <a:ext cx="4373238" cy="1157680"/>
          </a:xfrm>
        </p:spPr>
        <p:txBody>
          <a:bodyPr vert="horz" lIns="91440" tIns="45720" rIns="91440" bIns="45720" rtlCol="0" anchor="ctr">
            <a:normAutofit/>
          </a:bodyPr>
          <a:lstStyle/>
          <a:p>
            <a:pPr>
              <a:lnSpc>
                <a:spcPct val="90000"/>
              </a:lnSpc>
              <a:defRPr/>
            </a:pPr>
            <a:r>
              <a:rPr lang="en-US" sz="2500">
                <a:hlinkClick r:id="rId3">
                  <a:extLst>
                    <a:ext uri="{A12FA001-AC4F-418D-AE19-62706E023703}">
                      <ahyp:hlinkClr xmlns:ahyp="http://schemas.microsoft.com/office/drawing/2018/hyperlinkcolor" val="tx"/>
                    </a:ext>
                  </a:extLst>
                </a:hlinkClick>
              </a:rPr>
              <a:t>Job Training Grant </a:t>
            </a:r>
            <a:endParaRPr lang="en-US" sz="2500"/>
          </a:p>
        </p:txBody>
      </p:sp>
      <p:pic>
        <p:nvPicPr>
          <p:cNvPr id="6" name="Picture 33" descr="Asbestos workers 9-25-2006 (2)">
            <a:extLst>
              <a:ext uri="{FF2B5EF4-FFF2-40B4-BE49-F238E27FC236}">
                <a16:creationId xmlns:a16="http://schemas.microsoft.com/office/drawing/2014/main" id="{E3287E0F-C401-42D0-9029-20EFE174AFE5}"/>
              </a:ext>
            </a:extLst>
          </p:cNvPr>
          <p:cNvPicPr>
            <a:picLocks noGrp="1" noChangeAspect="1" noChangeArrowheads="1"/>
          </p:cNvPicPr>
          <p:nvPr>
            <p:ph idx="1"/>
          </p:nvPr>
        </p:nvPicPr>
        <p:blipFill>
          <a:blip r:embed="rId4" cstate="print"/>
          <a:stretch>
            <a:fillRect/>
          </a:stretch>
        </p:blipFill>
        <p:spPr>
          <a:xfrm>
            <a:off x="751038" y="345778"/>
            <a:ext cx="5421162" cy="2520842"/>
          </a:xfrm>
          <a:prstGeom prst="rect">
            <a:avLst/>
          </a:prstGeom>
        </p:spPr>
      </p:pic>
      <p:sp>
        <p:nvSpPr>
          <p:cNvPr id="7" name="Rectangle 5">
            <a:extLst>
              <a:ext uri="{FF2B5EF4-FFF2-40B4-BE49-F238E27FC236}">
                <a16:creationId xmlns:a16="http://schemas.microsoft.com/office/drawing/2014/main" id="{2ECD44B1-CD47-4A19-B4BA-D52E95182D11}"/>
              </a:ext>
            </a:extLst>
          </p:cNvPr>
          <p:cNvSpPr>
            <a:spLocks noChangeArrowheads="1"/>
          </p:cNvSpPr>
          <p:nvPr/>
        </p:nvSpPr>
        <p:spPr bwMode="auto">
          <a:xfrm>
            <a:off x="6920891" y="1448462"/>
            <a:ext cx="4801375" cy="5180233"/>
          </a:xfrm>
          <a:prstGeom prst="rect">
            <a:avLst/>
          </a:prstGeom>
        </p:spPr>
        <p:txBody>
          <a:bodyPr vert="horz" lIns="91440" tIns="45720" rIns="91440" bIns="45720" rtlCol="0" anchor="t">
            <a:normAutofit/>
          </a:bodyPr>
          <a:lstStyle/>
          <a:p>
            <a:pPr>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 Conducts environmental training, allowing applicants to tailor the curriculum of their programs </a:t>
            </a:r>
          </a:p>
          <a:p>
            <a:pPr>
              <a:lnSpc>
                <a:spcPct val="90000"/>
              </a:lnSpc>
              <a:spcBef>
                <a:spcPts val="1000"/>
              </a:spcBef>
              <a:buClr>
                <a:schemeClr val="accent1"/>
              </a:buClr>
              <a:buSzPct val="80000"/>
              <a:buFont typeface="Wingdings 3" charset="2"/>
              <a:buChar char=""/>
              <a:defRPr/>
            </a:pPr>
            <a:endParaRPr lang="en-US" sz="2000">
              <a:solidFill>
                <a:schemeClr val="tx1">
                  <a:lumMod val="75000"/>
                  <a:lumOff val="25000"/>
                </a:schemeClr>
              </a:solidFill>
            </a:endParaRPr>
          </a:p>
          <a:p>
            <a:pPr>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 OSHA 29 CFR 1910.120 </a:t>
            </a:r>
            <a:r>
              <a:rPr lang="en-US" sz="2000" u="sng">
                <a:solidFill>
                  <a:schemeClr val="tx1">
                    <a:lumMod val="75000"/>
                    <a:lumOff val="25000"/>
                  </a:schemeClr>
                </a:solidFill>
              </a:rPr>
              <a:t>40-hour HAZWOPER</a:t>
            </a:r>
            <a:r>
              <a:rPr lang="en-US" sz="2000">
                <a:solidFill>
                  <a:schemeClr val="tx1">
                    <a:lumMod val="75000"/>
                    <a:lumOff val="25000"/>
                  </a:schemeClr>
                </a:solidFill>
              </a:rPr>
              <a:t> is the only required training.</a:t>
            </a:r>
          </a:p>
          <a:p>
            <a:pPr marL="342900" indent="-342900">
              <a:lnSpc>
                <a:spcPct val="90000"/>
              </a:lnSpc>
              <a:spcBef>
                <a:spcPts val="1000"/>
              </a:spcBef>
              <a:buClr>
                <a:schemeClr val="accent1"/>
              </a:buClr>
              <a:buSzPct val="80000"/>
              <a:buFont typeface="Wingdings 3" charset="2"/>
              <a:buChar char=""/>
              <a:defRPr/>
            </a:pPr>
            <a:endParaRPr lang="en-US" sz="20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Provides up to $200,000</a:t>
            </a:r>
          </a:p>
          <a:p>
            <a:pPr marL="342900" indent="-342900">
              <a:lnSpc>
                <a:spcPct val="90000"/>
              </a:lnSpc>
              <a:spcBef>
                <a:spcPts val="1000"/>
              </a:spcBef>
              <a:buClr>
                <a:schemeClr val="accent1"/>
              </a:buClr>
              <a:buSzPct val="80000"/>
              <a:buFont typeface="Wingdings 3" charset="2"/>
              <a:buChar char=""/>
              <a:defRPr/>
            </a:pPr>
            <a:endParaRPr lang="en-US" sz="20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Three-year Performance</a:t>
            </a:r>
            <a:br>
              <a:rPr lang="en-US" sz="2000"/>
            </a:br>
            <a:r>
              <a:rPr lang="en-US" sz="2000">
                <a:solidFill>
                  <a:schemeClr val="tx1">
                    <a:lumMod val="75000"/>
                    <a:lumOff val="25000"/>
                  </a:schemeClr>
                </a:solidFill>
              </a:rPr>
              <a:t> period</a:t>
            </a:r>
          </a:p>
          <a:p>
            <a:pPr>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p:txBody>
      </p:sp>
      <p:pic>
        <p:nvPicPr>
          <p:cNvPr id="8" name="Picture 11" descr="JT">
            <a:extLst>
              <a:ext uri="{FF2B5EF4-FFF2-40B4-BE49-F238E27FC236}">
                <a16:creationId xmlns:a16="http://schemas.microsoft.com/office/drawing/2014/main" id="{B02F2200-6DA9-4B88-BF5E-F631DF7E2387}"/>
              </a:ext>
            </a:extLst>
          </p:cNvPr>
          <p:cNvPicPr>
            <a:picLocks noChangeAspect="1" noChangeArrowheads="1"/>
          </p:cNvPicPr>
          <p:nvPr/>
        </p:nvPicPr>
        <p:blipFill>
          <a:blip r:embed="rId5" cstate="print"/>
          <a:srcRect l="17482" t="26613" r="9616" b="269"/>
          <a:stretch>
            <a:fillRect/>
          </a:stretch>
        </p:blipFill>
        <p:spPr bwMode="auto">
          <a:xfrm>
            <a:off x="1420973" y="3439021"/>
            <a:ext cx="3991776" cy="260234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882240F-05B8-4799-84C6-07372343BD42}"/>
              </a:ext>
            </a:extLst>
          </p:cNvPr>
          <p:cNvPicPr>
            <a:picLocks noChangeAspect="1"/>
          </p:cNvPicPr>
          <p:nvPr/>
        </p:nvPicPr>
        <p:blipFill rotWithShape="1">
          <a:blip r:embed="rId6"/>
          <a:srcRect r="38165" b="50000"/>
          <a:stretch/>
        </p:blipFill>
        <p:spPr>
          <a:xfrm>
            <a:off x="10139875" y="6112730"/>
            <a:ext cx="1666045" cy="53076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FB17-879A-45C7-BA1A-CF30B230840A}"/>
              </a:ext>
            </a:extLst>
          </p:cNvPr>
          <p:cNvSpPr>
            <a:spLocks noGrp="1"/>
          </p:cNvSpPr>
          <p:nvPr>
            <p:ph type="title"/>
          </p:nvPr>
        </p:nvSpPr>
        <p:spPr>
          <a:xfrm>
            <a:off x="9630104" y="261732"/>
            <a:ext cx="2435772" cy="1316712"/>
          </a:xfrm>
        </p:spPr>
        <p:txBody>
          <a:bodyPr vert="horz" lIns="91440" tIns="45720" rIns="91440" bIns="45720" rtlCol="0" anchor="ctr">
            <a:normAutofit fontScale="90000"/>
          </a:bodyPr>
          <a:lstStyle/>
          <a:p>
            <a:pPr algn="ctr"/>
            <a:r>
              <a:rPr lang="en-US">
                <a:solidFill>
                  <a:schemeClr val="bg1"/>
                </a:solidFill>
              </a:rPr>
              <a:t>Brownfield</a:t>
            </a:r>
            <a:br>
              <a:rPr lang="en-US">
                <a:solidFill>
                  <a:schemeClr val="bg1"/>
                </a:solidFill>
              </a:rPr>
            </a:br>
            <a:r>
              <a:rPr lang="en-US">
                <a:solidFill>
                  <a:schemeClr val="bg1"/>
                </a:solidFill>
              </a:rPr>
              <a:t>Resources &amp; Guides</a:t>
            </a:r>
          </a:p>
        </p:txBody>
      </p:sp>
      <p:sp>
        <p:nvSpPr>
          <p:cNvPr id="3" name="Content Placeholder 2">
            <a:extLst>
              <a:ext uri="{FF2B5EF4-FFF2-40B4-BE49-F238E27FC236}">
                <a16:creationId xmlns:a16="http://schemas.microsoft.com/office/drawing/2014/main" id="{BF505C82-F9B8-4132-B378-140347C4D935}"/>
              </a:ext>
            </a:extLst>
          </p:cNvPr>
          <p:cNvSpPr>
            <a:spLocks noGrp="1"/>
          </p:cNvSpPr>
          <p:nvPr>
            <p:ph sz="half" idx="1"/>
          </p:nvPr>
        </p:nvSpPr>
        <p:spPr>
          <a:xfrm>
            <a:off x="2208842" y="260801"/>
            <a:ext cx="6155266" cy="2655598"/>
          </a:xfrm>
        </p:spPr>
        <p:txBody>
          <a:bodyPr vert="horz" lIns="91440" tIns="45720" rIns="91440" bIns="45720" rtlCol="0" anchor="ctr">
            <a:normAutofit/>
          </a:bodyPr>
          <a:lstStyle/>
          <a:p>
            <a:pPr marL="0" indent="0">
              <a:buNone/>
            </a:pPr>
            <a:r>
              <a:rPr lang="en-US" sz="2800"/>
              <a:t>Links</a:t>
            </a:r>
          </a:p>
          <a:p>
            <a:r>
              <a:rPr lang="en-US">
                <a:solidFill>
                  <a:srgbClr val="0070C0"/>
                </a:solidFill>
                <a:hlinkClick r:id="rId3">
                  <a:extLst>
                    <a:ext uri="{A12FA001-AC4F-418D-AE19-62706E023703}">
                      <ahyp:hlinkClr xmlns:ahyp="http://schemas.microsoft.com/office/drawing/2018/hyperlinkcolor" val="tx"/>
                    </a:ext>
                  </a:extLst>
                </a:hlinkClick>
              </a:rPr>
              <a:t>Types of Grant Funding</a:t>
            </a:r>
            <a:endParaRPr lang="en-US">
              <a:solidFill>
                <a:srgbClr val="0070C0"/>
              </a:solidFill>
              <a:hlinkClick r:id="rId4">
                <a:extLst>
                  <a:ext uri="{A12FA001-AC4F-418D-AE19-62706E023703}">
                    <ahyp:hlinkClr xmlns:ahyp="http://schemas.microsoft.com/office/drawing/2018/hyperlinkcolor" val="tx"/>
                  </a:ext>
                </a:extLst>
              </a:hlinkClick>
            </a:endParaRPr>
          </a:p>
          <a:p>
            <a:r>
              <a:rPr lang="en-US">
                <a:solidFill>
                  <a:srgbClr val="0070C0"/>
                </a:solidFill>
                <a:hlinkClick r:id="rId5">
                  <a:extLst>
                    <a:ext uri="{A12FA001-AC4F-418D-AE19-62706E023703}">
                      <ahyp:hlinkClr xmlns:ahyp="http://schemas.microsoft.com/office/drawing/2018/hyperlinkcolor" val="tx"/>
                    </a:ext>
                  </a:extLst>
                </a:hlinkClick>
              </a:rPr>
              <a:t>Solicitations for Brownfield Grants</a:t>
            </a:r>
            <a:endParaRPr lang="en-US">
              <a:solidFill>
                <a:srgbClr val="0070C0"/>
              </a:solidFill>
            </a:endParaRPr>
          </a:p>
          <a:p>
            <a:r>
              <a:rPr lang="en-US">
                <a:solidFill>
                  <a:srgbClr val="0070C0"/>
                </a:solidFill>
                <a:hlinkClick r:id="rId6">
                  <a:extLst>
                    <a:ext uri="{A12FA001-AC4F-418D-AE19-62706E023703}">
                      <ahyp:hlinkClr xmlns:ahyp="http://schemas.microsoft.com/office/drawing/2018/hyperlinkcolor" val="tx"/>
                    </a:ext>
                  </a:extLst>
                </a:hlinkClick>
              </a:rPr>
              <a:t>EPA Brownfields 2019 Federal Programs Guide</a:t>
            </a:r>
            <a:endParaRPr lang="en-US">
              <a:solidFill>
                <a:srgbClr val="0070C0"/>
              </a:solidFill>
            </a:endParaRPr>
          </a:p>
        </p:txBody>
      </p:sp>
      <p:sp>
        <p:nvSpPr>
          <p:cNvPr id="5" name="Rectangle 4">
            <a:extLst>
              <a:ext uri="{FF2B5EF4-FFF2-40B4-BE49-F238E27FC236}">
                <a16:creationId xmlns:a16="http://schemas.microsoft.com/office/drawing/2014/main" id="{A900D045-8A58-4AC8-B3CA-04CEBA116FB4}"/>
              </a:ext>
            </a:extLst>
          </p:cNvPr>
          <p:cNvSpPr/>
          <p:nvPr/>
        </p:nvSpPr>
        <p:spPr>
          <a:xfrm>
            <a:off x="2203062" y="2571329"/>
            <a:ext cx="6096000" cy="3970318"/>
          </a:xfrm>
          <a:prstGeom prst="rect">
            <a:avLst/>
          </a:prstGeom>
        </p:spPr>
        <p:txBody>
          <a:bodyPr lIns="91440" tIns="45720" rIns="91440" bIns="45720" anchor="t">
            <a:spAutoFit/>
          </a:bodyPr>
          <a:lstStyle/>
          <a:p>
            <a:r>
              <a:rPr kumimoji="0" lang="it-IT" b="0" i="0" u="none" strike="noStrike" kern="1200" cap="none" spc="0" normalizeH="0" baseline="0" noProof="0">
                <a:ln>
                  <a:noFill/>
                </a:ln>
                <a:effectLst/>
                <a:uLnTx/>
                <a:uFillTx/>
                <a:ea typeface="+mn-ea"/>
                <a:cs typeface="+mn-cs"/>
              </a:rPr>
              <a:t>EPA Region 6 </a:t>
            </a:r>
            <a:r>
              <a:rPr lang="en-US"/>
              <a:t>Brownfields Program, </a:t>
            </a:r>
            <a:endParaRPr lang="en-US">
              <a:solidFill>
                <a:prstClr val="black"/>
              </a:solidFill>
            </a:endParaRPr>
          </a:p>
          <a:p>
            <a:r>
              <a:rPr lang="en-US"/>
              <a:t>Region 6 National Competition Co-Leads. </a:t>
            </a:r>
            <a:endParaRPr lang="sv-SE"/>
          </a:p>
          <a:p>
            <a:r>
              <a:rPr lang="en-US"/>
              <a:t>       </a:t>
            </a:r>
          </a:p>
          <a:p>
            <a:r>
              <a:rPr lang="en-US"/>
              <a:t>	Denise Williams - Assessments</a:t>
            </a:r>
            <a:endParaRPr lang="sv-SE"/>
          </a:p>
          <a:p>
            <a:pPr lvl="1"/>
            <a:r>
              <a:rPr lang="en-US">
                <a:solidFill>
                  <a:srgbClr val="0070C0"/>
                </a:solidFill>
                <a:hlinkClick r:id="rId7">
                  <a:extLst>
                    <a:ext uri="{A12FA001-AC4F-418D-AE19-62706E023703}">
                      <ahyp:hlinkClr xmlns:ahyp="http://schemas.microsoft.com/office/drawing/2018/hyperlinkcolor" val="tx"/>
                    </a:ext>
                  </a:extLst>
                </a:hlinkClick>
              </a:rPr>
              <a:t>Williams.denise@epa.gov</a:t>
            </a:r>
            <a:r>
              <a:rPr lang="en-US">
                <a:solidFill>
                  <a:srgbClr val="0070C0"/>
                </a:solidFill>
              </a:rPr>
              <a:t> </a:t>
            </a:r>
          </a:p>
          <a:p>
            <a:pPr lvl="1" defTabSz="457200"/>
            <a:r>
              <a:rPr lang="en-US"/>
              <a:t>214-665-9749</a:t>
            </a:r>
          </a:p>
          <a:p>
            <a:pPr lvl="1" defTabSz="457200"/>
            <a:endParaRPr lang="en-US">
              <a:solidFill>
                <a:prstClr val="black"/>
              </a:solidFill>
            </a:endParaRPr>
          </a:p>
          <a:p>
            <a:pPr lvl="1"/>
            <a:r>
              <a:rPr lang="en-US"/>
              <a:t>Paul Johnson - Cleanups</a:t>
            </a:r>
          </a:p>
          <a:p>
            <a:pPr lvl="1" defTabSz="457200"/>
            <a:r>
              <a:rPr kumimoji="0" lang="en-US" b="0" i="0" u="none" strike="noStrike" kern="1200" cap="none" spc="0" normalizeH="0" baseline="0" noProof="0" err="1">
                <a:ln>
                  <a:noFill/>
                </a:ln>
                <a:solidFill>
                  <a:srgbClr val="0070C0"/>
                </a:solidFill>
                <a:effectLst/>
                <a:uLnTx/>
                <a:uFillTx/>
                <a:hlinkClick r:id="rId8">
                  <a:extLst>
                    <a:ext uri="{A12FA001-AC4F-418D-AE19-62706E023703}">
                      <ahyp:hlinkClr xmlns:ahyp="http://schemas.microsoft.com/office/drawing/2018/hyperlinkcolor" val="tx"/>
                    </a:ext>
                  </a:extLst>
                </a:hlinkClick>
              </a:rPr>
              <a:t>Johnson.pau</a:t>
            </a:r>
            <a:r>
              <a:rPr lang="en-US">
                <a:solidFill>
                  <a:srgbClr val="0070C0"/>
                </a:solidFill>
                <a:hlinkClick r:id="rId8">
                  <a:extLst>
                    <a:ext uri="{A12FA001-AC4F-418D-AE19-62706E023703}">
                      <ahyp:hlinkClr xmlns:ahyp="http://schemas.microsoft.com/office/drawing/2018/hyperlinkcolor" val="tx"/>
                    </a:ext>
                  </a:extLst>
                </a:hlinkClick>
              </a:rPr>
              <a:t>l@epa.gov</a:t>
            </a:r>
            <a:endParaRPr lang="en-US">
              <a:solidFill>
                <a:srgbClr val="0070C0"/>
              </a:solidFill>
            </a:endParaRPr>
          </a:p>
          <a:p>
            <a:pPr lvl="1" defTabSz="457200"/>
            <a:r>
              <a:rPr kumimoji="0" lang="en-US" b="0" i="0" u="none" strike="noStrike" kern="1200" cap="none" spc="0" normalizeH="0" baseline="0" noProof="0">
                <a:ln>
                  <a:noFill/>
                </a:ln>
                <a:effectLst/>
                <a:uLnTx/>
                <a:uFillTx/>
                <a:ea typeface="+mn-ea"/>
                <a:cs typeface="+mn-cs"/>
              </a:rPr>
              <a:t>21</a:t>
            </a:r>
            <a:r>
              <a:rPr lang="en-US"/>
              <a:t>4-665-2246</a:t>
            </a:r>
          </a:p>
          <a:p>
            <a:pPr lvl="1"/>
            <a:endParaRPr lang="en-US"/>
          </a:p>
          <a:p>
            <a:pPr lvl="1"/>
            <a:r>
              <a:rPr lang="en-US"/>
              <a:t>Camisha Scott – RLF &amp; Job Training Grant</a:t>
            </a:r>
          </a:p>
          <a:p>
            <a:pPr lvl="1"/>
            <a:r>
              <a:rPr lang="en-US">
                <a:solidFill>
                  <a:srgbClr val="0070C0"/>
                </a:solidFill>
                <a:hlinkClick r:id="rId9">
                  <a:extLst>
                    <a:ext uri="{A12FA001-AC4F-418D-AE19-62706E023703}">
                      <ahyp:hlinkClr xmlns:ahyp="http://schemas.microsoft.com/office/drawing/2018/hyperlinkcolor" val="tx"/>
                    </a:ext>
                  </a:extLst>
                </a:hlinkClick>
              </a:rPr>
              <a:t>Scott.camisha@epa.gov</a:t>
            </a:r>
          </a:p>
          <a:p>
            <a:pPr lvl="1"/>
            <a:r>
              <a:rPr lang="en-US"/>
              <a:t>214-665-6755</a:t>
            </a:r>
          </a:p>
        </p:txBody>
      </p:sp>
      <p:pic>
        <p:nvPicPr>
          <p:cNvPr id="6" name="Picture 5" descr="A picture containing drawing&#10;&#10;Description automatically generated">
            <a:extLst>
              <a:ext uri="{FF2B5EF4-FFF2-40B4-BE49-F238E27FC236}">
                <a16:creationId xmlns:a16="http://schemas.microsoft.com/office/drawing/2014/main" id="{7A77EE06-881A-448C-9538-CECF408E07AB}"/>
              </a:ext>
            </a:extLst>
          </p:cNvPr>
          <p:cNvPicPr>
            <a:picLocks noChangeAspect="1"/>
          </p:cNvPicPr>
          <p:nvPr/>
        </p:nvPicPr>
        <p:blipFill rotWithShape="1">
          <a:blip r:embed="rId10"/>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95661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CAC2-1D3E-47A0-B886-F2EF34A75FD1}"/>
              </a:ext>
            </a:extLst>
          </p:cNvPr>
          <p:cNvSpPr>
            <a:spLocks noGrp="1"/>
          </p:cNvSpPr>
          <p:nvPr>
            <p:ph type="ctrTitle"/>
          </p:nvPr>
        </p:nvSpPr>
        <p:spPr>
          <a:xfrm>
            <a:off x="1910557" y="3062287"/>
            <a:ext cx="8915399" cy="1012625"/>
          </a:xfrm>
        </p:spPr>
        <p:txBody>
          <a:bodyPr/>
          <a:lstStyle/>
          <a:p>
            <a:pPr algn="ctr"/>
            <a:r>
              <a:rPr lang="en-US"/>
              <a:t>Technical Assistance </a:t>
            </a:r>
          </a:p>
        </p:txBody>
      </p:sp>
    </p:spTree>
    <p:extLst>
      <p:ext uri="{BB962C8B-B14F-4D97-AF65-F5344CB8AC3E}">
        <p14:creationId xmlns:p14="http://schemas.microsoft.com/office/powerpoint/2010/main" val="1235109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1BC3-9CCE-4E9F-B841-C46FECDBCF58}"/>
              </a:ext>
            </a:extLst>
          </p:cNvPr>
          <p:cNvSpPr>
            <a:spLocks noGrp="1"/>
          </p:cNvSpPr>
          <p:nvPr>
            <p:ph type="title"/>
          </p:nvPr>
        </p:nvSpPr>
        <p:spPr/>
        <p:txBody>
          <a:bodyPr>
            <a:normAutofit/>
          </a:bodyPr>
          <a:lstStyle/>
          <a:p>
            <a:r>
              <a:rPr lang="en-US"/>
              <a:t>Targeted Brownfields Assessments and State and Tribal Response Program</a:t>
            </a:r>
          </a:p>
        </p:txBody>
      </p:sp>
      <p:sp>
        <p:nvSpPr>
          <p:cNvPr id="4" name="Content Placeholder 3">
            <a:extLst>
              <a:ext uri="{FF2B5EF4-FFF2-40B4-BE49-F238E27FC236}">
                <a16:creationId xmlns:a16="http://schemas.microsoft.com/office/drawing/2014/main" id="{3D4726A0-9074-43A8-9300-0E0837FB6A0B}"/>
              </a:ext>
            </a:extLst>
          </p:cNvPr>
          <p:cNvSpPr>
            <a:spLocks noGrp="1"/>
          </p:cNvSpPr>
          <p:nvPr>
            <p:ph sz="half" idx="1"/>
          </p:nvPr>
        </p:nvSpPr>
        <p:spPr>
          <a:xfrm>
            <a:off x="2000252" y="2126222"/>
            <a:ext cx="4313864" cy="3777622"/>
          </a:xfrm>
        </p:spPr>
        <p:txBody>
          <a:bodyPr vert="horz" lIns="91440" tIns="45720" rIns="91440" bIns="45720" rtlCol="0" anchor="t">
            <a:normAutofit lnSpcReduction="10000"/>
          </a:bodyPr>
          <a:lstStyle/>
          <a:p>
            <a:r>
              <a:rPr lang="en-US" sz="2000"/>
              <a:t>Targeted Brownfields Assessments (TBA)</a:t>
            </a:r>
          </a:p>
          <a:p>
            <a:pPr lvl="1"/>
            <a:r>
              <a:rPr lang="en-US" sz="1800"/>
              <a:t>Provided by EPA or State, at no cost to the applicant</a:t>
            </a:r>
          </a:p>
          <a:p>
            <a:pPr lvl="2"/>
            <a:r>
              <a:rPr lang="en-US" sz="1600"/>
              <a:t>Area-wide inventories</a:t>
            </a:r>
          </a:p>
          <a:p>
            <a:pPr lvl="2"/>
            <a:r>
              <a:rPr lang="en-US" sz="1600"/>
              <a:t>Phase I – Research</a:t>
            </a:r>
          </a:p>
          <a:p>
            <a:pPr lvl="2"/>
            <a:r>
              <a:rPr lang="en-US" sz="1600"/>
              <a:t>Phase II – Sampling</a:t>
            </a:r>
          </a:p>
          <a:p>
            <a:pPr lvl="2"/>
            <a:r>
              <a:rPr lang="en-US" sz="1600"/>
              <a:t>Phase III – Cleanup Planning</a:t>
            </a:r>
          </a:p>
          <a:p>
            <a:pPr lvl="1"/>
            <a:r>
              <a:rPr lang="en-US" sz="1800"/>
              <a:t>Available year-round, case-by-case basis, performed by service contractors and managed by EPA or State</a:t>
            </a:r>
          </a:p>
        </p:txBody>
      </p:sp>
      <p:sp>
        <p:nvSpPr>
          <p:cNvPr id="5" name="Content Placeholder 4">
            <a:extLst>
              <a:ext uri="{FF2B5EF4-FFF2-40B4-BE49-F238E27FC236}">
                <a16:creationId xmlns:a16="http://schemas.microsoft.com/office/drawing/2014/main" id="{5BEA93D0-443D-4EFF-9C36-2679EAD92A5F}"/>
              </a:ext>
            </a:extLst>
          </p:cNvPr>
          <p:cNvSpPr>
            <a:spLocks noGrp="1"/>
          </p:cNvSpPr>
          <p:nvPr>
            <p:ph sz="half" idx="2"/>
          </p:nvPr>
        </p:nvSpPr>
        <p:spPr>
          <a:xfrm>
            <a:off x="7048767" y="2126222"/>
            <a:ext cx="4591722" cy="3777622"/>
          </a:xfrm>
        </p:spPr>
        <p:txBody>
          <a:bodyPr vert="horz" lIns="91440" tIns="45720" rIns="91440" bIns="45720" rtlCol="0" anchor="t">
            <a:normAutofit lnSpcReduction="10000"/>
          </a:bodyPr>
          <a:lstStyle/>
          <a:p>
            <a:r>
              <a:rPr lang="en-US" sz="2000">
                <a:solidFill>
                  <a:schemeClr val="tx1"/>
                </a:solidFill>
              </a:rPr>
              <a:t>State and Tribal Response Program </a:t>
            </a:r>
          </a:p>
          <a:p>
            <a:pPr lvl="1"/>
            <a:r>
              <a:rPr lang="en-US" sz="1800">
                <a:solidFill>
                  <a:schemeClr val="tx1"/>
                </a:solidFill>
              </a:rPr>
              <a:t>Funding is non-competitive</a:t>
            </a:r>
          </a:p>
          <a:p>
            <a:pPr lvl="1"/>
            <a:r>
              <a:rPr lang="en-US" sz="1800">
                <a:solidFill>
                  <a:schemeClr val="tx1"/>
                </a:solidFill>
              </a:rPr>
              <a:t>Awarded on an annual basis</a:t>
            </a:r>
          </a:p>
          <a:p>
            <a:pPr lvl="1"/>
            <a:r>
              <a:rPr lang="en-US" sz="1800">
                <a:solidFill>
                  <a:schemeClr val="tx1"/>
                </a:solidFill>
              </a:rPr>
              <a:t>Can also be used for limited site assessments or cleanups at brownfield sites</a:t>
            </a:r>
          </a:p>
          <a:p>
            <a:pPr lvl="1"/>
            <a:r>
              <a:rPr lang="en-US" sz="1800">
                <a:solidFill>
                  <a:schemeClr val="tx1"/>
                </a:solidFill>
              </a:rPr>
              <a:t>Purchase environmental insurance</a:t>
            </a:r>
          </a:p>
          <a:p>
            <a:pPr lvl="1"/>
            <a:r>
              <a:rPr lang="en-US" sz="1800">
                <a:solidFill>
                  <a:schemeClr val="tx1"/>
                </a:solidFill>
              </a:rPr>
              <a:t>Develop other insurance mechanisms for cleanup activities </a:t>
            </a:r>
          </a:p>
        </p:txBody>
      </p:sp>
      <p:pic>
        <p:nvPicPr>
          <p:cNvPr id="6" name="Picture 5" descr="A picture containing drawing&#10;&#10;Description automatically generated">
            <a:extLst>
              <a:ext uri="{FF2B5EF4-FFF2-40B4-BE49-F238E27FC236}">
                <a16:creationId xmlns:a16="http://schemas.microsoft.com/office/drawing/2014/main" id="{6ECD1142-4A27-49BA-AAC2-D260DE092E36}"/>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975533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505C82-F9B8-4132-B378-140347C4D935}"/>
              </a:ext>
            </a:extLst>
          </p:cNvPr>
          <p:cNvSpPr>
            <a:spLocks noGrp="1"/>
          </p:cNvSpPr>
          <p:nvPr>
            <p:ph sz="half" idx="1"/>
          </p:nvPr>
        </p:nvSpPr>
        <p:spPr>
          <a:xfrm>
            <a:off x="1741482" y="261732"/>
            <a:ext cx="6155266" cy="2655598"/>
          </a:xfrm>
        </p:spPr>
        <p:txBody>
          <a:bodyPr vert="horz" lIns="91440" tIns="45720" rIns="91440" bIns="45720" rtlCol="0" anchor="ctr">
            <a:normAutofit/>
          </a:bodyPr>
          <a:lstStyle/>
          <a:p>
            <a:pPr marL="0" indent="0">
              <a:buNone/>
            </a:pPr>
            <a:r>
              <a:rPr lang="en-US" sz="2800"/>
              <a:t>Links </a:t>
            </a:r>
          </a:p>
          <a:p>
            <a:r>
              <a:rPr lang="en-US" u="sng">
                <a:solidFill>
                  <a:srgbClr val="0070C0"/>
                </a:solidFill>
                <a:hlinkClick r:id="rId3">
                  <a:extLst>
                    <a:ext uri="{A12FA001-AC4F-418D-AE19-62706E023703}">
                      <ahyp:hlinkClr xmlns:ahyp="http://schemas.microsoft.com/office/drawing/2018/hyperlinkcolor" val="tx"/>
                    </a:ext>
                  </a:extLst>
                </a:hlinkClick>
              </a:rPr>
              <a:t>Targeted Brownfields Assessments (TBA)</a:t>
            </a:r>
            <a:endParaRPr lang="en-US" u="sng">
              <a:solidFill>
                <a:srgbClr val="0070C0"/>
              </a:solidFill>
            </a:endParaRPr>
          </a:p>
          <a:p>
            <a:r>
              <a:rPr lang="en-US" u="sng">
                <a:solidFill>
                  <a:srgbClr val="0070C0"/>
                </a:solidFill>
                <a:hlinkClick r:id="rId4">
                  <a:extLst>
                    <a:ext uri="{A12FA001-AC4F-418D-AE19-62706E023703}">
                      <ahyp:hlinkClr xmlns:ahyp="http://schemas.microsoft.com/office/drawing/2018/hyperlinkcolor" val="tx"/>
                    </a:ext>
                  </a:extLst>
                </a:hlinkClick>
              </a:rPr>
              <a:t>State and Tribal Response Program Grants</a:t>
            </a:r>
            <a:endParaRPr lang="en-US" u="sng">
              <a:solidFill>
                <a:srgbClr val="0070C0"/>
              </a:solidFill>
            </a:endParaRPr>
          </a:p>
        </p:txBody>
      </p:sp>
      <p:sp>
        <p:nvSpPr>
          <p:cNvPr id="5" name="Rectangle 4">
            <a:extLst>
              <a:ext uri="{FF2B5EF4-FFF2-40B4-BE49-F238E27FC236}">
                <a16:creationId xmlns:a16="http://schemas.microsoft.com/office/drawing/2014/main" id="{A900D045-8A58-4AC8-B3CA-04CEBA116FB4}"/>
              </a:ext>
            </a:extLst>
          </p:cNvPr>
          <p:cNvSpPr/>
          <p:nvPr/>
        </p:nvSpPr>
        <p:spPr>
          <a:xfrm>
            <a:off x="1800748" y="2691298"/>
            <a:ext cx="6096000" cy="3139321"/>
          </a:xfrm>
          <a:prstGeom prst="rect">
            <a:avLst/>
          </a:prstGeom>
        </p:spPr>
        <p:txBody>
          <a:bodyPr lIns="91440" tIns="45720" rIns="91440" bIns="45720" anchor="t">
            <a:spAutoFit/>
          </a:bodyPr>
          <a:lstStyle/>
          <a:p>
            <a:pPr defTabSz="457200"/>
            <a:r>
              <a:rPr kumimoji="0" lang="it-IT" b="0" i="0" u="none" strike="noStrike" kern="1200" cap="none" spc="0" normalizeH="0" baseline="0" noProof="0">
                <a:ln>
                  <a:noFill/>
                </a:ln>
                <a:effectLst/>
                <a:uLnTx/>
                <a:uFillTx/>
              </a:rPr>
              <a:t>EPA Region 6 </a:t>
            </a:r>
            <a:r>
              <a:rPr lang="en-US"/>
              <a:t>Brownfields Program, </a:t>
            </a:r>
            <a:endParaRPr lang="en-US">
              <a:solidFill>
                <a:prstClr val="black"/>
              </a:solidFill>
            </a:endParaRPr>
          </a:p>
          <a:p>
            <a:pPr defTabSz="457200"/>
            <a:r>
              <a:rPr lang="en-US"/>
              <a:t>Targeted Brownfields Assessments Lead </a:t>
            </a:r>
            <a:endParaRPr lang="sv-SE"/>
          </a:p>
          <a:p>
            <a:pPr lvl="1" defTabSz="457200"/>
            <a:r>
              <a:rPr lang="en-US"/>
              <a:t>Roxanne Welch</a:t>
            </a:r>
          </a:p>
          <a:p>
            <a:pPr lvl="1" defTabSz="457200"/>
            <a:r>
              <a:rPr kumimoji="0" lang="en-US" b="0" i="0" u="none" strike="noStrike" kern="1200" cap="none" spc="0" normalizeH="0" baseline="0" noProof="0">
                <a:ln>
                  <a:noFill/>
                </a:ln>
                <a:solidFill>
                  <a:srgbClr val="0070C0"/>
                </a:solidFill>
                <a:effectLst/>
                <a:uLnTx/>
                <a:uFillTx/>
                <a:hlinkClick r:id="rId5">
                  <a:extLst>
                    <a:ext uri="{A12FA001-AC4F-418D-AE19-62706E023703}">
                      <ahyp:hlinkClr xmlns:ahyp="http://schemas.microsoft.com/office/drawing/2018/hyperlinkcolor" val="tx"/>
                    </a:ext>
                  </a:extLst>
                </a:hlinkClick>
              </a:rPr>
              <a:t>Welch.Roxanne@epa.gov</a:t>
            </a:r>
            <a:endParaRPr kumimoji="0" lang="en-US" b="0" i="0" u="none" strike="noStrike" kern="1200" cap="none" spc="0" normalizeH="0" baseline="0" noProof="0">
              <a:ln>
                <a:noFill/>
              </a:ln>
              <a:solidFill>
                <a:srgbClr val="0070C0"/>
              </a:solidFill>
              <a:effectLst/>
              <a:uLnTx/>
              <a:uFillTx/>
            </a:endParaRPr>
          </a:p>
          <a:p>
            <a:pPr lvl="1" defTabSz="457200"/>
            <a:r>
              <a:rPr lang="en-US"/>
              <a:t>214-665-2235</a:t>
            </a:r>
            <a:endParaRPr lang="sv-SE"/>
          </a:p>
          <a:p>
            <a:pPr lvl="1" defTabSz="457200"/>
            <a:endParaRPr lang="sv-SE"/>
          </a:p>
          <a:p>
            <a:r>
              <a:rPr lang="en-US"/>
              <a:t>EPA Region 6 Brownfields Program</a:t>
            </a:r>
          </a:p>
          <a:p>
            <a:r>
              <a:rPr lang="en-US"/>
              <a:t>State/Tribal Coordinator for 128(a) Grant</a:t>
            </a:r>
          </a:p>
          <a:p>
            <a:r>
              <a:rPr lang="en-US"/>
              <a:t>	Elizabeth Reyes</a:t>
            </a:r>
          </a:p>
          <a:p>
            <a:r>
              <a:rPr lang="en-US"/>
              <a:t>	</a:t>
            </a:r>
            <a:r>
              <a:rPr lang="en-US">
                <a:solidFill>
                  <a:srgbClr val="0070C0"/>
                </a:solidFill>
                <a:hlinkClick r:id="rId6">
                  <a:extLst>
                    <a:ext uri="{A12FA001-AC4F-418D-AE19-62706E023703}">
                      <ahyp:hlinkClr xmlns:ahyp="http://schemas.microsoft.com/office/drawing/2018/hyperlinkcolor" val="tx"/>
                    </a:ext>
                  </a:extLst>
                </a:hlinkClick>
              </a:rPr>
              <a:t>Reyes.Elizabeth@epa.gov</a:t>
            </a:r>
            <a:r>
              <a:rPr lang="en-US">
                <a:solidFill>
                  <a:srgbClr val="0070C0"/>
                </a:solidFill>
              </a:rPr>
              <a:t> </a:t>
            </a:r>
          </a:p>
          <a:p>
            <a:r>
              <a:rPr lang="en-US"/>
              <a:t>	214-665-3163</a:t>
            </a:r>
            <a:endParaRPr lang="sv-SE"/>
          </a:p>
        </p:txBody>
      </p:sp>
      <p:pic>
        <p:nvPicPr>
          <p:cNvPr id="6" name="Picture 5" descr="A picture containing drawing&#10;&#10;Description automatically generated">
            <a:extLst>
              <a:ext uri="{FF2B5EF4-FFF2-40B4-BE49-F238E27FC236}">
                <a16:creationId xmlns:a16="http://schemas.microsoft.com/office/drawing/2014/main" id="{36CE8634-AD77-481C-AADF-6C5C8772AFFC}"/>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300221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D491-B65C-481A-9345-9EC2D3559EF1}"/>
              </a:ext>
            </a:extLst>
          </p:cNvPr>
          <p:cNvSpPr>
            <a:spLocks noGrp="1"/>
          </p:cNvSpPr>
          <p:nvPr>
            <p:ph type="title"/>
          </p:nvPr>
        </p:nvSpPr>
        <p:spPr>
          <a:xfrm>
            <a:off x="1687669" y="624110"/>
            <a:ext cx="4137059" cy="1280890"/>
          </a:xfrm>
        </p:spPr>
        <p:txBody>
          <a:bodyPr>
            <a:normAutofit/>
          </a:bodyPr>
          <a:lstStyle/>
          <a:p>
            <a:r>
              <a:rPr lang="en-US" sz="3200"/>
              <a:t>Potential Impacts of Brownfields</a:t>
            </a:r>
          </a:p>
        </p:txBody>
      </p:sp>
      <p:sp>
        <p:nvSpPr>
          <p:cNvPr id="9" name="Content Placeholder 8">
            <a:extLst>
              <a:ext uri="{FF2B5EF4-FFF2-40B4-BE49-F238E27FC236}">
                <a16:creationId xmlns:a16="http://schemas.microsoft.com/office/drawing/2014/main" id="{692FBAB5-B44F-4B79-861B-B5388DAEEE06}"/>
              </a:ext>
            </a:extLst>
          </p:cNvPr>
          <p:cNvSpPr>
            <a:spLocks noGrp="1"/>
          </p:cNvSpPr>
          <p:nvPr>
            <p:ph idx="1"/>
          </p:nvPr>
        </p:nvSpPr>
        <p:spPr>
          <a:xfrm>
            <a:off x="1683956" y="2133600"/>
            <a:ext cx="4140772" cy="3777622"/>
          </a:xfrm>
        </p:spPr>
        <p:txBody>
          <a:bodyPr>
            <a:normAutofit fontScale="92500" lnSpcReduction="20000"/>
          </a:bodyPr>
          <a:lstStyle/>
          <a:p>
            <a:r>
              <a:rPr lang="en-US" sz="2000">
                <a:solidFill>
                  <a:srgbClr val="000000"/>
                </a:solidFill>
              </a:rPr>
              <a:t>Economic </a:t>
            </a:r>
          </a:p>
          <a:p>
            <a:pPr lvl="1"/>
            <a:r>
              <a:rPr lang="en-US" sz="2000">
                <a:solidFill>
                  <a:srgbClr val="000000"/>
                </a:solidFill>
              </a:rPr>
              <a:t>Decreased property values and city tax revenues</a:t>
            </a:r>
          </a:p>
          <a:p>
            <a:pPr lvl="1"/>
            <a:endParaRPr lang="en-US" sz="2000">
              <a:solidFill>
                <a:srgbClr val="000000"/>
              </a:solidFill>
            </a:endParaRPr>
          </a:p>
          <a:p>
            <a:r>
              <a:rPr lang="en-US" sz="2000">
                <a:solidFill>
                  <a:srgbClr val="000000"/>
                </a:solidFill>
              </a:rPr>
              <a:t>Environmental </a:t>
            </a:r>
          </a:p>
          <a:p>
            <a:pPr lvl="1"/>
            <a:r>
              <a:rPr lang="en-US" sz="2000">
                <a:solidFill>
                  <a:srgbClr val="000000"/>
                </a:solidFill>
              </a:rPr>
              <a:t>Potential threats to human health and the environment</a:t>
            </a:r>
          </a:p>
          <a:p>
            <a:pPr lvl="1"/>
            <a:endParaRPr lang="en-US" sz="2000">
              <a:solidFill>
                <a:srgbClr val="000000"/>
              </a:solidFill>
            </a:endParaRPr>
          </a:p>
          <a:p>
            <a:r>
              <a:rPr lang="en-US" sz="2000">
                <a:solidFill>
                  <a:srgbClr val="000000"/>
                </a:solidFill>
              </a:rPr>
              <a:t>Social </a:t>
            </a:r>
          </a:p>
          <a:p>
            <a:pPr lvl="1"/>
            <a:r>
              <a:rPr lang="en-US" sz="2000">
                <a:solidFill>
                  <a:srgbClr val="000000"/>
                </a:solidFill>
              </a:rPr>
              <a:t>Increased urban sprawl and inner-city blight</a:t>
            </a:r>
          </a:p>
        </p:txBody>
      </p:sp>
      <p:pic>
        <p:nvPicPr>
          <p:cNvPr id="5" name="Content Placeholder 4">
            <a:extLst>
              <a:ext uri="{FF2B5EF4-FFF2-40B4-BE49-F238E27FC236}">
                <a16:creationId xmlns:a16="http://schemas.microsoft.com/office/drawing/2014/main" id="{E3997189-2E70-40DD-AF20-F9487916FD07}"/>
              </a:ext>
            </a:extLst>
          </p:cNvPr>
          <p:cNvPicPr>
            <a:picLocks noChangeAspect="1"/>
          </p:cNvPicPr>
          <p:nvPr/>
        </p:nvPicPr>
        <p:blipFill rotWithShape="1">
          <a:blip r:embed="rId3"/>
          <a:srcRect l="25010" r="29431" b="1"/>
          <a:stretch/>
        </p:blipFill>
        <p:spPr>
          <a:xfrm>
            <a:off x="6091916" y="801003"/>
            <a:ext cx="5451627" cy="4935953"/>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drawing&#10;&#10;Description automatically generated">
            <a:extLst>
              <a:ext uri="{FF2B5EF4-FFF2-40B4-BE49-F238E27FC236}">
                <a16:creationId xmlns:a16="http://schemas.microsoft.com/office/drawing/2014/main" id="{67F92FF1-F751-4FB8-AB37-B49EA2CC9CE0}"/>
              </a:ext>
            </a:extLst>
          </p:cNvPr>
          <p:cNvPicPr>
            <a:picLocks noChangeAspect="1"/>
          </p:cNvPicPr>
          <p:nvPr/>
        </p:nvPicPr>
        <p:blipFill rotWithShape="1">
          <a:blip r:embed="rId4"/>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253775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F631-6C55-45D5-8804-EC64DDED96CE}"/>
              </a:ext>
            </a:extLst>
          </p:cNvPr>
          <p:cNvSpPr>
            <a:spLocks noGrp="1"/>
          </p:cNvSpPr>
          <p:nvPr>
            <p:ph type="title"/>
          </p:nvPr>
        </p:nvSpPr>
        <p:spPr>
          <a:xfrm>
            <a:off x="1467452" y="703335"/>
            <a:ext cx="9600316" cy="1253680"/>
          </a:xfrm>
        </p:spPr>
        <p:txBody>
          <a:bodyPr>
            <a:normAutofit/>
          </a:bodyPr>
          <a:lstStyle/>
          <a:p>
            <a:pPr algn="ctr"/>
            <a:r>
              <a:rPr lang="en-US" sz="4400" dirty="0"/>
              <a:t>Stay Tuned</a:t>
            </a:r>
          </a:p>
        </p:txBody>
      </p:sp>
      <p:pic>
        <p:nvPicPr>
          <p:cNvPr id="7" name="Picture 6" descr="A picture containing drawing&#10;&#10;Description automatically generated">
            <a:extLst>
              <a:ext uri="{FF2B5EF4-FFF2-40B4-BE49-F238E27FC236}">
                <a16:creationId xmlns:a16="http://schemas.microsoft.com/office/drawing/2014/main" id="{92371FAB-A106-49CD-BC0A-2F0B34EECD71}"/>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
        <p:nvSpPr>
          <p:cNvPr id="4" name="TextBox 3">
            <a:extLst>
              <a:ext uri="{FF2B5EF4-FFF2-40B4-BE49-F238E27FC236}">
                <a16:creationId xmlns:a16="http://schemas.microsoft.com/office/drawing/2014/main" id="{542E5E94-4F2D-4589-8F8D-FF5F59C197B4}"/>
              </a:ext>
            </a:extLst>
          </p:cNvPr>
          <p:cNvSpPr txBox="1"/>
          <p:nvPr/>
        </p:nvSpPr>
        <p:spPr>
          <a:xfrm>
            <a:off x="3476945" y="4900985"/>
            <a:ext cx="5581329" cy="1138773"/>
          </a:xfrm>
          <a:prstGeom prst="rect">
            <a:avLst/>
          </a:prstGeom>
          <a:noFill/>
        </p:spPr>
        <p:txBody>
          <a:bodyPr wrap="square" lIns="91440" tIns="45720" rIns="91440" bIns="45720" rtlCol="0" anchor="t">
            <a:spAutoFit/>
          </a:bodyPr>
          <a:lstStyle/>
          <a:p>
            <a:pPr algn="ctr"/>
            <a:r>
              <a:rPr lang="en-US" sz="2400" b="1" dirty="0"/>
              <a:t>National Brownfields Conference</a:t>
            </a:r>
          </a:p>
          <a:p>
            <a:pPr algn="ctr"/>
            <a:r>
              <a:rPr lang="en-US" sz="2400" b="1" dirty="0"/>
              <a:t>Oklahoma City, Oklahoma </a:t>
            </a:r>
          </a:p>
          <a:p>
            <a:endParaRPr lang="en-US" sz="2000" b="1" dirty="0"/>
          </a:p>
        </p:txBody>
      </p:sp>
      <p:pic>
        <p:nvPicPr>
          <p:cNvPr id="1026" name="Picture 1">
            <a:extLst>
              <a:ext uri="{FF2B5EF4-FFF2-40B4-BE49-F238E27FC236}">
                <a16:creationId xmlns:a16="http://schemas.microsoft.com/office/drawing/2014/main" id="{531CACC0-62AE-41C3-85A6-D33748829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6822" y="2299835"/>
            <a:ext cx="6478355" cy="225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40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BEB6B-D502-46F8-B57F-2DEC8C733CEB}"/>
              </a:ext>
            </a:extLst>
          </p:cNvPr>
          <p:cNvSpPr>
            <a:spLocks noGrp="1"/>
          </p:cNvSpPr>
          <p:nvPr>
            <p:ph type="title"/>
          </p:nvPr>
        </p:nvSpPr>
        <p:spPr>
          <a:xfrm>
            <a:off x="2010312" y="572739"/>
            <a:ext cx="8911687" cy="1280890"/>
          </a:xfrm>
        </p:spPr>
        <p:txBody>
          <a:bodyPr/>
          <a:lstStyle/>
          <a:p>
            <a:pPr algn="ctr"/>
            <a:r>
              <a:rPr lang="en-US"/>
              <a:t>References </a:t>
            </a:r>
          </a:p>
        </p:txBody>
      </p:sp>
      <p:sp>
        <p:nvSpPr>
          <p:cNvPr id="3" name="Content Placeholder 2">
            <a:extLst>
              <a:ext uri="{FF2B5EF4-FFF2-40B4-BE49-F238E27FC236}">
                <a16:creationId xmlns:a16="http://schemas.microsoft.com/office/drawing/2014/main" id="{8DD08A2E-C0A9-4FB3-878E-2EACD8298050}"/>
              </a:ext>
            </a:extLst>
          </p:cNvPr>
          <p:cNvSpPr>
            <a:spLocks noGrp="1"/>
          </p:cNvSpPr>
          <p:nvPr>
            <p:ph idx="1"/>
          </p:nvPr>
        </p:nvSpPr>
        <p:spPr>
          <a:xfrm>
            <a:off x="1774587" y="1213184"/>
            <a:ext cx="8915400" cy="5241541"/>
          </a:xfrm>
        </p:spPr>
        <p:txBody>
          <a:bodyPr vert="horz" lIns="91440" tIns="45720" rIns="91440" bIns="45720" rtlCol="0" anchor="t">
            <a:normAutofit fontScale="32500" lnSpcReduction="20000"/>
          </a:bodyPr>
          <a:lstStyle/>
          <a:p>
            <a:pPr algn="ctr">
              <a:spcBef>
                <a:spcPct val="0"/>
              </a:spcBef>
              <a:buClrTx/>
              <a:buSzTx/>
              <a:buFontTx/>
              <a:buNone/>
            </a:pPr>
            <a:r>
              <a:rPr lang="en-US" altLang="en-US" sz="7400"/>
              <a:t>EPA’s National Brownfields Website:</a:t>
            </a:r>
          </a:p>
          <a:p>
            <a:pPr algn="ctr">
              <a:spcBef>
                <a:spcPct val="0"/>
              </a:spcBef>
              <a:buClrTx/>
              <a:buSzTx/>
              <a:buFontTx/>
              <a:buNone/>
            </a:pPr>
            <a:r>
              <a:rPr lang="en-US" sz="7400">
                <a:solidFill>
                  <a:srgbClr val="0070C0"/>
                </a:solidFill>
                <a:hlinkClick r:id="rId3">
                  <a:extLst>
                    <a:ext uri="{A12FA001-AC4F-418D-AE19-62706E023703}">
                      <ahyp:hlinkClr xmlns:ahyp="http://schemas.microsoft.com/office/drawing/2018/hyperlinkcolor" val="tx"/>
                    </a:ext>
                  </a:extLst>
                </a:hlinkClick>
              </a:rPr>
              <a:t>https://www.epa.gov/brownfields</a:t>
            </a:r>
            <a:endParaRPr lang="en-US" sz="7400">
              <a:solidFill>
                <a:srgbClr val="0070C0"/>
              </a:solidFill>
            </a:endParaRPr>
          </a:p>
          <a:p>
            <a:pPr algn="ctr">
              <a:spcBef>
                <a:spcPct val="0"/>
              </a:spcBef>
              <a:buClrTx/>
              <a:buSzTx/>
              <a:buFontTx/>
              <a:buNone/>
            </a:pPr>
            <a:endParaRPr lang="en-US" altLang="en-US" sz="7400">
              <a:solidFill>
                <a:srgbClr val="2F5EBB"/>
              </a:solidFill>
            </a:endParaRPr>
          </a:p>
          <a:p>
            <a:pPr algn="ctr">
              <a:spcBef>
                <a:spcPct val="0"/>
              </a:spcBef>
              <a:buClrTx/>
              <a:buSzTx/>
              <a:buFontTx/>
              <a:buNone/>
            </a:pPr>
            <a:r>
              <a:rPr lang="en-US" altLang="en-US" sz="7400"/>
              <a:t>EPA’s Region 6 Brownfields Website:</a:t>
            </a:r>
          </a:p>
          <a:p>
            <a:pPr algn="ctr">
              <a:spcBef>
                <a:spcPct val="0"/>
              </a:spcBef>
              <a:buClrTx/>
              <a:buSzTx/>
              <a:buFontTx/>
              <a:buNone/>
            </a:pPr>
            <a:r>
              <a:rPr lang="en-US" altLang="en-US" sz="7400" u="sng">
                <a:solidFill>
                  <a:srgbClr val="0070C0"/>
                </a:solidFill>
                <a:hlinkClick r:id="rId4">
                  <a:extLst>
                    <a:ext uri="{A12FA001-AC4F-418D-AE19-62706E023703}">
                      <ahyp:hlinkClr xmlns:ahyp="http://schemas.microsoft.com/office/drawing/2018/hyperlinkcolor" val="tx"/>
                    </a:ext>
                  </a:extLst>
                </a:hlinkClick>
              </a:rPr>
              <a:t>https://www.epa.gov/brownfields/brownfields-and-land-revitalization-texas-new-mexico-oklahoma-arkansas-and-louisiana</a:t>
            </a:r>
            <a:endParaRPr lang="en-US" altLang="en-US" sz="7400" u="sng">
              <a:solidFill>
                <a:srgbClr val="0070C0"/>
              </a:solidFill>
            </a:endParaRPr>
          </a:p>
          <a:p>
            <a:pPr algn="ctr">
              <a:spcBef>
                <a:spcPct val="0"/>
              </a:spcBef>
              <a:buClrTx/>
              <a:buSzTx/>
              <a:buFontTx/>
              <a:buNone/>
            </a:pPr>
            <a:endParaRPr lang="en-US" altLang="en-US" sz="7400" u="sng">
              <a:solidFill>
                <a:srgbClr val="2F5EBB"/>
              </a:solidFill>
            </a:endParaRPr>
          </a:p>
          <a:p>
            <a:pPr algn="ctr">
              <a:spcBef>
                <a:spcPct val="0"/>
              </a:spcBef>
              <a:buClrTx/>
              <a:buSzTx/>
              <a:buFontTx/>
              <a:buNone/>
            </a:pPr>
            <a:r>
              <a:rPr lang="en-US" altLang="en-US" sz="7400"/>
              <a:t>EPA Brownfield 101 Factsheets</a:t>
            </a:r>
          </a:p>
          <a:p>
            <a:pPr algn="ctr">
              <a:spcBef>
                <a:spcPct val="0"/>
              </a:spcBef>
              <a:buClrTx/>
              <a:buSzTx/>
              <a:buFontTx/>
              <a:buNone/>
            </a:pPr>
            <a:r>
              <a:rPr lang="en-US" altLang="en-US" sz="7400">
                <a:solidFill>
                  <a:srgbClr val="0070C0"/>
                </a:solidFill>
                <a:hlinkClick r:id="rId5">
                  <a:extLst>
                    <a:ext uri="{A12FA001-AC4F-418D-AE19-62706E023703}">
                      <ahyp:hlinkClr xmlns:ahyp="http://schemas.microsoft.com/office/drawing/2018/hyperlinkcolor" val="tx"/>
                    </a:ext>
                  </a:extLst>
                </a:hlinkClick>
              </a:rPr>
              <a:t>https://www.epa.gov/brownfields/understanding-brownfields</a:t>
            </a:r>
            <a:endParaRPr lang="en-US" altLang="en-US" sz="7400">
              <a:solidFill>
                <a:srgbClr val="0070C0"/>
              </a:solidFill>
            </a:endParaRPr>
          </a:p>
          <a:p>
            <a:pPr algn="ctr">
              <a:spcBef>
                <a:spcPct val="0"/>
              </a:spcBef>
              <a:buClrTx/>
              <a:buSzTx/>
              <a:buFontTx/>
              <a:buNone/>
            </a:pPr>
            <a:endParaRPr lang="en-US" altLang="en-US" sz="8000">
              <a:solidFill>
                <a:srgbClr val="CC3300"/>
              </a:solidFill>
            </a:endParaRPr>
          </a:p>
          <a:p>
            <a:pPr>
              <a:spcBef>
                <a:spcPct val="0"/>
              </a:spcBef>
              <a:buClrTx/>
              <a:buSzTx/>
              <a:buFontTx/>
              <a:buNone/>
            </a:pPr>
            <a:r>
              <a:rPr lang="en-US" altLang="en-US" sz="8000">
                <a:solidFill>
                  <a:schemeClr val="tx1"/>
                </a:solidFill>
              </a:rPr>
              <a:t>Ana Esquivel </a:t>
            </a:r>
          </a:p>
          <a:p>
            <a:pPr>
              <a:spcBef>
                <a:spcPct val="0"/>
              </a:spcBef>
              <a:buClrTx/>
              <a:buSzTx/>
              <a:buFontTx/>
              <a:buNone/>
            </a:pPr>
            <a:r>
              <a:rPr lang="en-US" altLang="en-US" sz="8000">
                <a:solidFill>
                  <a:schemeClr val="tx1"/>
                </a:solidFill>
              </a:rPr>
              <a:t>214.665.2194</a:t>
            </a:r>
          </a:p>
          <a:p>
            <a:pPr>
              <a:spcBef>
                <a:spcPct val="0"/>
              </a:spcBef>
              <a:buClrTx/>
              <a:buNone/>
            </a:pPr>
            <a:r>
              <a:rPr lang="en-US" altLang="en-US" sz="8000">
                <a:solidFill>
                  <a:srgbClr val="0070C0"/>
                </a:solidFill>
                <a:hlinkClick r:id="rId6">
                  <a:extLst>
                    <a:ext uri="{A12FA001-AC4F-418D-AE19-62706E023703}">
                      <ahyp:hlinkClr xmlns:ahyp="http://schemas.microsoft.com/office/drawing/2018/hyperlinkcolor" val="tx"/>
                    </a:ext>
                  </a:extLst>
                </a:hlinkClick>
              </a:rPr>
              <a:t>Esquivel.ana@epa.gov</a:t>
            </a:r>
            <a:r>
              <a:rPr lang="en-US" altLang="en-US" sz="8000">
                <a:solidFill>
                  <a:srgbClr val="0070C0"/>
                </a:solidFill>
              </a:rPr>
              <a:t> </a:t>
            </a:r>
          </a:p>
          <a:p>
            <a:pPr algn="ctr">
              <a:spcBef>
                <a:spcPct val="0"/>
              </a:spcBef>
              <a:buClrTx/>
              <a:buSzTx/>
              <a:buFontTx/>
              <a:buNone/>
            </a:pPr>
            <a:endParaRPr lang="en-US" altLang="en-US" sz="7400"/>
          </a:p>
          <a:p>
            <a:pPr marL="0" indent="0">
              <a:buNone/>
            </a:pPr>
            <a:endParaRPr lang="en-US"/>
          </a:p>
        </p:txBody>
      </p:sp>
      <p:pic>
        <p:nvPicPr>
          <p:cNvPr id="5" name="Picture 4" descr="A picture containing drawing&#10;&#10;Description automatically generated">
            <a:extLst>
              <a:ext uri="{FF2B5EF4-FFF2-40B4-BE49-F238E27FC236}">
                <a16:creationId xmlns:a16="http://schemas.microsoft.com/office/drawing/2014/main" id="{4C8308BA-DAC2-4DD6-8D82-D9E4BAFFC11B}"/>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
        <p:nvSpPr>
          <p:cNvPr id="4" name="TextBox 3">
            <a:extLst>
              <a:ext uri="{FF2B5EF4-FFF2-40B4-BE49-F238E27FC236}">
                <a16:creationId xmlns:a16="http://schemas.microsoft.com/office/drawing/2014/main" id="{252B3BCE-54BB-47CE-97DA-3752EE6AD45B}"/>
              </a:ext>
            </a:extLst>
          </p:cNvPr>
          <p:cNvSpPr txBox="1"/>
          <p:nvPr/>
        </p:nvSpPr>
        <p:spPr>
          <a:xfrm>
            <a:off x="6672924" y="4671612"/>
            <a:ext cx="4627808" cy="492443"/>
          </a:xfrm>
          <a:prstGeom prst="rect">
            <a:avLst/>
          </a:prstGeom>
          <a:noFill/>
        </p:spPr>
        <p:txBody>
          <a:bodyPr wrap="square" lIns="91440" tIns="45720" rIns="91440" bIns="45720" rtlCol="0" anchor="t">
            <a:spAutoFit/>
          </a:bodyPr>
          <a:lstStyle/>
          <a:p>
            <a:r>
              <a:rPr lang="en-US" sz="2600">
                <a:solidFill>
                  <a:srgbClr val="0070C0"/>
                </a:solidFill>
              </a:rPr>
              <a:t> </a:t>
            </a:r>
          </a:p>
        </p:txBody>
      </p:sp>
    </p:spTree>
    <p:extLst>
      <p:ext uri="{BB962C8B-B14F-4D97-AF65-F5344CB8AC3E}">
        <p14:creationId xmlns:p14="http://schemas.microsoft.com/office/powerpoint/2010/main" val="115905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452D-C30C-401F-9CA3-BD20C6BA4136}"/>
              </a:ext>
            </a:extLst>
          </p:cNvPr>
          <p:cNvSpPr>
            <a:spLocks noGrp="1"/>
          </p:cNvSpPr>
          <p:nvPr>
            <p:ph type="title"/>
          </p:nvPr>
        </p:nvSpPr>
        <p:spPr/>
        <p:txBody>
          <a:bodyPr/>
          <a:lstStyle/>
          <a:p>
            <a:r>
              <a:rPr lang="en-US" u="sng">
                <a:solidFill>
                  <a:srgbClr val="0070C0"/>
                </a:solidFill>
                <a:hlinkClick r:id="rId3">
                  <a:extLst>
                    <a:ext uri="{A12FA001-AC4F-418D-AE19-62706E023703}">
                      <ahyp:hlinkClr xmlns:ahyp="http://schemas.microsoft.com/office/drawing/2018/hyperlinkcolor" val="tx"/>
                    </a:ext>
                  </a:extLst>
                </a:hlinkClick>
              </a:rPr>
              <a:t>Brownfields occur throughout the United States</a:t>
            </a:r>
            <a:endParaRPr lang="en-US" u="sng">
              <a:solidFill>
                <a:srgbClr val="0070C0"/>
              </a:solidFill>
            </a:endParaRPr>
          </a:p>
        </p:txBody>
      </p:sp>
      <p:pic>
        <p:nvPicPr>
          <p:cNvPr id="6" name="Content Placeholder 5" descr="A picture containing filled, people, group, covered&#10;&#10;Description automatically generated">
            <a:extLst>
              <a:ext uri="{FF2B5EF4-FFF2-40B4-BE49-F238E27FC236}">
                <a16:creationId xmlns:a16="http://schemas.microsoft.com/office/drawing/2014/main" id="{8E7589BA-81A5-4D94-A241-13B935461858}"/>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53027" y="1905000"/>
            <a:ext cx="5485946" cy="3443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BEB7912-B509-412D-A5EF-75AAA4BB56CA}"/>
              </a:ext>
            </a:extLst>
          </p:cNvPr>
          <p:cNvSpPr txBox="1"/>
          <p:nvPr/>
        </p:nvSpPr>
        <p:spPr>
          <a:xfrm>
            <a:off x="3449782" y="5818909"/>
            <a:ext cx="5458691" cy="646331"/>
          </a:xfrm>
          <a:prstGeom prst="rect">
            <a:avLst/>
          </a:prstGeom>
          <a:noFill/>
        </p:spPr>
        <p:txBody>
          <a:bodyPr wrap="square" rtlCol="0">
            <a:spAutoFit/>
          </a:bodyPr>
          <a:lstStyle/>
          <a:p>
            <a:r>
              <a:rPr lang="en-US"/>
              <a:t>There is approximately 450,000 brownfields sites throughout the United States</a:t>
            </a:r>
          </a:p>
        </p:txBody>
      </p:sp>
      <p:pic>
        <p:nvPicPr>
          <p:cNvPr id="8" name="Picture 7" descr="A picture containing drawing&#10;&#10;Description automatically generated">
            <a:extLst>
              <a:ext uri="{FF2B5EF4-FFF2-40B4-BE49-F238E27FC236}">
                <a16:creationId xmlns:a16="http://schemas.microsoft.com/office/drawing/2014/main" id="{4A3C95B5-42E5-4D2E-B79D-61FDF8D49D7E}"/>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385275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30D3-532A-4C3B-8E73-A956700DFDFE}"/>
              </a:ext>
            </a:extLst>
          </p:cNvPr>
          <p:cNvSpPr>
            <a:spLocks noGrp="1"/>
          </p:cNvSpPr>
          <p:nvPr>
            <p:ph type="ctrTitle"/>
          </p:nvPr>
        </p:nvSpPr>
        <p:spPr>
          <a:xfrm>
            <a:off x="1929571" y="1763973"/>
            <a:ext cx="8915399" cy="2262781"/>
          </a:xfrm>
        </p:spPr>
        <p:txBody>
          <a:bodyPr/>
          <a:lstStyle/>
          <a:p>
            <a:pPr algn="ctr"/>
            <a:r>
              <a:rPr lang="en-US"/>
              <a:t>Brownfield Site Examples</a:t>
            </a:r>
          </a:p>
        </p:txBody>
      </p:sp>
    </p:spTree>
    <p:extLst>
      <p:ext uri="{BB962C8B-B14F-4D97-AF65-F5344CB8AC3E}">
        <p14:creationId xmlns:p14="http://schemas.microsoft.com/office/powerpoint/2010/main" val="3951262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7D8-B33E-45AE-BC7B-34BA77A1BF51}"/>
              </a:ext>
            </a:extLst>
          </p:cNvPr>
          <p:cNvSpPr>
            <a:spLocks noGrp="1"/>
          </p:cNvSpPr>
          <p:nvPr>
            <p:ph type="title"/>
          </p:nvPr>
        </p:nvSpPr>
        <p:spPr/>
        <p:txBody>
          <a:bodyPr/>
          <a:lstStyle/>
          <a:p>
            <a:r>
              <a:rPr lang="en-US"/>
              <a:t>Examples of Brownfields</a:t>
            </a:r>
          </a:p>
        </p:txBody>
      </p:sp>
      <p:pic>
        <p:nvPicPr>
          <p:cNvPr id="5" name="Picture 5">
            <a:extLst>
              <a:ext uri="{FF2B5EF4-FFF2-40B4-BE49-F238E27FC236}">
                <a16:creationId xmlns:a16="http://schemas.microsoft.com/office/drawing/2014/main" id="{0747A508-DB5D-423F-AD48-44AC0C995F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002" t="23402" r="17552" b="36604"/>
          <a:stretch>
            <a:fillRect/>
          </a:stretch>
        </p:blipFill>
        <p:spPr bwMode="auto">
          <a:xfrm>
            <a:off x="6144695" y="1353063"/>
            <a:ext cx="4432820" cy="1971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4" descr="Roberto's Radiator Shop">
            <a:extLst>
              <a:ext uri="{FF2B5EF4-FFF2-40B4-BE49-F238E27FC236}">
                <a16:creationId xmlns:a16="http://schemas.microsoft.com/office/drawing/2014/main" id="{88DF46E2-D6E4-4179-A2D9-286ADD337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0705" b="18732"/>
          <a:stretch>
            <a:fillRect/>
          </a:stretch>
        </p:blipFill>
        <p:spPr bwMode="auto">
          <a:xfrm>
            <a:off x="5690846" y="3897219"/>
            <a:ext cx="3730625" cy="274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C8C755A6-CF88-4BCA-BE59-5870FE10A522}"/>
              </a:ext>
            </a:extLst>
          </p:cNvPr>
          <p:cNvPicPr>
            <a:picLocks noChangeAspect="1"/>
          </p:cNvPicPr>
          <p:nvPr/>
        </p:nvPicPr>
        <p:blipFill rotWithShape="1">
          <a:blip r:embed="rId5"/>
          <a:srcRect r="38165" b="50000"/>
          <a:stretch/>
        </p:blipFill>
        <p:spPr>
          <a:xfrm>
            <a:off x="10116424" y="6008259"/>
            <a:ext cx="1666045" cy="530764"/>
          </a:xfrm>
          <a:prstGeom prst="rect">
            <a:avLst/>
          </a:prstGeom>
        </p:spPr>
      </p:pic>
      <p:pic>
        <p:nvPicPr>
          <p:cNvPr id="3" name="Picture 3" descr="pic.png">
            <a:extLst>
              <a:ext uri="{FF2B5EF4-FFF2-40B4-BE49-F238E27FC236}">
                <a16:creationId xmlns:a16="http://schemas.microsoft.com/office/drawing/2014/main" id="{E9F0EF2D-640F-430A-B897-A932AFECC616}"/>
              </a:ext>
            </a:extLst>
          </p:cNvPr>
          <p:cNvPicPr>
            <a:picLocks noChangeAspect="1"/>
          </p:cNvPicPr>
          <p:nvPr/>
        </p:nvPicPr>
        <p:blipFill>
          <a:blip r:embed="rId6"/>
          <a:stretch>
            <a:fillRect/>
          </a:stretch>
        </p:blipFill>
        <p:spPr>
          <a:xfrm>
            <a:off x="2413778" y="2112124"/>
            <a:ext cx="2533650" cy="3381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189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759E-4DD3-4BC9-BCDB-4AD5A63F2235}"/>
              </a:ext>
            </a:extLst>
          </p:cNvPr>
          <p:cNvSpPr>
            <a:spLocks noGrp="1"/>
          </p:cNvSpPr>
          <p:nvPr>
            <p:ph type="title"/>
          </p:nvPr>
        </p:nvSpPr>
        <p:spPr/>
        <p:txBody>
          <a:bodyPr/>
          <a:lstStyle/>
          <a:p>
            <a:r>
              <a:rPr lang="en-US"/>
              <a:t>Examples of Brownfields</a:t>
            </a:r>
          </a:p>
        </p:txBody>
      </p:sp>
      <p:pic>
        <p:nvPicPr>
          <p:cNvPr id="7" name="Picture 13" descr="052501-2">
            <a:extLst>
              <a:ext uri="{FF2B5EF4-FFF2-40B4-BE49-F238E27FC236}">
                <a16:creationId xmlns:a16="http://schemas.microsoft.com/office/drawing/2014/main" id="{9C6F5DCC-383A-4E3E-A451-CE32C84E0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338930"/>
            <a:ext cx="4038600" cy="269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8" descr="PC090981">
            <a:extLst>
              <a:ext uri="{FF2B5EF4-FFF2-40B4-BE49-F238E27FC236}">
                <a16:creationId xmlns:a16="http://schemas.microsoft.com/office/drawing/2014/main" id="{2EF959E1-3516-4662-AADD-F9E80377C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38900" y="4141349"/>
            <a:ext cx="335280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4883153D-F63C-4A03-879C-98A1B346ECD7}"/>
              </a:ext>
            </a:extLst>
          </p:cNvPr>
          <p:cNvPicPr>
            <a:picLocks noChangeAspect="1"/>
          </p:cNvPicPr>
          <p:nvPr/>
        </p:nvPicPr>
        <p:blipFill rotWithShape="1">
          <a:blip r:embed="rId5"/>
          <a:srcRect r="38165" b="50000"/>
          <a:stretch/>
        </p:blipFill>
        <p:spPr>
          <a:xfrm>
            <a:off x="10116424" y="6008259"/>
            <a:ext cx="1666045" cy="530764"/>
          </a:xfrm>
          <a:prstGeom prst="rect">
            <a:avLst/>
          </a:prstGeom>
        </p:spPr>
      </p:pic>
      <p:pic>
        <p:nvPicPr>
          <p:cNvPr id="3" name="Picture 4">
            <a:extLst>
              <a:ext uri="{FF2B5EF4-FFF2-40B4-BE49-F238E27FC236}">
                <a16:creationId xmlns:a16="http://schemas.microsoft.com/office/drawing/2014/main" id="{24D13958-2171-44E1-AC9A-4D4E74AB202E}"/>
              </a:ext>
            </a:extLst>
          </p:cNvPr>
          <p:cNvPicPr>
            <a:picLocks noGrp="1" noChangeAspect="1"/>
          </p:cNvPicPr>
          <p:nvPr>
            <p:ph idx="1"/>
          </p:nvPr>
        </p:nvPicPr>
        <p:blipFill>
          <a:blip r:embed="rId6"/>
          <a:stretch>
            <a:fillRect/>
          </a:stretch>
        </p:blipFill>
        <p:spPr>
          <a:xfrm>
            <a:off x="941600" y="2086490"/>
            <a:ext cx="4886325" cy="3667125"/>
          </a:xfrm>
        </p:spPr>
      </p:pic>
    </p:spTree>
    <p:extLst>
      <p:ext uri="{BB962C8B-B14F-4D97-AF65-F5344CB8AC3E}">
        <p14:creationId xmlns:p14="http://schemas.microsoft.com/office/powerpoint/2010/main" val="2356254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759E-4DD3-4BC9-BCDB-4AD5A63F2235}"/>
              </a:ext>
            </a:extLst>
          </p:cNvPr>
          <p:cNvSpPr>
            <a:spLocks noGrp="1"/>
          </p:cNvSpPr>
          <p:nvPr>
            <p:ph type="title"/>
          </p:nvPr>
        </p:nvSpPr>
        <p:spPr>
          <a:xfrm>
            <a:off x="1745760" y="504553"/>
            <a:ext cx="8911687" cy="1280890"/>
          </a:xfrm>
        </p:spPr>
        <p:txBody>
          <a:bodyPr/>
          <a:lstStyle/>
          <a:p>
            <a:r>
              <a:rPr lang="en-US" sz="3200"/>
              <a:t>Brownfields Site in New Mexico</a:t>
            </a:r>
            <a:br>
              <a:rPr lang="en-US"/>
            </a:br>
            <a:r>
              <a:rPr lang="en-US" sz="2000"/>
              <a:t>Former Railyard Turned Art District</a:t>
            </a:r>
          </a:p>
        </p:txBody>
      </p:sp>
      <p:pic>
        <p:nvPicPr>
          <p:cNvPr id="4" name="Picture 3">
            <a:extLst>
              <a:ext uri="{FF2B5EF4-FFF2-40B4-BE49-F238E27FC236}">
                <a16:creationId xmlns:a16="http://schemas.microsoft.com/office/drawing/2014/main" id="{07213351-C219-42A0-90EB-908DD7A56D78}"/>
              </a:ext>
            </a:extLst>
          </p:cNvPr>
          <p:cNvPicPr>
            <a:picLocks noChangeAspect="1"/>
          </p:cNvPicPr>
          <p:nvPr/>
        </p:nvPicPr>
        <p:blipFill>
          <a:blip r:embed="rId3"/>
          <a:stretch>
            <a:fillRect/>
          </a:stretch>
        </p:blipFill>
        <p:spPr>
          <a:xfrm>
            <a:off x="507304" y="1999204"/>
            <a:ext cx="3706689" cy="28595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DF5DCDE-011F-4B91-B1A5-D3C60953EA8F}"/>
              </a:ext>
            </a:extLst>
          </p:cNvPr>
          <p:cNvPicPr>
            <a:picLocks noChangeAspect="1"/>
          </p:cNvPicPr>
          <p:nvPr/>
        </p:nvPicPr>
        <p:blipFill>
          <a:blip r:embed="rId4"/>
          <a:stretch>
            <a:fillRect/>
          </a:stretch>
        </p:blipFill>
        <p:spPr>
          <a:xfrm>
            <a:off x="6201604" y="1172814"/>
            <a:ext cx="3706689" cy="247792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1FD2368-D6CE-4940-8F03-CCBC04356C3C}"/>
              </a:ext>
            </a:extLst>
          </p:cNvPr>
          <p:cNvPicPr>
            <a:picLocks noChangeAspect="1"/>
          </p:cNvPicPr>
          <p:nvPr/>
        </p:nvPicPr>
        <p:blipFill>
          <a:blip r:embed="rId5"/>
          <a:stretch>
            <a:fillRect/>
          </a:stretch>
        </p:blipFill>
        <p:spPr>
          <a:xfrm>
            <a:off x="6251681" y="4069890"/>
            <a:ext cx="3452656" cy="25324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A02C88D-5DC4-4A41-982E-785E7163DEC7}"/>
              </a:ext>
            </a:extLst>
          </p:cNvPr>
          <p:cNvPicPr>
            <a:picLocks noChangeAspect="1"/>
          </p:cNvPicPr>
          <p:nvPr/>
        </p:nvPicPr>
        <p:blipFill>
          <a:blip r:embed="rId6"/>
          <a:stretch>
            <a:fillRect/>
          </a:stretch>
        </p:blipFill>
        <p:spPr>
          <a:xfrm>
            <a:off x="4825669" y="3197467"/>
            <a:ext cx="938865" cy="829128"/>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1DFF1528-29A8-49BE-9853-8F38C356816A}"/>
              </a:ext>
            </a:extLst>
          </p:cNvPr>
          <p:cNvSpPr/>
          <p:nvPr/>
        </p:nvSpPr>
        <p:spPr>
          <a:xfrm>
            <a:off x="1177819" y="5154706"/>
            <a:ext cx="4117282" cy="1384995"/>
          </a:xfrm>
          <a:prstGeom prst="rect">
            <a:avLst/>
          </a:prstGeom>
        </p:spPr>
        <p:txBody>
          <a:bodyPr wrap="square">
            <a:spAutoFit/>
          </a:bodyPr>
          <a:lstStyle/>
          <a:p>
            <a:pPr algn="ctr">
              <a:spcBef>
                <a:spcPct val="50000"/>
              </a:spcBef>
            </a:pPr>
            <a:r>
              <a:rPr lang="en-US" altLang="en-US" sz="2400"/>
              <a:t>Old Santa Fe Railyard Santa Fe, </a:t>
            </a:r>
          </a:p>
          <a:p>
            <a:pPr algn="ctr">
              <a:spcBef>
                <a:spcPct val="50000"/>
              </a:spcBef>
            </a:pPr>
            <a:r>
              <a:rPr lang="en-US" altLang="en-US" sz="2400"/>
              <a:t>New Mexico</a:t>
            </a:r>
          </a:p>
        </p:txBody>
      </p:sp>
      <p:pic>
        <p:nvPicPr>
          <p:cNvPr id="13" name="Picture 12" descr="A picture containing drawing&#10;&#10;Description automatically generated">
            <a:extLst>
              <a:ext uri="{FF2B5EF4-FFF2-40B4-BE49-F238E27FC236}">
                <a16:creationId xmlns:a16="http://schemas.microsoft.com/office/drawing/2014/main" id="{4DB0E66F-61C4-48FE-87BE-39AE6A3566DC}"/>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548461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6EA1-622E-41D5-A48D-BD496DF9C699}"/>
              </a:ext>
            </a:extLst>
          </p:cNvPr>
          <p:cNvSpPr>
            <a:spLocks noGrp="1"/>
          </p:cNvSpPr>
          <p:nvPr>
            <p:ph type="title"/>
          </p:nvPr>
        </p:nvSpPr>
        <p:spPr>
          <a:xfrm>
            <a:off x="1669229" y="341194"/>
            <a:ext cx="9607376" cy="1105214"/>
          </a:xfrm>
        </p:spPr>
        <p:txBody>
          <a:bodyPr>
            <a:normAutofit/>
          </a:bodyPr>
          <a:lstStyle/>
          <a:p>
            <a:r>
              <a:rPr lang="en-US" sz="2800"/>
              <a:t>Brownfields States and Tribal </a:t>
            </a:r>
            <a:br>
              <a:rPr lang="en-US" sz="2800"/>
            </a:br>
            <a:r>
              <a:rPr lang="en-US" sz="2400"/>
              <a:t>Technical Assistance Program, OK</a:t>
            </a:r>
          </a:p>
        </p:txBody>
      </p:sp>
      <p:pic>
        <p:nvPicPr>
          <p:cNvPr id="8" name="Picture 7">
            <a:extLst>
              <a:ext uri="{FF2B5EF4-FFF2-40B4-BE49-F238E27FC236}">
                <a16:creationId xmlns:a16="http://schemas.microsoft.com/office/drawing/2014/main" id="{25231D8D-7A92-4DE8-9DB0-3952D78D11C4}"/>
              </a:ext>
            </a:extLst>
          </p:cNvPr>
          <p:cNvPicPr>
            <a:picLocks noChangeAspect="1"/>
          </p:cNvPicPr>
          <p:nvPr/>
        </p:nvPicPr>
        <p:blipFill>
          <a:blip r:embed="rId3"/>
          <a:stretch>
            <a:fillRect/>
          </a:stretch>
        </p:blipFill>
        <p:spPr>
          <a:xfrm>
            <a:off x="1624757" y="1565153"/>
            <a:ext cx="3698357" cy="30395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C8A7377-2E37-447F-B02B-42401CEC9C48}"/>
              </a:ext>
            </a:extLst>
          </p:cNvPr>
          <p:cNvPicPr>
            <a:picLocks noChangeAspect="1"/>
          </p:cNvPicPr>
          <p:nvPr/>
        </p:nvPicPr>
        <p:blipFill>
          <a:blip r:embed="rId4"/>
          <a:stretch>
            <a:fillRect/>
          </a:stretch>
        </p:blipFill>
        <p:spPr>
          <a:xfrm>
            <a:off x="7219667" y="887516"/>
            <a:ext cx="4466667" cy="3352381"/>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201BF189-72A9-4388-8835-1679E52F7571}"/>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5119860" y="3608199"/>
            <a:ext cx="3930556" cy="2718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83BC753-4E71-413B-8E1B-B11ECC75BAC3}"/>
              </a:ext>
            </a:extLst>
          </p:cNvPr>
          <p:cNvSpPr/>
          <p:nvPr/>
        </p:nvSpPr>
        <p:spPr>
          <a:xfrm>
            <a:off x="1123667" y="5261420"/>
            <a:ext cx="6096000" cy="923330"/>
          </a:xfrm>
          <a:prstGeom prst="rect">
            <a:avLst/>
          </a:prstGeom>
        </p:spPr>
        <p:txBody>
          <a:bodyPr>
            <a:spAutoFit/>
          </a:bodyPr>
          <a:lstStyle/>
          <a:p>
            <a:r>
              <a:rPr lang="en-US"/>
              <a:t>Inter-Tribal Environmental Council</a:t>
            </a:r>
          </a:p>
          <a:p>
            <a:r>
              <a:rPr lang="en-US"/>
              <a:t>(ITEC) &amp; Cherokee Nation </a:t>
            </a:r>
          </a:p>
          <a:p>
            <a:r>
              <a:rPr lang="en-US" err="1"/>
              <a:t>Markoma</a:t>
            </a:r>
            <a:r>
              <a:rPr lang="en-US"/>
              <a:t>, Oklahoma </a:t>
            </a:r>
          </a:p>
        </p:txBody>
      </p:sp>
      <p:pic>
        <p:nvPicPr>
          <p:cNvPr id="10" name="Picture 9" descr="A picture containing drawing&#10;&#10;Description automatically generated">
            <a:extLst>
              <a:ext uri="{FF2B5EF4-FFF2-40B4-BE49-F238E27FC236}">
                <a16:creationId xmlns:a16="http://schemas.microsoft.com/office/drawing/2014/main" id="{57A1023A-93D8-47EF-974B-98480A4F6810}"/>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28733765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DAC256F45B0C47BE23B282F6EA3966" ma:contentTypeVersion="9" ma:contentTypeDescription="Create a new document." ma:contentTypeScope="" ma:versionID="ed026ad66e2641a6af5e703d5f3f292b">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ac0d78e-be9c-4961-bbe8-c76ed5e1a89f" xmlns:ns7="b5c0677a-3593-4edc-bde4-aaa8383d6761" targetNamespace="http://schemas.microsoft.com/office/2006/metadata/properties" ma:root="true" ma:fieldsID="b2a6e0bbaf66fd885f8a4bdf6e97179f" ns1:_="" ns3:_="" ns4:_="" ns5:_="" ns6:_="" ns7:_="">
    <xsd:import namespace="http://schemas.microsoft.com/sharepoint/v3"/>
    <xsd:import namespace="4ffa91fb-a0ff-4ac5-b2db-65c790d184a4"/>
    <xsd:import namespace="http://schemas.microsoft.com/sharepoint.v3"/>
    <xsd:import namespace="http://schemas.microsoft.com/sharepoint/v3/fields"/>
    <xsd:import namespace="eac0d78e-be9c-4961-bbe8-c76ed5e1a89f"/>
    <xsd:import namespace="b5c0677a-3593-4edc-bde4-aaa8383d676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7:SharedWithUsers" minOccurs="0"/>
                <xsd:element ref="ns7:SharedWithDetails" minOccurs="0"/>
                <xsd:element ref="ns7:SharingHintHash" minOccurs="0"/>
                <xsd:element ref="ns7:Records_x0020_Status" minOccurs="0"/>
                <xsd:element ref="ns7:Records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7fb7741-a21d-4c78-89c8-40991b7bc0f2}" ma:internalName="TaxCatchAllLabel" ma:readOnly="true" ma:showField="CatchAllDataLabel" ma:web="b5c0677a-3593-4edc-bde4-aaa8383d6761">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7fb7741-a21d-4c78-89c8-40991b7bc0f2}" ma:internalName="TaxCatchAll" ma:showField="CatchAllData" ma:web="b5c0677a-3593-4edc-bde4-aaa8383d676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c0d78e-be9c-4961-bbe8-c76ed5e1a89f"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c0677a-3593-4edc-bde4-aaa8383d6761"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element name="SharingHintHash" ma:index="32" nillable="true" ma:displayName="Sharing Hint Hash" ma:hidden="true"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Records_x0020_Status xmlns="b5c0677a-3593-4edc-bde4-aaa8383d6761">Pending</Records_x0020_Status>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2020-08-17T19:40:20+00:00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Date xmlns="b5c0677a-3593-4edc-bde4-aaa8383d6761" xsi:nil="true"/>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89A02A-E38C-4FAC-9361-EB3E69675694}">
  <ds:schemaRefs>
    <ds:schemaRef ds:uri="4ffa91fb-a0ff-4ac5-b2db-65c790d184a4"/>
    <ds:schemaRef ds:uri="b5c0677a-3593-4edc-bde4-aaa8383d6761"/>
    <ds:schemaRef ds:uri="eac0d78e-be9c-4961-bbe8-c76ed5e1a8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768F10-D91A-41D4-9F7F-95A47CC025C6}">
  <ds:schemaRefs>
    <ds:schemaRef ds:uri="http://schemas.microsoft.com/sharepoint/v3/fields"/>
    <ds:schemaRef ds:uri="eac0d78e-be9c-4961-bbe8-c76ed5e1a89f"/>
    <ds:schemaRef ds:uri="http://www.w3.org/XML/1998/namespace"/>
    <ds:schemaRef ds:uri="http://schemas.microsoft.com/office/infopath/2007/PartnerControls"/>
    <ds:schemaRef ds:uri="4ffa91fb-a0ff-4ac5-b2db-65c790d184a4"/>
    <ds:schemaRef ds:uri="http://schemas.openxmlformats.org/package/2006/metadata/core-properties"/>
    <ds:schemaRef ds:uri="b5c0677a-3593-4edc-bde4-aaa8383d6761"/>
    <ds:schemaRef ds:uri="http://schemas.microsoft.com/sharepoint.v3"/>
    <ds:schemaRef ds:uri="http://schemas.microsoft.com/office/2006/documentManagement/types"/>
    <ds:schemaRef ds:uri="http://purl.org/dc/terms/"/>
    <ds:schemaRef ds:uri="http://purl.org/dc/elements/1.1/"/>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2A48532-2314-4F17-820E-1453922BCB29}">
  <ds:schemaRefs>
    <ds:schemaRef ds:uri="Microsoft.SharePoint.Taxonomy.ContentTypeSync"/>
  </ds:schemaRefs>
</ds:datastoreItem>
</file>

<file path=customXml/itemProps4.xml><?xml version="1.0" encoding="utf-8"?>
<ds:datastoreItem xmlns:ds="http://schemas.openxmlformats.org/officeDocument/2006/customXml" ds:itemID="{333B9191-3393-4BF7-9A97-63D7F67C45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Wisp</Template>
  <TotalTime>1175</TotalTime>
  <Words>2543</Words>
  <Application>Microsoft Office PowerPoint</Application>
  <PresentationFormat>Widescreen</PresentationFormat>
  <Paragraphs>364</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Source Sans Pro Web</vt:lpstr>
      <vt:lpstr>Times New Roman</vt:lpstr>
      <vt:lpstr>Wingdings 3</vt:lpstr>
      <vt:lpstr>Wisp</vt:lpstr>
      <vt:lpstr>Brownfields 101</vt:lpstr>
      <vt:lpstr>A Brownfield Is…</vt:lpstr>
      <vt:lpstr>Potential Impacts of Brownfields</vt:lpstr>
      <vt:lpstr>Brownfields occur throughout the United States</vt:lpstr>
      <vt:lpstr>Brownfield Site Examples</vt:lpstr>
      <vt:lpstr>Examples of Brownfields</vt:lpstr>
      <vt:lpstr>Examples of Brownfields</vt:lpstr>
      <vt:lpstr>Brownfields Site in New Mexico Former Railyard Turned Art District</vt:lpstr>
      <vt:lpstr>Brownfields States and Tribal  Technical Assistance Program, OK</vt:lpstr>
      <vt:lpstr>Brainstorm!</vt:lpstr>
      <vt:lpstr>Brownfields Project Process</vt:lpstr>
      <vt:lpstr>Elements of Brownfields Revitalization</vt:lpstr>
      <vt:lpstr>How does the EPA Brownfields program work? </vt:lpstr>
      <vt:lpstr>Benefits of the Brownfields Program</vt:lpstr>
      <vt:lpstr>Brownfields Assistance and Funding Opportunities</vt:lpstr>
      <vt:lpstr>Brownfields Assistance Opportunities – Eligible Applicants </vt:lpstr>
      <vt:lpstr>Brownfields Assistance – Potential Contaminants </vt:lpstr>
      <vt:lpstr>Not Eligible for Brownfields Assistance – Applicants and Contaminants</vt:lpstr>
      <vt:lpstr>When to Conduct an All Appropriate Inquiry/Phase I ESA</vt:lpstr>
      <vt:lpstr>GRANTS</vt:lpstr>
      <vt:lpstr>Assessment Grant</vt:lpstr>
      <vt:lpstr>Cleanup Grant</vt:lpstr>
      <vt:lpstr>Revolving Loan Fund Grant  </vt:lpstr>
      <vt:lpstr>Brownfields Grant Schedule</vt:lpstr>
      <vt:lpstr>Job Training Grant </vt:lpstr>
      <vt:lpstr>Brownfield Resources &amp; Guides</vt:lpstr>
      <vt:lpstr>Technical Assistance </vt:lpstr>
      <vt:lpstr>Targeted Brownfields Assessments and State and Tribal Response Program</vt:lpstr>
      <vt:lpstr>PowerPoint Presentation</vt:lpstr>
      <vt:lpstr>Stay Tuned</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Brownfields 101</dc:title>
  <dc:creator>Kennedy, Michael</dc:creator>
  <cp:lastModifiedBy>Esquivel, Ana</cp:lastModifiedBy>
  <cp:revision>16</cp:revision>
  <cp:lastPrinted>2021-10-12T19:29:20Z</cp:lastPrinted>
  <dcterms:created xsi:type="dcterms:W3CDTF">2020-08-21T17:10:49Z</dcterms:created>
  <dcterms:modified xsi:type="dcterms:W3CDTF">2021-10-12T19:30:24Z</dcterms:modified>
</cp:coreProperties>
</file>