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9" r:id="rId1"/>
    <p:sldMasterId id="2147484191" r:id="rId2"/>
    <p:sldMasterId id="2147484203" r:id="rId3"/>
    <p:sldMasterId id="2147484167" r:id="rId4"/>
    <p:sldMasterId id="2147483660" r:id="rId5"/>
  </p:sldMasterIdLst>
  <p:notesMasterIdLst>
    <p:notesMasterId r:id="rId19"/>
  </p:notesMasterIdLst>
  <p:handoutMasterIdLst>
    <p:handoutMasterId r:id="rId20"/>
  </p:handoutMasterIdLst>
  <p:sldIdLst>
    <p:sldId id="316" r:id="rId6"/>
    <p:sldId id="410" r:id="rId7"/>
    <p:sldId id="433" r:id="rId8"/>
    <p:sldId id="434" r:id="rId9"/>
    <p:sldId id="355" r:id="rId10"/>
    <p:sldId id="435" r:id="rId11"/>
    <p:sldId id="420" r:id="rId12"/>
    <p:sldId id="426" r:id="rId13"/>
    <p:sldId id="436" r:id="rId14"/>
    <p:sldId id="437" r:id="rId15"/>
    <p:sldId id="438" r:id="rId16"/>
    <p:sldId id="431" r:id="rId17"/>
    <p:sldId id="405" r:id="rId18"/>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D2B22C"/>
    <a:srgbClr val="005A8B"/>
    <a:srgbClr val="FFE293"/>
    <a:srgbClr val="E8CE79"/>
    <a:srgbClr val="003150"/>
    <a:srgbClr val="723D14"/>
    <a:srgbClr val="63B1E5"/>
    <a:srgbClr val="E9EDF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4DC5ED-22F0-4EFA-9838-BA88895B34C3}" v="28" dt="2021-07-07T23:00:33.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3" autoAdjust="0"/>
    <p:restoredTop sz="94322" autoAdjust="0"/>
  </p:normalViewPr>
  <p:slideViewPr>
    <p:cSldViewPr snapToGrid="0" snapToObjects="1" showGuides="1">
      <p:cViewPr varScale="1">
        <p:scale>
          <a:sx n="71" d="100"/>
          <a:sy n="71" d="100"/>
        </p:scale>
        <p:origin x="74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atin typeface="Arial" pitchFamily="-109" charset="0"/>
                <a:ea typeface="ＭＳ Ｐゴシック" pitchFamily="-109" charset="-128"/>
                <a:cs typeface="ＭＳ Ｐゴシック" pitchFamily="-109" charset="-128"/>
              </a:defRPr>
            </a:lvl1pPr>
          </a:lstStyle>
          <a:p>
            <a:pPr>
              <a:defRPr/>
            </a:pPr>
            <a:fld id="{973D688E-96B7-E042-A51F-B43D756C50E3}" type="datetimeFigureOut">
              <a:rPr lang="en-US"/>
              <a:pPr>
                <a:defRPr/>
              </a:pPr>
              <a:t>7/14/2021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atin typeface="Arial" pitchFamily="-109" charset="0"/>
                <a:ea typeface="ＭＳ Ｐゴシック" pitchFamily="-109" charset="-128"/>
                <a:cs typeface="ＭＳ Ｐゴシック" pitchFamily="-109" charset="-128"/>
              </a:defRPr>
            </a:lvl1pPr>
          </a:lstStyle>
          <a:p>
            <a:pPr>
              <a:defRPr/>
            </a:pPr>
            <a:fld id="{9C40A0BB-6FAB-2944-8D07-9BFA21CCD19D}" type="slidenum">
              <a:rPr lang="en-US"/>
              <a:pPr>
                <a:defRPr/>
              </a:pPr>
              <a:t>‹#›</a:t>
            </a:fld>
            <a:endParaRPr lang="en-US" dirty="0"/>
          </a:p>
        </p:txBody>
      </p:sp>
    </p:spTree>
    <p:extLst>
      <p:ext uri="{BB962C8B-B14F-4D97-AF65-F5344CB8AC3E}">
        <p14:creationId xmlns:p14="http://schemas.microsoft.com/office/powerpoint/2010/main" val="85257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09" charset="0"/>
                <a:ea typeface="ＭＳ Ｐゴシック" pitchFamily="-109" charset="-128"/>
                <a:cs typeface="ＭＳ Ｐゴシック" pitchFamily="-109" charset="-128"/>
              </a:defRPr>
            </a:lvl1pPr>
          </a:lstStyle>
          <a:p>
            <a:pPr>
              <a:defRPr/>
            </a:pPr>
            <a:fld id="{F3C2F70E-C050-6F43-A34E-525FFD9C8BEE}" type="datetime1">
              <a:rPr lang="en-US"/>
              <a:pPr>
                <a:defRPr/>
              </a:pPr>
              <a:t>7/14/2021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09" charset="0"/>
                <a:ea typeface="ＭＳ Ｐゴシック" pitchFamily="-109" charset="-128"/>
                <a:cs typeface="ＭＳ Ｐゴシック" pitchFamily="-109" charset="-128"/>
              </a:defRPr>
            </a:lvl1pPr>
          </a:lstStyle>
          <a:p>
            <a:pPr>
              <a:defRPr/>
            </a:pPr>
            <a:fld id="{97397036-1B68-054A-9F3B-B20DA1AAAB6A}" type="slidenum">
              <a:rPr lang="en-US"/>
              <a:pPr>
                <a:defRPr/>
              </a:pPr>
              <a:t>‹#›</a:t>
            </a:fld>
            <a:endParaRPr lang="en-US" dirty="0"/>
          </a:p>
        </p:txBody>
      </p:sp>
    </p:spTree>
    <p:extLst>
      <p:ext uri="{BB962C8B-B14F-4D97-AF65-F5344CB8AC3E}">
        <p14:creationId xmlns:p14="http://schemas.microsoft.com/office/powerpoint/2010/main" val="31598912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ALTERNATIVE</a:t>
            </a:r>
            <a:r>
              <a:rPr lang="en-US" baseline="0" dirty="0"/>
              <a:t> COVER</a:t>
            </a:r>
          </a:p>
          <a:p>
            <a:endParaRPr lang="en-US" baseline="0" dirty="0"/>
          </a:p>
          <a:p>
            <a:pPr eaLnBrk="1" hangingPunct="1">
              <a:spcBef>
                <a:spcPct val="0"/>
              </a:spcBef>
            </a:pPr>
            <a:r>
              <a:rPr lang="en-US" b="1" baseline="0" dirty="0">
                <a:latin typeface="Arial Narrow"/>
                <a:ea typeface="ＭＳ Ｐゴシック" pitchFamily="-108" charset="-128"/>
                <a:cs typeface="Arial Narrow"/>
              </a:rPr>
              <a:t>Main Heading</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Font: Georgia; 28pts</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Color: Blue</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Character Spacing: Normal</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Line spacing: 1pt</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Text alignment: Centered</a:t>
            </a:r>
          </a:p>
          <a:p>
            <a:pPr eaLnBrk="1" hangingPunct="1">
              <a:spcBef>
                <a:spcPct val="0"/>
              </a:spcBef>
              <a:buFontTx/>
              <a:buChar char="-"/>
            </a:pPr>
            <a:endParaRPr lang="en-US" b="1" baseline="0" dirty="0">
              <a:latin typeface="Arial Narrow"/>
              <a:ea typeface="ＭＳ Ｐゴシック" pitchFamily="-108" charset="-128"/>
              <a:cs typeface="Arial Narrow"/>
            </a:endParaRPr>
          </a:p>
          <a:p>
            <a:pPr eaLnBrk="1" hangingPunct="1">
              <a:spcBef>
                <a:spcPct val="0"/>
              </a:spcBef>
              <a:buFontTx/>
              <a:buNone/>
            </a:pPr>
            <a:r>
              <a:rPr lang="en-US" b="1" baseline="0" dirty="0">
                <a:latin typeface="Arial Narrow"/>
                <a:ea typeface="ＭＳ Ｐゴシック" pitchFamily="-108" charset="-128"/>
                <a:cs typeface="Arial Narrow"/>
              </a:rPr>
              <a:t>Subheading 1</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Font: Arial Bold; 16pts</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Color: Blue</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Character Spacing: Normal</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Line spacing: Exactly</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Text alignment: Centered</a:t>
            </a:r>
          </a:p>
          <a:p>
            <a:pPr marL="174708" indent="-174708" eaLnBrk="1" hangingPunct="1">
              <a:spcBef>
                <a:spcPct val="0"/>
              </a:spcBef>
              <a:buFont typeface="Lucida Grande"/>
              <a:buChar char="-"/>
            </a:pPr>
            <a:endParaRPr lang="en-US" b="1" baseline="0" dirty="0">
              <a:latin typeface="Arial Narrow"/>
              <a:ea typeface="ＭＳ Ｐゴシック" pitchFamily="-108" charset="-128"/>
              <a:cs typeface="Arial Narrow"/>
            </a:endParaRPr>
          </a:p>
          <a:p>
            <a:pPr eaLnBrk="1" hangingPunct="1">
              <a:spcBef>
                <a:spcPct val="0"/>
              </a:spcBef>
              <a:buFontTx/>
              <a:buNone/>
            </a:pPr>
            <a:r>
              <a:rPr lang="en-US" b="1" baseline="0" dirty="0">
                <a:latin typeface="Arial Narrow"/>
                <a:ea typeface="ＭＳ Ｐゴシック" pitchFamily="-108" charset="-128"/>
                <a:cs typeface="Arial Narrow"/>
              </a:rPr>
              <a:t>Subheading 2</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Font: Arial; 14pts</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Color: Blue</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Character Spacing: Normal</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Line spacing: Exactly </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Text alignment: Centered</a:t>
            </a:r>
          </a:p>
          <a:p>
            <a:pPr marL="174708" indent="-174708" eaLnBrk="1" hangingPunct="1">
              <a:spcBef>
                <a:spcPct val="0"/>
              </a:spcBef>
              <a:buFont typeface="Lucida Grande"/>
              <a:buChar char="-"/>
            </a:pPr>
            <a:endParaRPr lang="en-US" b="1" baseline="0" dirty="0">
              <a:latin typeface="Arial Narrow"/>
              <a:ea typeface="ＭＳ Ｐゴシック" pitchFamily="-108" charset="-128"/>
              <a:cs typeface="Arial Narrow"/>
            </a:endParaRPr>
          </a:p>
          <a:p>
            <a:pPr eaLnBrk="1" hangingPunct="1">
              <a:spcBef>
                <a:spcPct val="0"/>
              </a:spcBef>
              <a:buFontTx/>
              <a:buNone/>
            </a:pPr>
            <a:r>
              <a:rPr lang="en-US" b="1" baseline="0" dirty="0">
                <a:latin typeface="Arial Narrow"/>
                <a:ea typeface="ＭＳ Ｐゴシック" pitchFamily="-108" charset="-128"/>
                <a:cs typeface="Arial Narrow"/>
              </a:rPr>
              <a:t>Date</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Font: Georgia Italic; 16pts</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Color: Yellow</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Character Spacing: Normal</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Line spacing: 1pt</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Text alignment: Centered</a:t>
            </a:r>
          </a:p>
          <a:p>
            <a:pPr marL="174708" indent="-174708" eaLnBrk="1" hangingPunct="1">
              <a:spcBef>
                <a:spcPct val="0"/>
              </a:spcBef>
              <a:buFont typeface="Lucida Grande"/>
              <a:buChar char="-"/>
            </a:pPr>
            <a:endParaRPr lang="en-US" b="1" baseline="0" dirty="0">
              <a:latin typeface="Arial Narrow"/>
              <a:ea typeface="ＭＳ Ｐゴシック" pitchFamily="-108" charset="-128"/>
              <a:cs typeface="Arial Narrow"/>
            </a:endParaRPr>
          </a:p>
          <a:p>
            <a:pPr marL="174708" indent="-174708" eaLnBrk="1" hangingPunct="1">
              <a:spcBef>
                <a:spcPct val="0"/>
              </a:spcBef>
              <a:buFont typeface="Lucida Grande"/>
              <a:buChar char="-"/>
            </a:pPr>
            <a:endParaRPr lang="en-US" b="1" baseline="0" dirty="0">
              <a:latin typeface="Arial Narrow"/>
              <a:ea typeface="ＭＳ Ｐゴシック" pitchFamily="-108" charset="-128"/>
              <a:cs typeface="Arial Narrow"/>
            </a:endParaRPr>
          </a:p>
          <a:p>
            <a:pPr eaLnBrk="1" hangingPunct="1">
              <a:spcBef>
                <a:spcPct val="0"/>
              </a:spcBef>
              <a:buFontTx/>
              <a:buNone/>
            </a:pPr>
            <a:endParaRPr lang="en-US" b="1" baseline="0" dirty="0">
              <a:latin typeface="Arial Narrow"/>
              <a:ea typeface="ＭＳ Ｐゴシック" pitchFamily="-108" charset="-128"/>
              <a:cs typeface="Arial Narrow"/>
            </a:endParaRPr>
          </a:p>
          <a:p>
            <a:pPr eaLnBrk="1" hangingPunct="1">
              <a:spcBef>
                <a:spcPct val="0"/>
              </a:spcBef>
              <a:buFontTx/>
              <a:buNone/>
            </a:pPr>
            <a:endParaRPr lang="en-US" b="1" baseline="0" dirty="0">
              <a:latin typeface="Arial Narrow"/>
              <a:ea typeface="ＭＳ Ｐゴシック" pitchFamily="-108" charset="-128"/>
              <a:cs typeface="Arial Narrow"/>
            </a:endParaRPr>
          </a:p>
          <a:p>
            <a:endParaRPr lang="en-US" dirty="0"/>
          </a:p>
        </p:txBody>
      </p:sp>
      <p:sp>
        <p:nvSpPr>
          <p:cNvPr id="4" name="Slide Number Placeholder 3"/>
          <p:cNvSpPr>
            <a:spLocks noGrp="1"/>
          </p:cNvSpPr>
          <p:nvPr>
            <p:ph type="sldNum" sz="quarter" idx="10"/>
          </p:nvPr>
        </p:nvSpPr>
        <p:spPr/>
        <p:txBody>
          <a:bodyPr/>
          <a:lstStyle/>
          <a:p>
            <a:pPr>
              <a:defRPr/>
            </a:pPr>
            <a:fld id="{97397036-1B68-054A-9F3B-B20DA1AAAB6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spcBef>
                <a:spcPct val="0"/>
              </a:spcBef>
            </a:pP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pPr defTabSz="465138" eaLnBrk="1" hangingPunct="1">
              <a:spcBef>
                <a:spcPct val="0"/>
              </a:spcBef>
            </a:pPr>
            <a:endParaRPr lang="en-US" altLang="en-US" dirty="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FD70EB0-889B-4BF6-AD5E-8C3C2A0A7CEC}" type="slidenum">
              <a:rPr lang="en-US" altLang="en-US" smtClean="0"/>
              <a:pPr>
                <a:spcBef>
                  <a:spcPct val="0"/>
                </a:spcBef>
              </a:pPr>
              <a:t>10</a:t>
            </a:fld>
            <a:endParaRPr lang="en-US" altLang="en-US" dirty="0"/>
          </a:p>
        </p:txBody>
      </p:sp>
    </p:spTree>
    <p:extLst>
      <p:ext uri="{BB962C8B-B14F-4D97-AF65-F5344CB8AC3E}">
        <p14:creationId xmlns:p14="http://schemas.microsoft.com/office/powerpoint/2010/main" val="2626934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spcBef>
                <a:spcPct val="0"/>
              </a:spcBef>
            </a:pP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pPr defTabSz="465138" eaLnBrk="1" hangingPunct="1">
              <a:spcBef>
                <a:spcPct val="0"/>
              </a:spcBef>
            </a:pPr>
            <a:endParaRPr lang="en-US" altLang="en-US" dirty="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FD70EB0-889B-4BF6-AD5E-8C3C2A0A7CEC}" type="slidenum">
              <a:rPr lang="en-US" altLang="en-US" smtClean="0"/>
              <a:pPr>
                <a:spcBef>
                  <a:spcPct val="0"/>
                </a:spcBef>
              </a:pPr>
              <a:t>11</a:t>
            </a:fld>
            <a:endParaRPr lang="en-US" altLang="en-US" dirty="0"/>
          </a:p>
        </p:txBody>
      </p:sp>
    </p:spTree>
    <p:extLst>
      <p:ext uri="{BB962C8B-B14F-4D97-AF65-F5344CB8AC3E}">
        <p14:creationId xmlns:p14="http://schemas.microsoft.com/office/powerpoint/2010/main" val="12499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latin typeface="Arial Narrow" pitchFamily="34" charset="0"/>
                <a:ea typeface="ＭＳ Ｐゴシック"/>
                <a:cs typeface="ＭＳ Ｐゴシック"/>
              </a:rPr>
              <a:t>Template notes for Cover Page</a:t>
            </a:r>
          </a:p>
          <a:p>
            <a:pPr eaLnBrk="1" hangingPunct="1">
              <a:spcBef>
                <a:spcPct val="0"/>
              </a:spcBef>
            </a:pPr>
            <a:r>
              <a:rPr lang="en-US" b="1" dirty="0">
                <a:latin typeface="Arial Narrow" pitchFamily="34" charset="0"/>
                <a:ea typeface="ＭＳ Ｐゴシック"/>
                <a:cs typeface="ＭＳ Ｐゴシック"/>
              </a:rPr>
              <a:t>EDA Logo </a:t>
            </a:r>
          </a:p>
          <a:p>
            <a:pPr eaLnBrk="1" hangingPunct="1">
              <a:spcBef>
                <a:spcPct val="0"/>
              </a:spcBef>
              <a:buFontTx/>
              <a:buChar char="-"/>
            </a:pPr>
            <a:r>
              <a:rPr lang="en-US" b="1" dirty="0">
                <a:latin typeface="Arial Narrow" pitchFamily="34" charset="0"/>
                <a:ea typeface="ＭＳ Ｐゴシック"/>
                <a:cs typeface="ＭＳ Ｐゴシック"/>
              </a:rPr>
              <a:t> Animation: on click, Fade</a:t>
            </a:r>
          </a:p>
          <a:p>
            <a:pPr eaLnBrk="1" hangingPunct="1">
              <a:spcBef>
                <a:spcPct val="0"/>
              </a:spcBef>
              <a:buFontTx/>
              <a:buChar char="-"/>
            </a:pPr>
            <a:endParaRPr lang="en-US" b="1" dirty="0">
              <a:latin typeface="Arial Narrow" pitchFamily="34" charset="0"/>
              <a:ea typeface="ＭＳ Ｐゴシック"/>
              <a:cs typeface="ＭＳ Ｐゴシック"/>
            </a:endParaRPr>
          </a:p>
          <a:p>
            <a:pPr eaLnBrk="1" hangingPunct="1">
              <a:spcBef>
                <a:spcPct val="0"/>
              </a:spcBef>
            </a:pPr>
            <a:r>
              <a:rPr lang="en-US" b="1" dirty="0">
                <a:latin typeface="Arial Narrow" pitchFamily="34" charset="0"/>
                <a:ea typeface="ＭＳ Ｐゴシック"/>
                <a:cs typeface="ＭＳ Ｐゴシック"/>
              </a:rPr>
              <a:t>EDA Seal</a:t>
            </a:r>
          </a:p>
          <a:p>
            <a:pPr eaLnBrk="1" hangingPunct="1">
              <a:spcBef>
                <a:spcPct val="0"/>
              </a:spcBef>
            </a:pPr>
            <a:r>
              <a:rPr lang="en-US" b="1" dirty="0">
                <a:latin typeface="Arial Narrow" pitchFamily="34" charset="0"/>
                <a:ea typeface="ＭＳ Ｐゴシック"/>
                <a:cs typeface="ＭＳ Ｐゴシック"/>
              </a:rPr>
              <a:t>- Animation: (should appear after EDA Logo): after previous, Fade</a:t>
            </a:r>
          </a:p>
          <a:p>
            <a:pPr eaLnBrk="1" hangingPunct="1">
              <a:spcBef>
                <a:spcPct val="0"/>
              </a:spcBef>
            </a:pPr>
            <a:endParaRPr lang="en-US" b="1" dirty="0">
              <a:latin typeface="Arial Narrow" pitchFamily="34" charset="0"/>
              <a:ea typeface="ＭＳ Ｐゴシック"/>
              <a:cs typeface="ＭＳ Ｐゴシック"/>
            </a:endParaRPr>
          </a:p>
          <a:p>
            <a:pPr eaLnBrk="1" hangingPunct="1">
              <a:spcBef>
                <a:spcPct val="0"/>
              </a:spcBef>
            </a:pPr>
            <a:r>
              <a:rPr lang="en-US" b="1" dirty="0">
                <a:latin typeface="Arial Narrow" pitchFamily="34" charset="0"/>
                <a:ea typeface="ＭＳ Ｐゴシック"/>
                <a:cs typeface="ＭＳ Ｐゴシック"/>
              </a:rPr>
              <a:t>Power Point Title</a:t>
            </a:r>
          </a:p>
          <a:p>
            <a:pPr eaLnBrk="1" hangingPunct="1">
              <a:spcBef>
                <a:spcPct val="0"/>
              </a:spcBef>
              <a:buFontTx/>
              <a:buChar char="-"/>
            </a:pPr>
            <a:r>
              <a:rPr lang="en-US" b="1" dirty="0">
                <a:latin typeface="Arial Narrow" pitchFamily="34" charset="0"/>
                <a:ea typeface="ＭＳ Ｐゴシック"/>
                <a:cs typeface="ＭＳ Ｐゴシック"/>
              </a:rPr>
              <a:t> Font: Arial Narrow/Bold/All Caps/18pts</a:t>
            </a:r>
          </a:p>
          <a:p>
            <a:pPr eaLnBrk="1" hangingPunct="1">
              <a:spcBef>
                <a:spcPct val="0"/>
              </a:spcBef>
              <a:buFontTx/>
              <a:buChar char="-"/>
            </a:pPr>
            <a:r>
              <a:rPr lang="en-US" b="1" dirty="0">
                <a:latin typeface="Arial Narrow" pitchFamily="34" charset="0"/>
                <a:ea typeface="ＭＳ Ｐゴシック"/>
                <a:cs typeface="ＭＳ Ｐゴシック"/>
              </a:rPr>
              <a:t> Color: Dark Blue (RGB 26,52,104)</a:t>
            </a:r>
          </a:p>
          <a:p>
            <a:pPr eaLnBrk="1" hangingPunct="1">
              <a:spcBef>
                <a:spcPct val="0"/>
              </a:spcBef>
              <a:buFontTx/>
              <a:buChar char="-"/>
            </a:pPr>
            <a:r>
              <a:rPr lang="en-US" b="1" dirty="0">
                <a:latin typeface="Arial Narrow" pitchFamily="34" charset="0"/>
                <a:ea typeface="ＭＳ Ｐゴシック"/>
                <a:cs typeface="ＭＳ Ｐゴシック"/>
              </a:rPr>
              <a:t> Character Spacing: Expanded 1.4pts</a:t>
            </a:r>
          </a:p>
          <a:p>
            <a:pPr eaLnBrk="1" hangingPunct="1">
              <a:spcBef>
                <a:spcPct val="0"/>
              </a:spcBef>
              <a:buFontTx/>
              <a:buChar char="-"/>
            </a:pPr>
            <a:r>
              <a:rPr lang="en-US" b="1" dirty="0">
                <a:latin typeface="Arial Narrow" pitchFamily="34" charset="0"/>
                <a:ea typeface="ＭＳ Ｐゴシック"/>
                <a:cs typeface="ＭＳ Ｐゴシック"/>
              </a:rPr>
              <a:t> Line spacing: None</a:t>
            </a:r>
          </a:p>
          <a:p>
            <a:pPr eaLnBrk="1" hangingPunct="1">
              <a:spcBef>
                <a:spcPct val="0"/>
              </a:spcBef>
              <a:buFontTx/>
              <a:buChar char="-"/>
            </a:pPr>
            <a:r>
              <a:rPr lang="en-US" b="1" dirty="0">
                <a:latin typeface="Arial Narrow" pitchFamily="34" charset="0"/>
                <a:ea typeface="ＭＳ Ｐゴシック"/>
                <a:cs typeface="ＭＳ Ｐゴシック"/>
              </a:rPr>
              <a:t> Text alignment: Centered</a:t>
            </a:r>
          </a:p>
          <a:p>
            <a:pPr eaLnBrk="1" hangingPunct="1">
              <a:spcBef>
                <a:spcPct val="0"/>
              </a:spcBef>
              <a:buFontTx/>
              <a:buChar char="-"/>
            </a:pPr>
            <a:r>
              <a:rPr lang="en-US" b="1" dirty="0">
                <a:latin typeface="Arial Narrow" pitchFamily="34" charset="0"/>
                <a:ea typeface="ＭＳ Ｐゴシック"/>
                <a:cs typeface="ＭＳ Ｐゴシック"/>
              </a:rPr>
              <a:t> Animation: Wipe, from left, with previous, Medium speed</a:t>
            </a:r>
          </a:p>
          <a:p>
            <a:pPr eaLnBrk="1" hangingPunct="1">
              <a:spcBef>
                <a:spcPct val="0"/>
              </a:spcBef>
              <a:buFontTx/>
              <a:buChar char="-"/>
            </a:pPr>
            <a:endParaRPr lang="en-US" b="1" dirty="0">
              <a:latin typeface="Arial Narrow" pitchFamily="34" charset="0"/>
              <a:ea typeface="ＭＳ Ｐゴシック"/>
              <a:cs typeface="ＭＳ Ｐゴシック"/>
            </a:endParaRPr>
          </a:p>
          <a:p>
            <a:pPr eaLnBrk="1" hangingPunct="1">
              <a:spcBef>
                <a:spcPct val="0"/>
              </a:spcBef>
              <a:buFontTx/>
              <a:buChar char="-"/>
            </a:pPr>
            <a:endParaRPr lang="en-US" b="1" dirty="0">
              <a:latin typeface="Arial Narrow" pitchFamily="34" charset="0"/>
              <a:ea typeface="ＭＳ Ｐゴシック"/>
              <a:cs typeface="ＭＳ Ｐゴシック"/>
            </a:endParaRPr>
          </a:p>
          <a:p>
            <a:pPr eaLnBrk="1" hangingPunct="1">
              <a:spcBef>
                <a:spcPct val="0"/>
              </a:spcBef>
            </a:pPr>
            <a:r>
              <a:rPr lang="en-US" b="1" dirty="0">
                <a:latin typeface="Arial Narrow" pitchFamily="34" charset="0"/>
                <a:ea typeface="ＭＳ Ｐゴシック"/>
                <a:cs typeface="ＭＳ Ｐゴシック"/>
              </a:rPr>
              <a:t>NOTE: If you copy and paste text from Word or other source into any of the text boxes in this presentation, please make sure you select “keep text only” so the text will format. All Caps does not transfer, so after you paste the text and select “keep text only”, you will need to select the text and click the “all caps” icon in the formatting palette.</a:t>
            </a:r>
          </a:p>
          <a:p>
            <a:pPr eaLnBrk="1" hangingPunct="1">
              <a:spcBef>
                <a:spcPct val="0"/>
              </a:spcBef>
              <a:buFontTx/>
              <a:buChar char="-"/>
            </a:pPr>
            <a:endParaRPr lang="en-US" b="1" dirty="0">
              <a:latin typeface="Arial Narrow" pitchFamily="34" charset="0"/>
              <a:ea typeface="ＭＳ Ｐゴシック"/>
              <a:cs typeface="ＭＳ Ｐゴシック"/>
            </a:endParaRPr>
          </a:p>
          <a:p>
            <a:pPr eaLnBrk="1" hangingPunct="1">
              <a:spcBef>
                <a:spcPct val="0"/>
              </a:spcBef>
              <a:buFontTx/>
              <a:buChar char="-"/>
            </a:pPr>
            <a:endParaRPr lang="en-US" b="1" dirty="0">
              <a:latin typeface="Arial Narrow" pitchFamily="34" charset="0"/>
              <a:ea typeface="ＭＳ Ｐゴシック"/>
              <a:cs typeface="ＭＳ Ｐゴシック"/>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C7D5627E-7782-4770-837E-359BA7922AED}" type="slidenum">
              <a:rPr lang="en-US" smtClean="0">
                <a:latin typeface="Calibri" pitchFamily="34" charset="0"/>
                <a:ea typeface="ＭＳ Ｐゴシック"/>
                <a:cs typeface="ＭＳ Ｐゴシック"/>
              </a:rPr>
              <a:pPr/>
              <a:t>13</a:t>
            </a:fld>
            <a:endParaRPr lang="en-US" dirty="0">
              <a:latin typeface="Calibri" pitchFamily="34" charset="0"/>
              <a:ea typeface="ＭＳ Ｐゴシック"/>
              <a:cs typeface="ＭＳ Ｐゴシック"/>
            </a:endParaRPr>
          </a:p>
        </p:txBody>
      </p:sp>
    </p:spTree>
    <p:extLst>
      <p:ext uri="{BB962C8B-B14F-4D97-AF65-F5344CB8AC3E}">
        <p14:creationId xmlns:p14="http://schemas.microsoft.com/office/powerpoint/2010/main" val="147046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ea typeface="ＭＳ Ｐゴシック" panose="020B0600070205080204"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A05CBD0-642F-441A-8F14-2D9893E7361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12628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57133" eaLnBrk="1" hangingPunct="1">
              <a:spcBef>
                <a:spcPct val="0"/>
              </a:spcBef>
              <a:defRPr/>
            </a:pPr>
            <a:endParaRPr lang="en-US" dirty="0"/>
          </a:p>
        </p:txBody>
      </p:sp>
    </p:spTree>
    <p:extLst>
      <p:ext uri="{BB962C8B-B14F-4D97-AF65-F5344CB8AC3E}">
        <p14:creationId xmlns:p14="http://schemas.microsoft.com/office/powerpoint/2010/main" val="6514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57133" eaLnBrk="1" hangingPunct="1">
              <a:spcBef>
                <a:spcPct val="0"/>
              </a:spcBef>
              <a:defRPr/>
            </a:pPr>
            <a:endParaRPr lang="en-US" dirty="0"/>
          </a:p>
        </p:txBody>
      </p:sp>
    </p:spTree>
    <p:extLst>
      <p:ext uri="{BB962C8B-B14F-4D97-AF65-F5344CB8AC3E}">
        <p14:creationId xmlns:p14="http://schemas.microsoft.com/office/powerpoint/2010/main" val="1295404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spcBef>
                <a:spcPct val="0"/>
              </a:spcBef>
            </a:pPr>
            <a:endParaRPr lang="en-US" altLang="en-US" dirty="0">
              <a:latin typeface="Times New Roman" pitchFamily="18" charset="0"/>
              <a:ea typeface="ＭＳ Ｐゴシック" pitchFamily="34" charset="-128"/>
              <a:cs typeface="Times New Roman" pitchFamily="18" charset="0"/>
            </a:endParaRPr>
          </a:p>
          <a:p>
            <a:pPr defTabSz="465138" eaLnBrk="1" hangingPunct="1">
              <a:spcBef>
                <a:spcPct val="0"/>
              </a:spcBef>
            </a:pPr>
            <a:endParaRPr lang="en-US" altLang="en-US" dirty="0">
              <a:ea typeface="ＭＳ Ｐゴシック"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A722DCF-3CFA-41F9-8E72-E4B78B62C6AF}"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spcBef>
                <a:spcPct val="0"/>
              </a:spcBef>
            </a:pPr>
            <a:endParaRPr lang="en-US" altLang="en-US" dirty="0">
              <a:latin typeface="Times New Roman" pitchFamily="18" charset="0"/>
              <a:ea typeface="ＭＳ Ｐゴシック" pitchFamily="34" charset="-128"/>
              <a:cs typeface="Times New Roman" pitchFamily="18" charset="0"/>
            </a:endParaRPr>
          </a:p>
          <a:p>
            <a:pPr defTabSz="465138" eaLnBrk="1" hangingPunct="1">
              <a:spcBef>
                <a:spcPct val="0"/>
              </a:spcBef>
            </a:pPr>
            <a:endParaRPr lang="en-US" altLang="en-US" dirty="0">
              <a:ea typeface="ＭＳ Ｐゴシック"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A722DCF-3CFA-41F9-8E72-E4B78B62C6AF}"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endParaRPr>
          </a:p>
        </p:txBody>
      </p:sp>
    </p:spTree>
    <p:extLst>
      <p:ext uri="{BB962C8B-B14F-4D97-AF65-F5344CB8AC3E}">
        <p14:creationId xmlns:p14="http://schemas.microsoft.com/office/powerpoint/2010/main" val="2758570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57133" eaLnBrk="1" hangingPunct="1">
              <a:spcBef>
                <a:spcPct val="0"/>
              </a:spcBef>
              <a:defRPr/>
            </a:pPr>
            <a:endParaRPr lang="en-US" dirty="0"/>
          </a:p>
        </p:txBody>
      </p:sp>
    </p:spTree>
    <p:extLst>
      <p:ext uri="{BB962C8B-B14F-4D97-AF65-F5344CB8AC3E}">
        <p14:creationId xmlns:p14="http://schemas.microsoft.com/office/powerpoint/2010/main" val="352189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spcBef>
                <a:spcPct val="0"/>
              </a:spcBef>
            </a:pP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pPr defTabSz="465138" eaLnBrk="1" hangingPunct="1">
              <a:spcBef>
                <a:spcPct val="0"/>
              </a:spcBef>
            </a:pPr>
            <a:endParaRPr lang="en-US" altLang="en-US" dirty="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FD70EB0-889B-4BF6-AD5E-8C3C2A0A7CEC}" type="slidenum">
              <a:rPr lang="en-US" altLang="en-US" smtClean="0"/>
              <a:pPr>
                <a:spcBef>
                  <a:spcPct val="0"/>
                </a:spcBef>
              </a:pPr>
              <a:t>8</a:t>
            </a:fld>
            <a:endParaRPr lang="en-US" altLang="en-US" dirty="0"/>
          </a:p>
        </p:txBody>
      </p:sp>
    </p:spTree>
    <p:extLst>
      <p:ext uri="{BB962C8B-B14F-4D97-AF65-F5344CB8AC3E}">
        <p14:creationId xmlns:p14="http://schemas.microsoft.com/office/powerpoint/2010/main" val="2186082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spcBef>
                <a:spcPct val="0"/>
              </a:spcBef>
            </a:pP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pPr defTabSz="465138" eaLnBrk="1" hangingPunct="1">
              <a:spcBef>
                <a:spcPct val="0"/>
              </a:spcBef>
            </a:pPr>
            <a:endParaRPr lang="en-US" altLang="en-US" dirty="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FD70EB0-889B-4BF6-AD5E-8C3C2A0A7CEC}" type="slidenum">
              <a:rPr lang="en-US" altLang="en-US" smtClean="0"/>
              <a:pPr>
                <a:spcBef>
                  <a:spcPct val="0"/>
                </a:spcBef>
              </a:pPr>
              <a:t>9</a:t>
            </a:fld>
            <a:endParaRPr lang="en-US" altLang="en-US" dirty="0"/>
          </a:p>
        </p:txBody>
      </p:sp>
    </p:spTree>
    <p:extLst>
      <p:ext uri="{BB962C8B-B14F-4D97-AF65-F5344CB8AC3E}">
        <p14:creationId xmlns:p14="http://schemas.microsoft.com/office/powerpoint/2010/main" val="352887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426056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396727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4197209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995825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1383300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2382259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7/14/2021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254122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7/14/2021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3622041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7/14/2021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2942110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7/14/2021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3681225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7/14/2021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274069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1998456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7/14/2021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1011041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3553258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4056646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3428415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317047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1172176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7/14/2021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3186299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7/14/2021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3108357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7/14/2021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2861331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7/14/2021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378845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3186518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7/14/2021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2229880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7/14/2021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1679973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1141184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386964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31996590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1268159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2982113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7/14/2021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3430976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7/14/2021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1723344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7/14/2021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257530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7/14/2021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240012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7/14/2021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2283083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7/14/2021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361993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7/14/2021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588028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841996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7/14/2021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6203001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A0F471-FEE1-FE4C-A891-3C37CE218A5F}" type="datetime1">
              <a:rPr lang="en-US"/>
              <a:pPr>
                <a:defRPr/>
              </a:pPr>
              <a:t>7/14/2021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887BCA7-C289-E84A-847C-9ED21D31E95E}"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0985E8B-8356-7549-9E74-E775A6BF5C55}" type="datetime1">
              <a:rPr lang="en-US"/>
              <a:pPr>
                <a:defRPr/>
              </a:pPr>
              <a:t>7/14/2021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11C27F-C4A6-C545-8700-9509D1A75B64}"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A80086A-DC52-C24D-9151-A2BF1E034019}" type="datetime1">
              <a:rPr lang="en-US"/>
              <a:pPr>
                <a:defRPr/>
              </a:pPr>
              <a:t>7/14/2021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0DE092D-B67D-A14B-A1DB-BA9F8D2E60B1}"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A69B329-9838-E14C-8CC7-3E292D01AFF6}" type="datetime1">
              <a:rPr lang="en-US"/>
              <a:pPr>
                <a:defRPr/>
              </a:pPr>
              <a:t>7/14/2021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C9BE537-F6BC-B748-A448-C81A2A94289F}"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5E7E1D4-8F12-B648-A865-144120342E54}" type="datetime1">
              <a:rPr lang="en-US"/>
              <a:pPr>
                <a:defRPr/>
              </a:pPr>
              <a:t>7/14/2021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4C4AE86-8000-CB49-B5D0-DD2AC66E473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7/14/2021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35233219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84047A9-FC02-4B44-A1A1-D3CD88EF9766}" type="datetime1">
              <a:rPr lang="en-US"/>
              <a:pPr>
                <a:defRPr/>
              </a:pPr>
              <a:t>7/14/2021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0545B8D-8BD9-0A48-A0CD-F31EDDFFC788}"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0FF55D-0FDD-0641-B2AF-2E99697CF69C}" type="datetime1">
              <a:rPr lang="en-US"/>
              <a:pPr>
                <a:defRPr/>
              </a:pPr>
              <a:t>7/14/2021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9EC0FE3-EEF7-9043-926C-73616F212090}"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1214300-EBFA-AB45-B75F-28EF2D63C5F1}" type="datetime1">
              <a:rPr lang="en-US"/>
              <a:pPr>
                <a:defRPr/>
              </a:pPr>
              <a:t>7/14/2021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5D4537-A433-2040-AD81-ACE769BCB25B}"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3FAEB0E-A267-5348-BC5B-6FC47AA98655}" type="datetime1">
              <a:rPr lang="en-US"/>
              <a:pPr>
                <a:defRPr/>
              </a:pPr>
              <a:t>7/14/2021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0D55737-2041-7040-8484-658206370174}"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24C049E-9989-7A47-B6F9-961CB3215A59}" type="datetime1">
              <a:rPr lang="en-US"/>
              <a:pPr>
                <a:defRPr/>
              </a:pPr>
              <a:t>7/14/2021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B2889D-CB98-AA4B-8D8B-6E8301EE44A7}"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78AB63-D159-C541-BCA3-774BC10E737C}" type="datetime1">
              <a:rPr lang="en-US"/>
              <a:pPr>
                <a:defRPr/>
              </a:pPr>
              <a:t>7/14/2021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18DCD75-871E-F94D-B774-1E7FA0038B1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7/14/2021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351712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7/14/2021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159728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7/14/2021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259400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7/14/2021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328746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DA_PPT_InsideBackgroundArtWhit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1948461"/>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242432"/>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DA_PPT_InsideBackgroundgradientBlu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1615964"/>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DA_PPT_BackgroundArtWhit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5683129"/>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9" charset="0"/>
                <a:ea typeface="ＭＳ Ｐゴシック" pitchFamily="-109" charset="-128"/>
                <a:cs typeface="ＭＳ Ｐゴシック" pitchFamily="-109" charset="-128"/>
              </a:defRPr>
            </a:lvl1pPr>
          </a:lstStyle>
          <a:p>
            <a:pPr>
              <a:defRPr/>
            </a:pPr>
            <a:fld id="{63C610BA-7E3F-BE4F-8F93-55F002DD6865}" type="datetime1">
              <a:rPr lang="en-US"/>
              <a:pPr>
                <a:defRPr/>
              </a:pPr>
              <a:t>7/14/2021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9" charset="0"/>
                <a:ea typeface="ＭＳ Ｐゴシック" pitchFamily="-109" charset="-128"/>
                <a:cs typeface="ＭＳ Ｐゴシック" pitchFamily="-109" charset="-128"/>
              </a:defRPr>
            </a:lvl1pPr>
          </a:lstStyle>
          <a:p>
            <a:pPr>
              <a:defRPr/>
            </a:pPr>
            <a:fld id="{3178249E-52BE-A745-856B-FF8EAFBFFA6D}" type="slidenum">
              <a:rPr lang="en-US"/>
              <a:pPr>
                <a:defRPr/>
              </a:pPr>
              <a:t>‹#›</a:t>
            </a:fld>
            <a:endParaRPr lang="en-US" dirty="0"/>
          </a:p>
        </p:txBody>
      </p:sp>
      <p:sp>
        <p:nvSpPr>
          <p:cNvPr id="10" name="Date Placeholder 3"/>
          <p:cNvSpPr txBox="1">
            <a:spLocks/>
          </p:cNvSpPr>
          <p:nvPr/>
        </p:nvSpPr>
        <p:spPr>
          <a:xfrm>
            <a:off x="42863" y="6423025"/>
            <a:ext cx="2133600" cy="365125"/>
          </a:xfrm>
          <a:prstGeom prst="rect">
            <a:avLst/>
          </a:prstGeom>
        </p:spPr>
        <p:txBody>
          <a:bodyPr anchor="ctr"/>
          <a:lstStyle>
            <a:lvl1pPr algn="l">
              <a:defRPr sz="800" b="0">
                <a:solidFill>
                  <a:srgbClr val="FFFFFF"/>
                </a:solidFill>
                <a:latin typeface="Georgia"/>
                <a:cs typeface="Georgia"/>
              </a:defRPr>
            </a:lvl1pPr>
          </a:lstStyle>
          <a:p>
            <a:pPr fontAlgn="auto">
              <a:spcBef>
                <a:spcPts val="0"/>
              </a:spcBef>
              <a:spcAft>
                <a:spcPts val="0"/>
              </a:spcAft>
              <a:defRPr/>
            </a:pPr>
            <a:endParaRPr lang="en-US" dirty="0">
              <a:ea typeface="+mn-ea"/>
            </a:endParaRPr>
          </a:p>
        </p:txBody>
      </p:sp>
      <p:sp>
        <p:nvSpPr>
          <p:cNvPr id="11" name="Slide Number Placeholder 5"/>
          <p:cNvSpPr txBox="1">
            <a:spLocks/>
          </p:cNvSpPr>
          <p:nvPr/>
        </p:nvSpPr>
        <p:spPr>
          <a:xfrm>
            <a:off x="6964363" y="6430963"/>
            <a:ext cx="2133600" cy="365125"/>
          </a:xfrm>
          <a:prstGeom prst="rect">
            <a:avLst/>
          </a:prstGeom>
        </p:spPr>
        <p:txBody>
          <a:bodyPr anchor="ctr">
            <a:prstTxWarp prst="textNoShape">
              <a:avLst/>
            </a:prstTxWarp>
          </a:bodyPr>
          <a:lstStyle/>
          <a:p>
            <a:pPr algn="r">
              <a:defRPr/>
            </a:pPr>
            <a:fld id="{6CBA2279-8018-EB4A-BD07-A1E7F729659F}" type="slidenum">
              <a:rPr lang="en-US" sz="1200">
                <a:solidFill>
                  <a:schemeClr val="bg1"/>
                </a:solidFill>
                <a:latin typeface="Georgia" pitchFamily="-109" charset="0"/>
                <a:ea typeface="ＭＳ Ｐゴシック" pitchFamily="-109" charset="-128"/>
                <a:cs typeface="ＭＳ Ｐゴシック" pitchFamily="-109" charset="-128"/>
              </a:rPr>
              <a:pPr algn="r">
                <a:defRPr/>
              </a:pPr>
              <a:t>‹#›</a:t>
            </a:fld>
            <a:endParaRPr lang="en-US" sz="1200" dirty="0">
              <a:solidFill>
                <a:schemeClr val="bg1"/>
              </a:solidFill>
              <a:latin typeface="Georgia" pitchFamily="-109" charset="0"/>
              <a:ea typeface="ＭＳ Ｐゴシック" pitchFamily="-109" charset="-128"/>
              <a:cs typeface="ＭＳ Ｐゴシック" pitchFamily="-109" charset="-128"/>
            </a:endParaRPr>
          </a:p>
        </p:txBody>
      </p:sp>
      <p:pic>
        <p:nvPicPr>
          <p:cNvPr id="8" name="Picture 6" descr="EDA Blue Interior Page_lc1.jpg"/>
          <p:cNvPicPr>
            <a:picLocks noChangeAspect="1"/>
          </p:cNvPicPr>
          <p:nvPr userDrawn="1"/>
        </p:nvPicPr>
        <p:blipFill>
          <a:blip r:embed="rId13"/>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108"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108"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108"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108"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108"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hyperlink" Target="http://www.ed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RPECHE1@EDA.GOV"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cxnSpLocks noChangeShapeType="1"/>
          </p:cNvCxnSpPr>
          <p:nvPr/>
        </p:nvCxnSpPr>
        <p:spPr bwMode="auto">
          <a:xfrm>
            <a:off x="2308871" y="3771900"/>
            <a:ext cx="4790118" cy="2015"/>
          </a:xfrm>
          <a:prstGeom prst="line">
            <a:avLst/>
          </a:prstGeom>
          <a:noFill/>
          <a:ln w="12700">
            <a:solidFill>
              <a:srgbClr val="E8CE79"/>
            </a:solidFill>
            <a:round/>
            <a:headEnd/>
            <a:tailEnd/>
          </a:ln>
          <a:effec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C1FA5E-CBC9-47BD-91DC-0CF95A5F888D}"/>
              </a:ext>
            </a:extLst>
          </p:cNvPr>
          <p:cNvSpPr>
            <a:spLocks noGrp="1"/>
          </p:cNvSpPr>
          <p:nvPr>
            <p:ph idx="1"/>
          </p:nvPr>
        </p:nvSpPr>
        <p:spPr>
          <a:xfrm>
            <a:off x="457200" y="1166018"/>
            <a:ext cx="8229600" cy="4525963"/>
          </a:xfrm>
        </p:spPr>
        <p:txBody>
          <a:bodyPr/>
          <a:lstStyle/>
          <a:p>
            <a:pPr marL="0" lvl="0" indent="0" algn="ctr" fontAlgn="base">
              <a:spcBef>
                <a:spcPct val="0"/>
              </a:spcBef>
              <a:spcAft>
                <a:spcPct val="0"/>
              </a:spcAft>
              <a:buNone/>
              <a:defRPr/>
            </a:pPr>
            <a:r>
              <a:rPr lang="en-US" sz="2400" b="1" dirty="0">
                <a:solidFill>
                  <a:srgbClr val="CC9900"/>
                </a:solidFill>
                <a:latin typeface="Georgia" panose="02040502050405020303" pitchFamily="18" charset="0"/>
                <a:ea typeface="ＭＳ Ｐゴシック" pitchFamily="-108" charset="-128"/>
                <a:cs typeface="Arial" panose="020B0604020202020204" pitchFamily="34" charset="0"/>
              </a:rPr>
              <a:t>PW and EAA Application Critical Elements</a:t>
            </a:r>
          </a:p>
          <a:p>
            <a:pPr marL="285750" lvl="0" indent="-285750" fontAlgn="base">
              <a:spcBef>
                <a:spcPct val="0"/>
              </a:spcBef>
              <a:spcAft>
                <a:spcPts val="1200"/>
              </a:spcAft>
              <a:buFont typeface="Wingdings" panose="05000000000000000000" pitchFamily="2" charset="2"/>
              <a:buChar char="Ø"/>
              <a:defRPr/>
            </a:pPr>
            <a:endParaRPr lang="en-US" sz="1200" dirty="0">
              <a:solidFill>
                <a:srgbClr val="1F497D"/>
              </a:solidFill>
              <a:latin typeface="Georgia" panose="02040502050405020303" pitchFamily="18" charset="0"/>
              <a:ea typeface="ＭＳ Ｐゴシック" pitchFamily="-108" charset="-128"/>
            </a:endParaRPr>
          </a:p>
          <a:p>
            <a:pPr marL="971550" lvl="1" indent="-514350">
              <a:buFont typeface="+mj-lt"/>
              <a:buAutoNum type="arabicPeriod"/>
            </a:pPr>
            <a:r>
              <a:rPr lang="en-US" sz="1800" dirty="0">
                <a:solidFill>
                  <a:srgbClr val="1F497D"/>
                </a:solidFill>
                <a:latin typeface="Georgia" panose="02040502050405020303" pitchFamily="18" charset="0"/>
                <a:ea typeface="ＭＳ Ｐゴシック" pitchFamily="-108" charset="-128"/>
              </a:rPr>
              <a:t>EDA NOFOs are found at the EDA website: </a:t>
            </a:r>
            <a:r>
              <a:rPr lang="en-US" sz="1800" dirty="0">
                <a:solidFill>
                  <a:srgbClr val="1F497D"/>
                </a:solidFill>
                <a:latin typeface="Georgia" panose="02040502050405020303" pitchFamily="18" charset="0"/>
                <a:ea typeface="ＭＳ Ｐゴシック" pitchFamily="-108" charset="-128"/>
                <a:hlinkClick r:id="rId3"/>
              </a:rPr>
              <a:t>www.eda.gov</a:t>
            </a:r>
            <a:r>
              <a:rPr lang="en-US" sz="1800" dirty="0">
                <a:solidFill>
                  <a:srgbClr val="1F497D"/>
                </a:solidFill>
                <a:latin typeface="Georgia" panose="02040502050405020303" pitchFamily="18" charset="0"/>
                <a:ea typeface="ＭＳ Ｐゴシック" pitchFamily="-108" charset="-128"/>
              </a:rPr>
              <a:t> listed under Funding Opportunities</a:t>
            </a:r>
          </a:p>
          <a:p>
            <a:pPr marL="971550" lvl="1" indent="-514350">
              <a:buFont typeface="+mj-lt"/>
              <a:buAutoNum type="arabicPeriod"/>
            </a:pPr>
            <a:r>
              <a:rPr lang="en-US" sz="1800" dirty="0">
                <a:solidFill>
                  <a:srgbClr val="1F497D"/>
                </a:solidFill>
                <a:latin typeface="Georgia" panose="02040502050405020303" pitchFamily="18" charset="0"/>
                <a:ea typeface="ＭＳ Ｐゴシック" pitchFamily="-108" charset="-128"/>
              </a:rPr>
              <a:t>From the list of NOFOs find the one you are interested in – ARP will be top of the list when published – I will walk through those steps </a:t>
            </a:r>
          </a:p>
          <a:p>
            <a:pPr marL="971550" lvl="1" indent="-514350">
              <a:buFont typeface="+mj-lt"/>
              <a:buAutoNum type="arabicPeriod"/>
            </a:pPr>
            <a:r>
              <a:rPr lang="en-US" sz="1800" dirty="0">
                <a:solidFill>
                  <a:srgbClr val="1F497D"/>
                </a:solidFill>
                <a:latin typeface="Georgia" panose="02040502050405020303" pitchFamily="18" charset="0"/>
                <a:ea typeface="ＭＳ Ｐゴシック" pitchFamily="-108" charset="-128"/>
              </a:rPr>
              <a:t>Applicants need: </a:t>
            </a:r>
          </a:p>
          <a:p>
            <a:pPr marL="1371600" lvl="2" indent="-514350"/>
            <a:r>
              <a:rPr lang="en-US" sz="1400" dirty="0">
                <a:solidFill>
                  <a:srgbClr val="1F497D"/>
                </a:solidFill>
                <a:latin typeface="Georgia" panose="02040502050405020303" pitchFamily="18" charset="0"/>
                <a:ea typeface="ＭＳ Ｐゴシック" pitchFamily="-108" charset="-128"/>
              </a:rPr>
              <a:t>DUNS and EIN numbers</a:t>
            </a:r>
          </a:p>
          <a:p>
            <a:pPr marL="1371600" lvl="2" indent="-514350"/>
            <a:r>
              <a:rPr lang="en-US" sz="1400" dirty="0">
                <a:solidFill>
                  <a:srgbClr val="1F497D"/>
                </a:solidFill>
                <a:latin typeface="Georgia" panose="02040502050405020303" pitchFamily="18" charset="0"/>
                <a:ea typeface="ＭＳ Ｐゴシック" pitchFamily="-108" charset="-128"/>
              </a:rPr>
              <a:t>Current SAM Registration</a:t>
            </a:r>
          </a:p>
          <a:p>
            <a:pPr marL="1371600" lvl="2" indent="-514350"/>
            <a:r>
              <a:rPr lang="en-US" sz="1400" dirty="0">
                <a:solidFill>
                  <a:srgbClr val="1F497D"/>
                </a:solidFill>
                <a:latin typeface="Georgia" panose="02040502050405020303" pitchFamily="18" charset="0"/>
                <a:ea typeface="ＭＳ Ｐゴシック" pitchFamily="-108" charset="-128"/>
              </a:rPr>
              <a:t>Non-profit applicants also need current By-Laws and Articles of Incorporation</a:t>
            </a:r>
          </a:p>
          <a:p>
            <a:pPr marL="971550" lvl="1" indent="-514350">
              <a:buFont typeface="+mj-lt"/>
              <a:buAutoNum type="arabicPeriod"/>
            </a:pPr>
            <a:r>
              <a:rPr lang="en-US" sz="1800" dirty="0">
                <a:solidFill>
                  <a:srgbClr val="1F497D"/>
                </a:solidFill>
                <a:latin typeface="Georgia" panose="02040502050405020303" pitchFamily="18" charset="0"/>
                <a:ea typeface="ＭＳ Ｐゴシック" pitchFamily="-108" charset="-128"/>
              </a:rPr>
              <a:t>Application packages include:</a:t>
            </a:r>
          </a:p>
          <a:p>
            <a:pPr lvl="2"/>
            <a:r>
              <a:rPr lang="en-US" sz="1400" dirty="0">
                <a:solidFill>
                  <a:srgbClr val="1F497D"/>
                </a:solidFill>
                <a:latin typeface="Georgia" panose="02040502050405020303" pitchFamily="18" charset="0"/>
                <a:ea typeface="ＭＳ Ｐゴシック" pitchFamily="-108" charset="-128"/>
              </a:rPr>
              <a:t>SF-424 series; ED-900 series; Signatures on up to six (6) of those forms</a:t>
            </a:r>
          </a:p>
          <a:p>
            <a:pPr lvl="2"/>
            <a:r>
              <a:rPr lang="en-US" sz="1400" dirty="0">
                <a:solidFill>
                  <a:srgbClr val="1F497D"/>
                </a:solidFill>
                <a:latin typeface="Georgia" panose="02040502050405020303" pitchFamily="18" charset="0"/>
                <a:ea typeface="ＭＳ Ｐゴシック" pitchFamily="-108" charset="-128"/>
              </a:rPr>
              <a:t>424 series are budget forms including a budget narrative and staffing plan for non-const</a:t>
            </a:r>
          </a:p>
          <a:p>
            <a:pPr lvl="2"/>
            <a:r>
              <a:rPr lang="en-US" sz="1400" dirty="0">
                <a:solidFill>
                  <a:srgbClr val="1F497D"/>
                </a:solidFill>
                <a:latin typeface="Georgia" panose="02040502050405020303" pitchFamily="18" charset="0"/>
                <a:ea typeface="ＭＳ Ｐゴシック" pitchFamily="-108" charset="-128"/>
              </a:rPr>
              <a:t>900 series includes project narratives</a:t>
            </a:r>
          </a:p>
          <a:p>
            <a:pPr lvl="2"/>
            <a:r>
              <a:rPr lang="en-US" sz="1400" dirty="0">
                <a:solidFill>
                  <a:srgbClr val="1F497D"/>
                </a:solidFill>
                <a:latin typeface="Georgia" panose="02040502050405020303" pitchFamily="18" charset="0"/>
                <a:ea typeface="ＭＳ Ｐゴシック" pitchFamily="-108" charset="-128"/>
              </a:rPr>
              <a:t>Two forms covering lobbying activities</a:t>
            </a:r>
          </a:p>
          <a:p>
            <a:pPr lvl="2"/>
            <a:r>
              <a:rPr lang="en-US" sz="1400" dirty="0">
                <a:solidFill>
                  <a:srgbClr val="1F497D"/>
                </a:solidFill>
                <a:latin typeface="Georgia" panose="02040502050405020303" pitchFamily="18" charset="0"/>
                <a:ea typeface="ＭＳ Ｐゴシック" pitchFamily="-108" charset="-128"/>
              </a:rPr>
              <a:t>Construction projects require PER and Environmental Narrative (EDA Templates)</a:t>
            </a:r>
          </a:p>
          <a:p>
            <a:pPr lvl="2"/>
            <a:r>
              <a:rPr lang="en-US" sz="1400" dirty="0">
                <a:solidFill>
                  <a:srgbClr val="1F497D"/>
                </a:solidFill>
                <a:latin typeface="Georgia" panose="02040502050405020303" pitchFamily="18" charset="0"/>
                <a:ea typeface="ＭＳ Ｐゴシック" pitchFamily="-108" charset="-128"/>
              </a:rPr>
              <a:t>MATCH Funding Commitment Letter</a:t>
            </a:r>
          </a:p>
          <a:p>
            <a:pPr lvl="2"/>
            <a:endParaRPr lang="en-US" sz="1400" dirty="0">
              <a:solidFill>
                <a:srgbClr val="1F497D"/>
              </a:solidFill>
              <a:latin typeface="Georgia" panose="02040502050405020303" pitchFamily="18" charset="0"/>
              <a:ea typeface="ＭＳ Ｐゴシック" pitchFamily="-108" charset="-128"/>
            </a:endParaRPr>
          </a:p>
          <a:p>
            <a:pPr marL="971550" lvl="1" indent="-514350">
              <a:buFont typeface="+mj-lt"/>
              <a:buAutoNum type="arabicPeriod"/>
            </a:pPr>
            <a:endParaRPr lang="en-US" sz="1800" dirty="0">
              <a:solidFill>
                <a:prstClr val="black"/>
              </a:solidFill>
            </a:endParaRPr>
          </a:p>
          <a:p>
            <a:pPr lvl="2"/>
            <a:endParaRPr lang="en-US" dirty="0"/>
          </a:p>
        </p:txBody>
      </p:sp>
    </p:spTree>
    <p:extLst>
      <p:ext uri="{BB962C8B-B14F-4D97-AF65-F5344CB8AC3E}">
        <p14:creationId xmlns:p14="http://schemas.microsoft.com/office/powerpoint/2010/main" val="17906691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C1FA5E-CBC9-47BD-91DC-0CF95A5F888D}"/>
              </a:ext>
            </a:extLst>
          </p:cNvPr>
          <p:cNvSpPr>
            <a:spLocks noGrp="1"/>
          </p:cNvSpPr>
          <p:nvPr>
            <p:ph idx="1"/>
          </p:nvPr>
        </p:nvSpPr>
        <p:spPr>
          <a:xfrm>
            <a:off x="457200" y="1166018"/>
            <a:ext cx="8229600" cy="4525963"/>
          </a:xfrm>
        </p:spPr>
        <p:txBody>
          <a:bodyPr/>
          <a:lstStyle/>
          <a:p>
            <a:pPr marL="0" lvl="0" indent="0" algn="ctr" fontAlgn="base">
              <a:spcBef>
                <a:spcPct val="0"/>
              </a:spcBef>
              <a:spcAft>
                <a:spcPct val="0"/>
              </a:spcAft>
              <a:buNone/>
              <a:defRPr/>
            </a:pPr>
            <a:r>
              <a:rPr lang="en-US" sz="2400" b="1" dirty="0">
                <a:solidFill>
                  <a:srgbClr val="CC9900"/>
                </a:solidFill>
                <a:latin typeface="Georgia" panose="02040502050405020303" pitchFamily="18" charset="0"/>
                <a:ea typeface="ＭＳ Ｐゴシック" pitchFamily="-108" charset="-128"/>
                <a:cs typeface="Arial" panose="020B0604020202020204" pitchFamily="34" charset="0"/>
              </a:rPr>
              <a:t>PW and EAA ARP Application Process</a:t>
            </a:r>
          </a:p>
          <a:p>
            <a:pPr marL="285750" lvl="0" indent="-285750" fontAlgn="base">
              <a:spcBef>
                <a:spcPct val="0"/>
              </a:spcBef>
              <a:spcAft>
                <a:spcPts val="1200"/>
              </a:spcAft>
              <a:buFont typeface="Wingdings" panose="05000000000000000000" pitchFamily="2" charset="2"/>
              <a:buChar char="Ø"/>
              <a:defRPr/>
            </a:pPr>
            <a:endParaRPr lang="en-US" sz="1200" dirty="0">
              <a:solidFill>
                <a:srgbClr val="1F497D"/>
              </a:solidFill>
              <a:latin typeface="Georgia" panose="02040502050405020303" pitchFamily="18" charset="0"/>
              <a:ea typeface="ＭＳ Ｐゴシック" pitchFamily="-108" charset="-128"/>
            </a:endParaRPr>
          </a:p>
          <a:p>
            <a:pPr marL="971550" lvl="1" indent="-514350">
              <a:buFont typeface="+mj-lt"/>
              <a:buAutoNum type="arabicPeriod"/>
            </a:pPr>
            <a:r>
              <a:rPr lang="en-US" sz="1800" dirty="0">
                <a:solidFill>
                  <a:srgbClr val="1F497D"/>
                </a:solidFill>
                <a:latin typeface="Georgia" panose="02040502050405020303" pitchFamily="18" charset="0"/>
                <a:ea typeface="ＭＳ Ｐゴシック" pitchFamily="-108" charset="-128"/>
              </a:rPr>
              <a:t>All applications submitted on-line through Grants.gov – SAM registration CRITICAL</a:t>
            </a:r>
          </a:p>
          <a:p>
            <a:pPr marL="971550" lvl="1" indent="-514350">
              <a:buFont typeface="+mj-lt"/>
              <a:buAutoNum type="arabicPeriod"/>
            </a:pPr>
            <a:r>
              <a:rPr lang="en-US" sz="1800" dirty="0">
                <a:solidFill>
                  <a:srgbClr val="1F497D"/>
                </a:solidFill>
                <a:latin typeface="Georgia" panose="02040502050405020303" pitchFamily="18" charset="0"/>
                <a:ea typeface="ＭＳ Ｐゴシック" pitchFamily="-108" charset="-128"/>
              </a:rPr>
              <a:t>Once NOFO is published, application period will be continuous until funding is all Obligated</a:t>
            </a:r>
          </a:p>
          <a:p>
            <a:pPr marL="971550" lvl="1" indent="-514350">
              <a:buFont typeface="+mj-lt"/>
              <a:buAutoNum type="arabicPeriod"/>
            </a:pPr>
            <a:r>
              <a:rPr lang="en-US" sz="1800" dirty="0">
                <a:solidFill>
                  <a:srgbClr val="1F497D"/>
                </a:solidFill>
                <a:latin typeface="Georgia" panose="02040502050405020303" pitchFamily="18" charset="0"/>
                <a:ea typeface="ＭＳ Ｐゴシック" pitchFamily="-108" charset="-128"/>
              </a:rPr>
              <a:t>All funds MUST be obligated by end of September 2022</a:t>
            </a:r>
          </a:p>
          <a:p>
            <a:pPr marL="971550" lvl="1" indent="-514350">
              <a:buFont typeface="+mj-lt"/>
              <a:buAutoNum type="arabicPeriod"/>
            </a:pPr>
            <a:r>
              <a:rPr lang="en-US" sz="1800" dirty="0">
                <a:solidFill>
                  <a:srgbClr val="1F497D"/>
                </a:solidFill>
                <a:latin typeface="Georgia" panose="02040502050405020303" pitchFamily="18" charset="0"/>
                <a:ea typeface="ＭＳ Ｐゴシック" pitchFamily="-108" charset="-128"/>
              </a:rPr>
              <a:t>Funding decisions will be made by the Regional Office Investment Review Committee (IRC) which will meet monthly</a:t>
            </a:r>
          </a:p>
          <a:p>
            <a:pPr marL="971550" lvl="1" indent="-514350">
              <a:buFont typeface="+mj-lt"/>
              <a:buAutoNum type="arabicPeriod"/>
            </a:pPr>
            <a:r>
              <a:rPr lang="en-US" sz="1800" dirty="0">
                <a:solidFill>
                  <a:srgbClr val="1F497D"/>
                </a:solidFill>
                <a:latin typeface="Georgia" panose="02040502050405020303" pitchFamily="18" charset="0"/>
                <a:ea typeface="ＭＳ Ｐゴシック" pitchFamily="-108" charset="-128"/>
              </a:rPr>
              <a:t>Applications will NOT be presented to the IRC unless they are COMPLETE – Forms signed, MATCH letter attached, PER and Environmental Narrative included, By-Laws and Articles of Incorporation included (Non-profits), All Required documents INCLUDED, Optional forms are recommended</a:t>
            </a:r>
          </a:p>
          <a:p>
            <a:pPr marL="971550" lvl="1" indent="-514350">
              <a:buFont typeface="+mj-lt"/>
              <a:buAutoNum type="arabicPeriod"/>
            </a:pPr>
            <a:r>
              <a:rPr lang="en-US" sz="1800" dirty="0">
                <a:solidFill>
                  <a:srgbClr val="1F497D"/>
                </a:solidFill>
                <a:latin typeface="Georgia" panose="02040502050405020303" pitchFamily="18" charset="0"/>
                <a:ea typeface="ＭＳ Ｐゴシック" pitchFamily="-108" charset="-128"/>
              </a:rPr>
              <a:t>Remember – EDA always has more applications for assistance than we have funds – you are competing against other projects for funding – you MUST present the most compelling case</a:t>
            </a:r>
          </a:p>
          <a:p>
            <a:pPr lvl="2"/>
            <a:endParaRPr lang="en-US" sz="1400" dirty="0">
              <a:solidFill>
                <a:srgbClr val="1F497D"/>
              </a:solidFill>
              <a:latin typeface="Georgia" panose="02040502050405020303" pitchFamily="18" charset="0"/>
              <a:ea typeface="ＭＳ Ｐゴシック" pitchFamily="-108" charset="-128"/>
            </a:endParaRPr>
          </a:p>
          <a:p>
            <a:pPr lvl="2"/>
            <a:endParaRPr lang="en-US" sz="1400" dirty="0">
              <a:solidFill>
                <a:srgbClr val="1F497D"/>
              </a:solidFill>
              <a:latin typeface="Georgia" panose="02040502050405020303" pitchFamily="18" charset="0"/>
              <a:ea typeface="ＭＳ Ｐゴシック" pitchFamily="-108" charset="-128"/>
            </a:endParaRPr>
          </a:p>
          <a:p>
            <a:pPr marL="971550" lvl="1" indent="-514350">
              <a:buFont typeface="+mj-lt"/>
              <a:buAutoNum type="arabicPeriod"/>
            </a:pPr>
            <a:endParaRPr lang="en-US" sz="1800" dirty="0">
              <a:solidFill>
                <a:prstClr val="black"/>
              </a:solidFill>
            </a:endParaRPr>
          </a:p>
          <a:p>
            <a:pPr lvl="2"/>
            <a:endParaRPr lang="en-US" dirty="0"/>
          </a:p>
        </p:txBody>
      </p:sp>
    </p:spTree>
    <p:extLst>
      <p:ext uri="{BB962C8B-B14F-4D97-AF65-F5344CB8AC3E}">
        <p14:creationId xmlns:p14="http://schemas.microsoft.com/office/powerpoint/2010/main" val="10509913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OTION CONTROL PARTNERS of MD&amp;G+Controls - Distributors, System ...">
            <a:extLst>
              <a:ext uri="{FF2B5EF4-FFF2-40B4-BE49-F238E27FC236}">
                <a16:creationId xmlns:a16="http://schemas.microsoft.com/office/drawing/2014/main" id="{5E8A4467-EF5C-449B-93BF-4CFA7EABA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76" y="1509831"/>
            <a:ext cx="7888197" cy="534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07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a:spLocks noChangeArrowheads="1"/>
          </p:cNvSpPr>
          <p:nvPr/>
        </p:nvSpPr>
        <p:spPr bwMode="auto">
          <a:xfrm>
            <a:off x="0" y="4249546"/>
            <a:ext cx="9144000" cy="1169551"/>
          </a:xfrm>
          <a:prstGeom prst="rect">
            <a:avLst/>
          </a:prstGeom>
          <a:gradFill rotWithShape="1">
            <a:gsLst>
              <a:gs pos="0">
                <a:srgbClr val="C4BD97"/>
              </a:gs>
              <a:gs pos="100000">
                <a:srgbClr val="FFFFFF"/>
              </a:gs>
            </a:gsLst>
            <a:lin ang="0" scaled="1"/>
          </a:gradFill>
          <a:ln w="9525">
            <a:noFill/>
            <a:miter lim="800000"/>
            <a:headEnd/>
            <a:tailEnd/>
          </a:ln>
          <a:effectLst>
            <a:outerShdw blurRad="63500" dist="20000" dir="5400000" rotWithShape="0">
              <a:srgbClr val="000000">
                <a:alpha val="37999"/>
              </a:srgbClr>
            </a:outerShdw>
          </a:effectLst>
        </p:spPr>
        <p:txBody>
          <a:bodyPr wrap="square" tIns="91440" bIns="91440" anchor="ctr">
            <a:spAutoFit/>
          </a:bodyPr>
          <a:lstStyle/>
          <a:p>
            <a:pPr algn="ctr">
              <a:spcAft>
                <a:spcPts val="600"/>
              </a:spcAft>
              <a:defRPr/>
            </a:pPr>
            <a:r>
              <a:rPr lang="en-US" b="1" spc="140" dirty="0">
                <a:solidFill>
                  <a:srgbClr val="1A3468"/>
                </a:solidFill>
                <a:latin typeface="Arial Narrow" pitchFamily="-109" charset="0"/>
                <a:ea typeface="ＭＳ Ｐゴシック" pitchFamily="-109" charset="-128"/>
                <a:cs typeface="ＭＳ Ｐゴシック" pitchFamily="-109" charset="-128"/>
              </a:rPr>
              <a:t>ROBERT PECHE, EDR, SOUTH AND WEST TEXAS</a:t>
            </a:r>
          </a:p>
          <a:p>
            <a:pPr algn="ctr">
              <a:spcAft>
                <a:spcPts val="600"/>
              </a:spcAft>
              <a:defRPr/>
            </a:pPr>
            <a:r>
              <a:rPr lang="en-US" b="1" spc="140" dirty="0">
                <a:solidFill>
                  <a:srgbClr val="1A3468"/>
                </a:solidFill>
                <a:latin typeface="Arial Narrow" pitchFamily="-109" charset="0"/>
                <a:ea typeface="ＭＳ Ｐゴシック" pitchFamily="-109" charset="-128"/>
                <a:cs typeface="ＭＳ Ｐゴシック" pitchFamily="-109" charset="-128"/>
                <a:hlinkClick r:id="rId3"/>
              </a:rPr>
              <a:t>RPECHE1@EDA.GOV</a:t>
            </a:r>
            <a:endParaRPr lang="en-US" b="1" spc="140" dirty="0">
              <a:solidFill>
                <a:srgbClr val="1A3468"/>
              </a:solidFill>
              <a:latin typeface="Arial Narrow" pitchFamily="-109" charset="0"/>
              <a:ea typeface="ＭＳ Ｐゴシック" pitchFamily="-109" charset="-128"/>
              <a:cs typeface="ＭＳ Ｐゴシック" pitchFamily="-109" charset="-128"/>
            </a:endParaRPr>
          </a:p>
          <a:p>
            <a:pPr algn="ctr">
              <a:spcAft>
                <a:spcPts val="600"/>
              </a:spcAft>
              <a:defRPr/>
            </a:pPr>
            <a:r>
              <a:rPr lang="en-US" b="1" spc="140" dirty="0">
                <a:solidFill>
                  <a:srgbClr val="1A3468"/>
                </a:solidFill>
                <a:latin typeface="Arial Narrow" pitchFamily="-109" charset="0"/>
                <a:ea typeface="ＭＳ Ｐゴシック" pitchFamily="-109" charset="-128"/>
                <a:cs typeface="ＭＳ Ｐゴシック" pitchFamily="-109" charset="-128"/>
              </a:rPr>
              <a:t>(512) 568-7732</a:t>
            </a:r>
          </a:p>
        </p:txBody>
      </p:sp>
      <p:pic>
        <p:nvPicPr>
          <p:cNvPr id="14" name="Picture 13" descr="EDA_Seal_Logo.png"/>
          <p:cNvPicPr>
            <a:picLocks noChangeAspect="1"/>
          </p:cNvPicPr>
          <p:nvPr/>
        </p:nvPicPr>
        <p:blipFill>
          <a:blip r:embed="rId4"/>
          <a:srcRect/>
          <a:stretch>
            <a:fillRect/>
          </a:stretch>
        </p:blipFill>
        <p:spPr bwMode="auto">
          <a:xfrm>
            <a:off x="3319462" y="1335768"/>
            <a:ext cx="2522537" cy="2524125"/>
          </a:xfrm>
          <a:prstGeom prst="rect">
            <a:avLst/>
          </a:prstGeom>
          <a:noFill/>
          <a:ln w="9525">
            <a:noFill/>
            <a:miter lim="800000"/>
            <a:headEnd/>
            <a:tailEnd/>
          </a:ln>
        </p:spPr>
      </p:pic>
      <p:sp>
        <p:nvSpPr>
          <p:cNvPr id="4" name="TextBox 3">
            <a:extLst>
              <a:ext uri="{FF2B5EF4-FFF2-40B4-BE49-F238E27FC236}">
                <a16:creationId xmlns:a16="http://schemas.microsoft.com/office/drawing/2014/main" id="{87109D77-C783-457F-B6FE-2F2ECC4D425E}"/>
              </a:ext>
            </a:extLst>
          </p:cNvPr>
          <p:cNvSpPr txBox="1">
            <a:spLocks noChangeArrowheads="1"/>
          </p:cNvSpPr>
          <p:nvPr/>
        </p:nvSpPr>
        <p:spPr bwMode="auto">
          <a:xfrm>
            <a:off x="0" y="5522232"/>
            <a:ext cx="9144000" cy="461665"/>
          </a:xfrm>
          <a:prstGeom prst="rect">
            <a:avLst/>
          </a:prstGeom>
          <a:gradFill rotWithShape="1">
            <a:gsLst>
              <a:gs pos="0">
                <a:srgbClr val="C4BD97"/>
              </a:gs>
              <a:gs pos="100000">
                <a:srgbClr val="FFFFFF"/>
              </a:gs>
            </a:gsLst>
            <a:lin ang="0" scaled="1"/>
          </a:gradFill>
          <a:ln w="9525">
            <a:noFill/>
            <a:miter lim="800000"/>
            <a:headEnd/>
            <a:tailEnd/>
          </a:ln>
          <a:effectLst>
            <a:outerShdw blurRad="63500" dist="20000" dir="5400000" rotWithShape="0">
              <a:srgbClr val="000000">
                <a:alpha val="37999"/>
              </a:srgbClr>
            </a:outerShdw>
          </a:effectLst>
        </p:spPr>
        <p:txBody>
          <a:bodyPr wrap="square" tIns="91440" bIns="91440" anchor="ctr">
            <a:spAutoFit/>
          </a:bodyPr>
          <a:lstStyle/>
          <a:p>
            <a:pPr algn="ctr">
              <a:spcAft>
                <a:spcPts val="600"/>
              </a:spcAft>
              <a:defRPr/>
            </a:pPr>
            <a:r>
              <a:rPr lang="en-US" b="1" spc="140" dirty="0">
                <a:solidFill>
                  <a:srgbClr val="1A3468"/>
                </a:solidFill>
                <a:latin typeface="Arial Narrow" pitchFamily="-109" charset="0"/>
                <a:ea typeface="ＭＳ Ｐゴシック" pitchFamily="-109" charset="-128"/>
                <a:cs typeface="ＭＳ Ｐゴシック" pitchFamily="-109" charset="-128"/>
              </a:rPr>
              <a:t>THANK YOU</a:t>
            </a:r>
          </a:p>
        </p:txBody>
      </p:sp>
    </p:spTree>
    <p:extLst>
      <p:ext uri="{BB962C8B-B14F-4D97-AF65-F5344CB8AC3E}">
        <p14:creationId xmlns:p14="http://schemas.microsoft.com/office/powerpoint/2010/main" val="2246120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20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347663" y="1512226"/>
            <a:ext cx="8448675" cy="1099532"/>
          </a:xfrm>
          <a:prstGeom prst="rect">
            <a:avLst/>
          </a:prstGeom>
          <a:noFill/>
          <a:ln w="9525">
            <a:noFill/>
            <a:miter lim="800000"/>
            <a:headEnd/>
            <a:tailEnd/>
          </a:ln>
        </p:spPr>
        <p:txBody>
          <a:bodyPr lIns="182880" tIns="0" rIns="182880" bIns="0">
            <a:spAutoFit/>
          </a:bodyPr>
          <a:lstStyle/>
          <a:p>
            <a:pPr marL="0" marR="0" lvl="0" indent="0" algn="l" defTabSz="457200" rtl="0" eaLnBrk="1" fontAlgn="base" latinLnBrk="0" hangingPunct="1">
              <a:lnSpc>
                <a:spcPts val="304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EDA’s mission is to lead the federal economic development agenda by promoting innovation and competitiveness, preparing and supporting American regions for growth and success in the global economy.</a:t>
            </a:r>
            <a:endParaRPr kumimoji="0" lang="en-US" sz="1400" b="0" i="1"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p:txBody>
      </p:sp>
      <p:cxnSp>
        <p:nvCxnSpPr>
          <p:cNvPr id="3" name="Straight Connector 2"/>
          <p:cNvCxnSpPr/>
          <p:nvPr/>
        </p:nvCxnSpPr>
        <p:spPr>
          <a:xfrm>
            <a:off x="347663" y="2790825"/>
            <a:ext cx="8204200" cy="0"/>
          </a:xfrm>
          <a:prstGeom prst="line">
            <a:avLst/>
          </a:prstGeom>
          <a:ln>
            <a:solidFill>
              <a:srgbClr val="D2B22C"/>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06375" y="1133430"/>
            <a:ext cx="8345488" cy="461963"/>
          </a:xfrm>
          <a:prstGeom prst="rect">
            <a:avLst/>
          </a:prstGeom>
          <a:noFill/>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rPr>
              <a:t>The EDA Mission</a:t>
            </a:r>
          </a:p>
        </p:txBody>
      </p:sp>
      <p:sp>
        <p:nvSpPr>
          <p:cNvPr id="5" name="Rectangle 4"/>
          <p:cNvSpPr/>
          <p:nvPr/>
        </p:nvSpPr>
        <p:spPr>
          <a:xfrm>
            <a:off x="347663" y="3456868"/>
            <a:ext cx="8448675" cy="2200602"/>
          </a:xfrm>
          <a:prstGeom prst="rect">
            <a:avLst/>
          </a:prstGeom>
        </p:spPr>
        <p:txBody>
          <a:bodyPr lIns="182880" rIns="182880">
            <a:spAutoFit/>
          </a:bodyPr>
          <a:lstStyle/>
          <a:p>
            <a:pPr marL="342900" marR="0" lvl="0" indent="-342900" algn="l" defTabSz="457200" rtl="0" eaLnBrk="1" fontAlgn="base" latinLnBrk="0" hangingPunct="1">
              <a:lnSpc>
                <a:spcPct val="100000"/>
              </a:lnSpc>
              <a:spcBef>
                <a:spcPct val="0"/>
              </a:spcBef>
              <a:spcAft>
                <a:spcPts val="600"/>
              </a:spcAft>
              <a:buClrTx/>
              <a:buSzTx/>
              <a:buFont typeface="Wingdings" pitchFamily="2" charset="2"/>
              <a:buChar char="Ø"/>
              <a:tabLst/>
              <a:defRPr/>
            </a:pPr>
            <a:r>
              <a:rPr kumimoji="0" lang="en-US" sz="14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Guided by the principle that communities must be empowered to develop and implement their own economic development strategies, and using its investment priorities, EDA works directly with local officials and targets its competitive, merit-based investments to:</a:t>
            </a:r>
          </a:p>
          <a:p>
            <a:pPr marL="742950" marR="0" lvl="1" indent="-285750" algn="l" defTabSz="457200" rtl="0" eaLnBrk="1" fontAlgn="base" latinLnBrk="0" hangingPunct="1">
              <a:lnSpc>
                <a:spcPct val="100000"/>
              </a:lnSpc>
              <a:spcBef>
                <a:spcPct val="0"/>
              </a:spcBef>
              <a:spcAft>
                <a:spcPts val="600"/>
              </a:spcAft>
              <a:buClrTx/>
              <a:buSzTx/>
              <a:buFont typeface="Wingdings" pitchFamily="2" charset="2"/>
              <a:buChar char="ü"/>
              <a:tabLst/>
              <a:defRPr/>
            </a:pPr>
            <a:r>
              <a:rPr kumimoji="0" lang="en-US" sz="14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Assist economically-distressed regions create higher paying, sustainable jobs.</a:t>
            </a:r>
          </a:p>
          <a:p>
            <a:pPr marL="742950" marR="0" lvl="1" indent="-285750" algn="l" defTabSz="457200" rtl="0" eaLnBrk="1" fontAlgn="base" latinLnBrk="0" hangingPunct="1">
              <a:lnSpc>
                <a:spcPct val="100000"/>
              </a:lnSpc>
              <a:spcBef>
                <a:spcPct val="0"/>
              </a:spcBef>
              <a:spcAft>
                <a:spcPts val="600"/>
              </a:spcAft>
              <a:buClrTx/>
              <a:buSzTx/>
              <a:buFont typeface="Wingdings" pitchFamily="2" charset="2"/>
              <a:buChar char="ü"/>
              <a:tabLst/>
              <a:defRPr/>
            </a:pPr>
            <a:r>
              <a:rPr kumimoji="0" lang="en-US" sz="14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Support bottom-up, regionally-owned economic development initiatives.</a:t>
            </a:r>
          </a:p>
          <a:p>
            <a:pPr marL="742950" marR="0" lvl="1" indent="-285750" algn="l" defTabSz="457200" rtl="0" eaLnBrk="1" fontAlgn="base" latinLnBrk="0" hangingPunct="1">
              <a:lnSpc>
                <a:spcPct val="100000"/>
              </a:lnSpc>
              <a:spcBef>
                <a:spcPct val="0"/>
              </a:spcBef>
              <a:spcAft>
                <a:spcPts val="600"/>
              </a:spcAft>
              <a:buClrTx/>
              <a:buSzTx/>
              <a:buFont typeface="Wingdings" pitchFamily="2" charset="2"/>
              <a:buChar char="ü"/>
              <a:tabLst/>
              <a:defRPr/>
            </a:pPr>
            <a:r>
              <a:rPr kumimoji="0" lang="en-US" sz="14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Serve as strategic, catalytic seed investments.</a:t>
            </a:r>
          </a:p>
          <a:p>
            <a:pPr marL="742950" marR="0" lvl="1" indent="-285750" algn="l" defTabSz="457200" rtl="0" eaLnBrk="1" fontAlgn="base" latinLnBrk="0" hangingPunct="1">
              <a:lnSpc>
                <a:spcPct val="100000"/>
              </a:lnSpc>
              <a:spcBef>
                <a:spcPct val="0"/>
              </a:spcBef>
              <a:spcAft>
                <a:spcPts val="600"/>
              </a:spcAft>
              <a:buClrTx/>
              <a:buSzTx/>
              <a:buFont typeface="Wingdings" pitchFamily="2" charset="2"/>
              <a:buChar char="ü"/>
              <a:tabLst/>
              <a:defRPr/>
            </a:pPr>
            <a:r>
              <a:rPr kumimoji="0" lang="en-US" sz="14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Attract and leverage private capital investment.</a:t>
            </a:r>
          </a:p>
          <a:p>
            <a:pPr marL="742950" marR="0" lvl="1" indent="-285750" algn="l" defTabSz="457200" rtl="0" eaLnBrk="1" fontAlgn="base" latinLnBrk="0" hangingPunct="1">
              <a:lnSpc>
                <a:spcPct val="100000"/>
              </a:lnSpc>
              <a:spcBef>
                <a:spcPct val="0"/>
              </a:spcBef>
              <a:spcAft>
                <a:spcPts val="600"/>
              </a:spcAft>
              <a:buClrTx/>
              <a:buSzTx/>
              <a:buFont typeface="Wingdings" pitchFamily="2" charset="2"/>
              <a:buChar char="ü"/>
              <a:tabLst/>
              <a:defRPr/>
            </a:pPr>
            <a:r>
              <a:rPr kumimoji="0" lang="en-US" sz="14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Emphasize innovation, entrepreneurship, and regional competitiveness.</a:t>
            </a:r>
          </a:p>
        </p:txBody>
      </p:sp>
      <p:sp>
        <p:nvSpPr>
          <p:cNvPr id="10" name="TextBox 9"/>
          <p:cNvSpPr txBox="1"/>
          <p:nvPr/>
        </p:nvSpPr>
        <p:spPr>
          <a:xfrm>
            <a:off x="230188" y="2854942"/>
            <a:ext cx="8321675" cy="461963"/>
          </a:xfrm>
          <a:prstGeom prst="rect">
            <a:avLst/>
          </a:prstGeom>
          <a:noFill/>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rPr>
              <a:t>How Does EDA Execute that Mission?</a:t>
            </a:r>
          </a:p>
        </p:txBody>
      </p:sp>
      <p:sp>
        <p:nvSpPr>
          <p:cNvPr id="11" name="Rectangle 10"/>
          <p:cNvSpPr/>
          <p:nvPr/>
        </p:nvSpPr>
        <p:spPr>
          <a:xfrm>
            <a:off x="63500" y="5986463"/>
            <a:ext cx="9037638" cy="738664"/>
          </a:xfrm>
          <a:prstGeom prst="rect">
            <a:avLst/>
          </a:prstGeom>
          <a:solidFill>
            <a:srgbClr val="FFFF99"/>
          </a:solidFill>
          <a:ln w="12700">
            <a:solidFill>
              <a:schemeClr val="tx1"/>
            </a:solidFill>
          </a:ln>
        </p:spPr>
        <p:txBody>
          <a:bodyPr>
            <a:spAutoFit/>
          </a:bodyPr>
          <a:lstStyle/>
          <a:p>
            <a:pPr marL="0" marR="0" lvl="0" indent="0" algn="ctr" defTabSz="457200" rtl="0" eaLnBrk="1" fontAlgn="base" latinLnBrk="0" hangingPunct="1">
              <a:lnSpc>
                <a:spcPct val="100000"/>
              </a:lnSpc>
              <a:spcBef>
                <a:spcPct val="0"/>
              </a:spcBef>
              <a:spcAft>
                <a:spcPts val="0"/>
              </a:spcAft>
              <a:buClrTx/>
              <a:buSzTx/>
              <a:buFontTx/>
              <a:buNone/>
              <a:tabLst/>
              <a:defRPr/>
            </a:pPr>
            <a:r>
              <a:rPr kumimoji="0" lang="en-US" sz="1400" b="1" i="1" u="none" strike="noStrike" kern="1200" cap="none" spc="0" normalizeH="0" baseline="0" noProof="0" dirty="0">
                <a:ln>
                  <a:noFill/>
                </a:ln>
                <a:solidFill>
                  <a:srgbClr val="4F81BD">
                    <a:lumMod val="50000"/>
                  </a:srgbClr>
                </a:solidFill>
                <a:effectLst/>
                <a:uLnTx/>
                <a:uFillTx/>
                <a:latin typeface="Georgia" panose="02040502050405020303" pitchFamily="18" charset="0"/>
                <a:ea typeface="ＭＳ Ｐゴシック" pitchFamily="-108" charset="-128"/>
              </a:rPr>
              <a:t>EDA provides economic tools and seed investments to state and local governments, tribal organizations, universities, and non-profits in communities and regions suffering from economic distress and to promote innovation, entrepreneurship and global competitiveness</a:t>
            </a:r>
          </a:p>
        </p:txBody>
      </p:sp>
    </p:spTree>
    <p:extLst>
      <p:ext uri="{BB962C8B-B14F-4D97-AF65-F5344CB8AC3E}">
        <p14:creationId xmlns:p14="http://schemas.microsoft.com/office/powerpoint/2010/main" val="124952834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373198" y="1257650"/>
            <a:ext cx="8385236" cy="461665"/>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C9900"/>
                </a:solidFill>
                <a:effectLst/>
                <a:uLnTx/>
                <a:uFillTx/>
                <a:latin typeface="Georgia" panose="02040502050405020303" pitchFamily="18" charset="0"/>
                <a:ea typeface="ＭＳ Ｐゴシック" pitchFamily="-108" charset="-128"/>
                <a:cs typeface="Arial" panose="020B0604020202020204" pitchFamily="34" charset="0"/>
              </a:rPr>
              <a:t>EDA Investment Priorities</a:t>
            </a:r>
          </a:p>
        </p:txBody>
      </p:sp>
      <p:sp>
        <p:nvSpPr>
          <p:cNvPr id="27653" name="TextBox 8"/>
          <p:cNvSpPr txBox="1">
            <a:spLocks noChangeArrowheads="1"/>
          </p:cNvSpPr>
          <p:nvPr/>
        </p:nvSpPr>
        <p:spPr bwMode="auto">
          <a:xfrm>
            <a:off x="721435" y="1933424"/>
            <a:ext cx="8237402" cy="4985980"/>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ts val="1200"/>
              </a:spcAft>
              <a:buClrTx/>
              <a:buSzTx/>
              <a:buFontTx/>
              <a:buNone/>
              <a:tabLst/>
              <a:defRPr/>
            </a:pPr>
            <a:r>
              <a:rPr kumimoji="0" lang="en-US" sz="1600" b="1"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8" charset="-128"/>
              </a:rPr>
              <a:t>Projects are evaluated based upon the investment priorities below:</a:t>
            </a:r>
          </a:p>
          <a:p>
            <a:pPr marL="0" marR="0" lvl="0" indent="0" algn="l" defTabSz="457200" rtl="0" eaLnBrk="1" fontAlgn="base" latinLnBrk="0" hangingPunct="1">
              <a:lnSpc>
                <a:spcPct val="100000"/>
              </a:lnSpc>
              <a:spcBef>
                <a:spcPct val="0"/>
              </a:spcBef>
              <a:spcAft>
                <a:spcPts val="1200"/>
              </a:spcAft>
              <a:buClrTx/>
              <a:buSzTx/>
              <a:buFontTx/>
              <a:buNone/>
              <a:tabLst/>
              <a:defRPr/>
            </a:pPr>
            <a:endParaRPr kumimoji="0" lang="en-US" sz="1600" b="1"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8" charset="-128"/>
            </a:endParaRPr>
          </a:p>
          <a:p>
            <a:pPr marL="285750" lvl="0" indent="-285750">
              <a:spcAft>
                <a:spcPts val="1200"/>
              </a:spcAft>
              <a:buFont typeface="Wingdings" panose="05000000000000000000" pitchFamily="2" charset="2"/>
              <a:buChar char="Ø"/>
              <a:defRPr/>
            </a:pPr>
            <a:r>
              <a:rPr lang="en-US" sz="1600" dirty="0">
                <a:solidFill>
                  <a:srgbClr val="1F497D"/>
                </a:solidFill>
                <a:latin typeface="Georgia" panose="02040502050405020303" pitchFamily="18" charset="0"/>
              </a:rPr>
              <a:t>Equity</a:t>
            </a:r>
          </a:p>
          <a:p>
            <a:pPr marL="285750" lvl="0" indent="-285750">
              <a:spcAft>
                <a:spcPts val="1200"/>
              </a:spcAft>
              <a:buFont typeface="Wingdings" panose="05000000000000000000" pitchFamily="2" charset="2"/>
              <a:buChar char="Ø"/>
              <a:defRPr/>
            </a:pPr>
            <a:r>
              <a:rPr lang="en-US" sz="1600" dirty="0">
                <a:solidFill>
                  <a:srgbClr val="1F497D"/>
                </a:solidFill>
                <a:latin typeface="Georgia" panose="02040502050405020303" pitchFamily="18" charset="0"/>
              </a:rPr>
              <a:t>Recovery &amp; Resilience  </a:t>
            </a:r>
          </a:p>
          <a:p>
            <a:pPr marL="285750" lvl="0" indent="-285750">
              <a:spcAft>
                <a:spcPts val="1200"/>
              </a:spcAft>
              <a:buFont typeface="Wingdings" panose="05000000000000000000" pitchFamily="2" charset="2"/>
              <a:buChar char="Ø"/>
              <a:defRPr/>
            </a:pPr>
            <a:r>
              <a:rPr lang="en-US" sz="1600" dirty="0">
                <a:solidFill>
                  <a:srgbClr val="1F497D"/>
                </a:solidFill>
                <a:latin typeface="Georgia" panose="02040502050405020303" pitchFamily="18" charset="0"/>
              </a:rPr>
              <a:t>Workforce Development </a:t>
            </a:r>
          </a:p>
          <a:p>
            <a:pPr marL="285750" lvl="0" indent="-285750">
              <a:spcAft>
                <a:spcPts val="1200"/>
              </a:spcAft>
              <a:buFont typeface="Wingdings" panose="05000000000000000000" pitchFamily="2" charset="2"/>
              <a:buChar char="Ø"/>
              <a:defRPr/>
            </a:pPr>
            <a:r>
              <a:rPr lang="en-US" sz="1600" dirty="0">
                <a:solidFill>
                  <a:srgbClr val="1F497D"/>
                </a:solidFill>
                <a:latin typeface="Georgia" panose="02040502050405020303" pitchFamily="18" charset="0"/>
              </a:rPr>
              <a:t>Manufacturing</a:t>
            </a:r>
          </a:p>
          <a:p>
            <a:pPr marL="285750" lvl="0" indent="-285750">
              <a:spcAft>
                <a:spcPts val="1200"/>
              </a:spcAft>
              <a:buFont typeface="Wingdings" panose="05000000000000000000" pitchFamily="2" charset="2"/>
              <a:buChar char="Ø"/>
              <a:defRPr/>
            </a:pPr>
            <a:r>
              <a:rPr lang="en-US" sz="1600" dirty="0">
                <a:solidFill>
                  <a:srgbClr val="1F497D"/>
                </a:solidFill>
                <a:latin typeface="Georgia" panose="02040502050405020303" pitchFamily="18" charset="0"/>
              </a:rPr>
              <a:t>Technology-Based Economic Development </a:t>
            </a:r>
          </a:p>
          <a:p>
            <a:pPr marL="285750" lvl="0" indent="-285750">
              <a:spcAft>
                <a:spcPts val="1200"/>
              </a:spcAft>
              <a:buFont typeface="Wingdings" panose="05000000000000000000" pitchFamily="2" charset="2"/>
              <a:buChar char="Ø"/>
              <a:defRPr/>
            </a:pPr>
            <a:r>
              <a:rPr lang="en-US" sz="1600" dirty="0">
                <a:solidFill>
                  <a:srgbClr val="1F497D"/>
                </a:solidFill>
                <a:latin typeface="Georgia" panose="02040502050405020303" pitchFamily="18" charset="0"/>
              </a:rPr>
              <a:t>Environmentally-Sustainable Development </a:t>
            </a:r>
          </a:p>
          <a:p>
            <a:pPr marL="285750" lvl="0" indent="-285750">
              <a:spcAft>
                <a:spcPts val="1200"/>
              </a:spcAft>
              <a:buFont typeface="Wingdings" panose="05000000000000000000" pitchFamily="2" charset="2"/>
              <a:buChar char="Ø"/>
              <a:defRPr/>
            </a:pPr>
            <a:r>
              <a:rPr lang="en-US" sz="1600" dirty="0">
                <a:solidFill>
                  <a:srgbClr val="1F497D"/>
                </a:solidFill>
                <a:latin typeface="Georgia" panose="02040502050405020303" pitchFamily="18" charset="0"/>
              </a:rPr>
              <a:t>Exports &amp; Foreign Direct Investment </a:t>
            </a:r>
          </a:p>
          <a:p>
            <a:pPr marL="285750" lvl="0" indent="-285750">
              <a:spcAft>
                <a:spcPts val="1200"/>
              </a:spcAft>
              <a:buFont typeface="Wingdings" panose="05000000000000000000" pitchFamily="2" charset="2"/>
              <a:buChar char="Ø"/>
              <a:defRPr/>
            </a:pPr>
            <a:endParaRPr lang="en-US" sz="1600" dirty="0">
              <a:solidFill>
                <a:srgbClr val="1F497D"/>
              </a:solidFill>
              <a:latin typeface="Georgia" panose="02040502050405020303" pitchFamily="18" charset="0"/>
            </a:endParaRPr>
          </a:p>
          <a:p>
            <a:pPr lvl="0">
              <a:spcAft>
                <a:spcPts val="1200"/>
              </a:spcAft>
              <a:defRPr/>
            </a:pPr>
            <a:r>
              <a:rPr lang="en-US" sz="1600" dirty="0">
                <a:solidFill>
                  <a:srgbClr val="1F497D"/>
                </a:solidFill>
                <a:latin typeface="Georgia" panose="02040502050405020303" pitchFamily="18" charset="0"/>
              </a:rPr>
              <a:t>Opportunity Zones and Empowerment Zones remain priorities since those areas almost always display levels of economic distress</a:t>
            </a:r>
          </a:p>
          <a:p>
            <a:pPr marL="742950" marR="0" lvl="1" indent="-285750" algn="l" defTabSz="457200" rtl="0" eaLnBrk="1" fontAlgn="base" latinLnBrk="0" hangingPunct="1">
              <a:lnSpc>
                <a:spcPct val="100000"/>
              </a:lnSpc>
              <a:spcBef>
                <a:spcPct val="0"/>
              </a:spcBef>
              <a:spcAft>
                <a:spcPts val="120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8" charset="-128"/>
            </a:endParaRPr>
          </a:p>
        </p:txBody>
      </p:sp>
    </p:spTree>
    <p:extLst>
      <p:ext uri="{BB962C8B-B14F-4D97-AF65-F5344CB8AC3E}">
        <p14:creationId xmlns:p14="http://schemas.microsoft.com/office/powerpoint/2010/main" val="272473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373198" y="1471759"/>
            <a:ext cx="8385236" cy="461665"/>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C9900"/>
                </a:solidFill>
                <a:effectLst/>
                <a:uLnTx/>
                <a:uFillTx/>
                <a:latin typeface="Georgia" panose="02040502050405020303" pitchFamily="18" charset="0"/>
                <a:ea typeface="ＭＳ Ｐゴシック" pitchFamily="-108" charset="-128"/>
                <a:cs typeface="Arial" panose="020B0604020202020204" pitchFamily="34" charset="0"/>
              </a:rPr>
              <a:t>EDA Eligible Applicants/Grantees</a:t>
            </a:r>
          </a:p>
        </p:txBody>
      </p:sp>
      <p:sp>
        <p:nvSpPr>
          <p:cNvPr id="27653" name="TextBox 8"/>
          <p:cNvSpPr txBox="1">
            <a:spLocks noChangeArrowheads="1"/>
          </p:cNvSpPr>
          <p:nvPr/>
        </p:nvSpPr>
        <p:spPr bwMode="auto">
          <a:xfrm>
            <a:off x="721435" y="2193401"/>
            <a:ext cx="8237402" cy="4339650"/>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ts val="1200"/>
              </a:spcAft>
              <a:buClrTx/>
              <a:buSzTx/>
              <a:buFontTx/>
              <a:buNone/>
              <a:tabLst/>
              <a:defRPr/>
            </a:pPr>
            <a:r>
              <a:rPr kumimoji="0" lang="en-US" sz="1600" b="1"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8" charset="-128"/>
              </a:rPr>
              <a:t>Applications may be received from the following entities:</a:t>
            </a:r>
          </a:p>
          <a:p>
            <a:pPr marL="0" marR="0" lvl="0" indent="0" algn="l" defTabSz="457200" rtl="0" eaLnBrk="1" fontAlgn="base" latinLnBrk="0" hangingPunct="1">
              <a:lnSpc>
                <a:spcPct val="100000"/>
              </a:lnSpc>
              <a:spcBef>
                <a:spcPct val="0"/>
              </a:spcBef>
              <a:spcAft>
                <a:spcPts val="1200"/>
              </a:spcAft>
              <a:buClrTx/>
              <a:buSzTx/>
              <a:buFontTx/>
              <a:buNone/>
              <a:tabLst/>
              <a:defRPr/>
            </a:pPr>
            <a:endParaRPr kumimoji="0" lang="en-US" sz="1600" b="1"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8" charset="-128"/>
            </a:endParaRPr>
          </a:p>
          <a:p>
            <a:pPr marL="285750" lvl="0" indent="-285750">
              <a:spcAft>
                <a:spcPts val="1200"/>
              </a:spcAft>
              <a:buFont typeface="Wingdings" panose="05000000000000000000" pitchFamily="2" charset="2"/>
              <a:buChar char="Ø"/>
              <a:defRPr/>
            </a:pPr>
            <a:r>
              <a:rPr lang="en-US" sz="1600" dirty="0">
                <a:solidFill>
                  <a:srgbClr val="1F497D"/>
                </a:solidFill>
                <a:latin typeface="Georgia" panose="02040502050405020303" pitchFamily="18" charset="0"/>
              </a:rPr>
              <a:t>State and local governments</a:t>
            </a:r>
          </a:p>
          <a:p>
            <a:pPr marL="285750" lvl="0" indent="-285750">
              <a:spcAft>
                <a:spcPts val="1200"/>
              </a:spcAft>
              <a:buFont typeface="Wingdings" panose="05000000000000000000" pitchFamily="2" charset="2"/>
              <a:buChar char="Ø"/>
              <a:defRPr/>
            </a:pPr>
            <a:r>
              <a:rPr lang="en-US" sz="1600" dirty="0">
                <a:solidFill>
                  <a:srgbClr val="1F497D"/>
                </a:solidFill>
                <a:latin typeface="Georgia" panose="02040502050405020303" pitchFamily="18" charset="0"/>
              </a:rPr>
              <a:t>Special purpose units of state or local governments</a:t>
            </a:r>
          </a:p>
          <a:p>
            <a:pPr marL="285750" lvl="0" indent="-285750">
              <a:spcAft>
                <a:spcPts val="1200"/>
              </a:spcAft>
              <a:buFont typeface="Wingdings" panose="05000000000000000000" pitchFamily="2" charset="2"/>
              <a:buChar char="Ø"/>
              <a:defRPr/>
            </a:pPr>
            <a:r>
              <a:rPr lang="en-US" sz="1600" dirty="0">
                <a:solidFill>
                  <a:srgbClr val="1F497D"/>
                </a:solidFill>
                <a:latin typeface="Georgia" panose="02040502050405020303" pitchFamily="18" charset="0"/>
              </a:rPr>
              <a:t>Economic Development Districts</a:t>
            </a:r>
          </a:p>
          <a:p>
            <a:pPr marL="285750" lvl="0" indent="-285750">
              <a:spcAft>
                <a:spcPts val="1200"/>
              </a:spcAft>
              <a:buFont typeface="Wingdings" panose="05000000000000000000" pitchFamily="2" charset="2"/>
              <a:buChar char="Ø"/>
              <a:defRPr/>
            </a:pPr>
            <a:r>
              <a:rPr lang="en-US" sz="1600" dirty="0">
                <a:solidFill>
                  <a:srgbClr val="1F497D"/>
                </a:solidFill>
                <a:latin typeface="Georgia" panose="02040502050405020303" pitchFamily="18" charset="0"/>
              </a:rPr>
              <a:t>Native American Tribal Governments</a:t>
            </a:r>
          </a:p>
          <a:p>
            <a:pPr marL="285750" lvl="0" indent="-285750">
              <a:spcAft>
                <a:spcPts val="1200"/>
              </a:spcAft>
              <a:buFont typeface="Wingdings" panose="05000000000000000000" pitchFamily="2" charset="2"/>
              <a:buChar char="Ø"/>
              <a:defRPr/>
            </a:pPr>
            <a:r>
              <a:rPr lang="en-US" sz="1600" dirty="0">
                <a:solidFill>
                  <a:srgbClr val="1F497D"/>
                </a:solidFill>
                <a:latin typeface="Georgia" panose="02040502050405020303" pitchFamily="18" charset="0"/>
              </a:rPr>
              <a:t>Nonprofit organizations  (requires Cert. of Good Standing &amp; support from local gov)</a:t>
            </a:r>
          </a:p>
          <a:p>
            <a:pPr marL="285750" lvl="0" indent="-285750">
              <a:spcAft>
                <a:spcPts val="1200"/>
              </a:spcAft>
              <a:buFont typeface="Wingdings" panose="05000000000000000000" pitchFamily="2" charset="2"/>
              <a:buChar char="Ø"/>
              <a:defRPr/>
            </a:pPr>
            <a:r>
              <a:rPr lang="en-US" sz="1600" dirty="0">
                <a:solidFill>
                  <a:srgbClr val="1F497D"/>
                </a:solidFill>
                <a:latin typeface="Georgia" panose="02040502050405020303" pitchFamily="18" charset="0"/>
              </a:rPr>
              <a:t>Institutions of higher education</a:t>
            </a:r>
          </a:p>
          <a:p>
            <a:pPr lvl="0">
              <a:spcAft>
                <a:spcPts val="1200"/>
              </a:spcAft>
              <a:defRPr/>
            </a:pPr>
            <a:endParaRPr lang="en-US" sz="1600" dirty="0">
              <a:solidFill>
                <a:srgbClr val="1F497D"/>
              </a:solidFill>
              <a:latin typeface="Georgia" panose="02040502050405020303" pitchFamily="18" charset="0"/>
            </a:endParaRPr>
          </a:p>
          <a:p>
            <a:pPr lvl="0">
              <a:spcAft>
                <a:spcPts val="1200"/>
              </a:spcAft>
              <a:defRPr/>
            </a:pPr>
            <a:r>
              <a:rPr lang="en-US" sz="1600" dirty="0">
                <a:solidFill>
                  <a:srgbClr val="1F497D"/>
                </a:solidFill>
                <a:latin typeface="Georgia" panose="02040502050405020303" pitchFamily="18" charset="0"/>
              </a:rPr>
              <a:t>EDA generally does not provide investments to for-profit entities nor does it allow pass through of grant funds to private, for-profit companies</a:t>
            </a:r>
            <a:endPar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8" charset="-128"/>
            </a:endParaRPr>
          </a:p>
        </p:txBody>
      </p:sp>
    </p:spTree>
    <p:extLst>
      <p:ext uri="{BB962C8B-B14F-4D97-AF65-F5344CB8AC3E}">
        <p14:creationId xmlns:p14="http://schemas.microsoft.com/office/powerpoint/2010/main" val="261642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7"/>
          <p:cNvSpPr txBox="1">
            <a:spLocks noChangeArrowheads="1"/>
          </p:cNvSpPr>
          <p:nvPr/>
        </p:nvSpPr>
        <p:spPr bwMode="auto">
          <a:xfrm>
            <a:off x="274638" y="1405717"/>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2400" b="1" dirty="0">
                <a:solidFill>
                  <a:srgbClr val="CC9900"/>
                </a:solidFill>
                <a:latin typeface="Georgia" pitchFamily="18" charset="0"/>
              </a:rPr>
              <a:t>EDA Grants/Projects</a:t>
            </a:r>
            <a:endParaRPr kumimoji="0" lang="en-US" altLang="en-US" sz="24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endParaRPr>
          </a:p>
        </p:txBody>
      </p:sp>
      <p:sp>
        <p:nvSpPr>
          <p:cNvPr id="3" name="TextBox 2"/>
          <p:cNvSpPr txBox="1"/>
          <p:nvPr/>
        </p:nvSpPr>
        <p:spPr>
          <a:xfrm>
            <a:off x="274638" y="2265642"/>
            <a:ext cx="8662987" cy="3816429"/>
          </a:xfrm>
          <a:prstGeom prst="rect">
            <a:avLst/>
          </a:prstGeom>
          <a:noFill/>
        </p:spPr>
        <p:txBody>
          <a:bodyPr>
            <a:spAutoFit/>
          </a:bodyPr>
          <a:lstStyle/>
          <a:p>
            <a:pPr marL="342900" marR="0" lvl="0" indent="-342900" algn="l" defTabSz="457200" rtl="0" eaLnBrk="1" fontAlgn="base" latinLnBrk="0" hangingPunct="1">
              <a:lnSpc>
                <a:spcPct val="100000"/>
              </a:lnSpc>
              <a:spcBef>
                <a:spcPts val="0"/>
              </a:spcBef>
              <a:spcAft>
                <a:spcPts val="1200"/>
              </a:spcAft>
              <a:buClrTx/>
              <a:buSzTx/>
              <a:buFont typeface="Wingdings" pitchFamily="2" charset="2"/>
              <a:buChar char="Ø"/>
              <a:tabLst/>
              <a:defRPr/>
            </a:pPr>
            <a:r>
              <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EDA provides competitive, merit-based grants and technical assistance to state and local governments, tribal organizations, universities, and non-profits in economically distressed communities</a:t>
            </a:r>
          </a:p>
          <a:p>
            <a:pPr marL="341313" marR="0" lvl="0" indent="-341313" algn="l" defTabSz="457200" rtl="0" eaLnBrk="1" fontAlgn="base" latinLnBrk="0" hangingPunct="1">
              <a:lnSpc>
                <a:spcPct val="100000"/>
              </a:lnSpc>
              <a:spcBef>
                <a:spcPts val="0"/>
              </a:spcBef>
              <a:spcAft>
                <a:spcPts val="12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EDA generally does not provide investments to for-profit entities nor does it allow pass through of grant funds to private, for-profit companies</a:t>
            </a:r>
          </a:p>
          <a:p>
            <a:pPr marL="342900" marR="0" lvl="0" indent="-342900" algn="l" defTabSz="457200" rtl="0" eaLnBrk="1" fontAlgn="base" latinLnBrk="0" hangingPunct="1">
              <a:lnSpc>
                <a:spcPct val="100000"/>
              </a:lnSpc>
              <a:spcBef>
                <a:spcPts val="0"/>
              </a:spcBef>
              <a:spcAft>
                <a:spcPts val="1200"/>
              </a:spcAft>
              <a:buClrTx/>
              <a:buSzTx/>
              <a:buFont typeface="Wingdings" pitchFamily="2" charset="2"/>
              <a:buChar char="Ø"/>
              <a:tabLst/>
              <a:defRPr/>
            </a:pPr>
            <a:r>
              <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EDA invests in projects that have a long-term impact, such as infrastructure and higher-risk innovation that has shown commercialization promise but does not attract full private investment</a:t>
            </a:r>
          </a:p>
          <a:p>
            <a:pPr marL="342900" marR="0" lvl="0" indent="-342900" algn="l" defTabSz="457200" rtl="0" eaLnBrk="1" fontAlgn="base" latinLnBrk="0" hangingPunct="1">
              <a:lnSpc>
                <a:spcPct val="100000"/>
              </a:lnSpc>
              <a:spcBef>
                <a:spcPts val="0"/>
              </a:spcBef>
              <a:spcAft>
                <a:spcPts val="1200"/>
              </a:spcAft>
              <a:buClrTx/>
              <a:buSzTx/>
              <a:buFont typeface="Wingdings" pitchFamily="2" charset="2"/>
              <a:buChar char="Ø"/>
              <a:tabLst/>
              <a:defRPr/>
            </a:pPr>
            <a:r>
              <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EDA’s grant investments require a significant match—as much as a 20%-50% match</a:t>
            </a:r>
          </a:p>
          <a:p>
            <a:pPr marL="342900" marR="0" lvl="0" indent="-342900" algn="l" defTabSz="457200" rtl="0" eaLnBrk="1" fontAlgn="base" latinLnBrk="0" hangingPunct="1">
              <a:lnSpc>
                <a:spcPct val="100000"/>
              </a:lnSpc>
              <a:spcBef>
                <a:spcPts val="0"/>
              </a:spcBef>
              <a:spcAft>
                <a:spcPts val="1200"/>
              </a:spcAft>
              <a:buClrTx/>
              <a:buSzTx/>
              <a:buFont typeface="Wingdings" pitchFamily="2" charset="2"/>
              <a:buChar char="Ø"/>
              <a:tabLst/>
              <a:defRPr/>
            </a:pPr>
            <a:r>
              <a:rPr lang="en-US" sz="1600" dirty="0">
                <a:solidFill>
                  <a:srgbClr val="1F497D"/>
                </a:solidFill>
                <a:latin typeface="Georgia" panose="02040502050405020303" pitchFamily="18" charset="0"/>
                <a:ea typeface="ＭＳ Ｐゴシック" pitchFamily="-105" charset="-128"/>
                <a:cs typeface="ＭＳ Ｐゴシック" pitchFamily="-105" charset="-128"/>
              </a:rPr>
              <a:t>EDA Special Need designation provides for a grant rate of 80%</a:t>
            </a:r>
            <a:endPar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ct val="100000"/>
              </a:lnSpc>
              <a:spcBef>
                <a:spcPts val="0"/>
              </a:spcBef>
              <a:spcAft>
                <a:spcPts val="1200"/>
              </a:spcAft>
              <a:buClrTx/>
              <a:buSzTx/>
              <a:buFont typeface="Wingdings" pitchFamily="2" charset="2"/>
              <a:buChar char="Ø"/>
              <a:tabLst/>
              <a:defRPr/>
            </a:pPr>
            <a:r>
              <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EDA grantees must demonstrate how grants will create/retain private-sector jobs and increase private investment</a:t>
            </a:r>
          </a:p>
        </p:txBody>
      </p:sp>
    </p:spTree>
    <p:extLst>
      <p:ext uri="{BB962C8B-B14F-4D97-AF65-F5344CB8AC3E}">
        <p14:creationId xmlns:p14="http://schemas.microsoft.com/office/powerpoint/2010/main" val="40271302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7"/>
          <p:cNvSpPr txBox="1">
            <a:spLocks noChangeArrowheads="1"/>
          </p:cNvSpPr>
          <p:nvPr/>
        </p:nvSpPr>
        <p:spPr bwMode="auto">
          <a:xfrm>
            <a:off x="274638" y="1396752"/>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2400" b="1" dirty="0">
                <a:solidFill>
                  <a:srgbClr val="CC9900"/>
                </a:solidFill>
                <a:latin typeface="Georgia" pitchFamily="18" charset="0"/>
              </a:rPr>
              <a:t>EDA “Main” Assistance Programs</a:t>
            </a:r>
            <a:endParaRPr kumimoji="0" lang="en-US" altLang="en-US" sz="24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endParaRPr>
          </a:p>
        </p:txBody>
      </p:sp>
      <p:sp>
        <p:nvSpPr>
          <p:cNvPr id="3" name="TextBox 2"/>
          <p:cNvSpPr txBox="1"/>
          <p:nvPr/>
        </p:nvSpPr>
        <p:spPr>
          <a:xfrm>
            <a:off x="274638" y="1987736"/>
            <a:ext cx="8662987" cy="5816977"/>
          </a:xfrm>
          <a:prstGeom prst="rect">
            <a:avLst/>
          </a:prstGeom>
          <a:noFill/>
        </p:spPr>
        <p:txBody>
          <a:bodyPr>
            <a:spAutoFit/>
          </a:bodyPr>
          <a:lstStyle/>
          <a:p>
            <a:pPr marL="342900" marR="0" lvl="0" indent="-342900" algn="l" defTabSz="457200" rtl="0" eaLnBrk="1" fontAlgn="base" latinLnBrk="0" hangingPunct="1">
              <a:lnSpc>
                <a:spcPct val="100000"/>
              </a:lnSpc>
              <a:spcBef>
                <a:spcPts val="0"/>
              </a:spcBef>
              <a:spcAft>
                <a:spcPts val="1200"/>
              </a:spcAft>
              <a:buClrTx/>
              <a:buSzTx/>
              <a:buFont typeface="Wingdings" pitchFamily="2" charset="2"/>
              <a:buChar char="Ø"/>
              <a:tabLst/>
              <a:defRPr/>
            </a:pPr>
            <a:r>
              <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Public Works – provides for development or revitalization of infrastructure to attract new industry, encourage business expansion and diversify local economies</a:t>
            </a:r>
          </a:p>
          <a:p>
            <a:pPr lvl="1">
              <a:spcBef>
                <a:spcPts val="600"/>
              </a:spcBef>
              <a:spcAft>
                <a:spcPts val="0"/>
              </a:spcAft>
              <a:buFont typeface="Wingdings" panose="05000000000000000000" pitchFamily="2" charset="2"/>
              <a:buChar char="§"/>
              <a:defRPr/>
            </a:pPr>
            <a:r>
              <a:rPr lang="en-US" sz="1600" dirty="0">
                <a:solidFill>
                  <a:srgbClr val="1F497D"/>
                </a:solidFill>
                <a:latin typeface="Georgia" panose="02040502050405020303" pitchFamily="18" charset="0"/>
                <a:ea typeface="ＭＳ Ｐゴシック" pitchFamily="-105" charset="-128"/>
                <a:cs typeface="ＭＳ Ｐゴシック" pitchFamily="-105" charset="-128"/>
              </a:rPr>
              <a:t>Water and Sewer improvements</a:t>
            </a:r>
          </a:p>
          <a:p>
            <a:pPr lvl="1">
              <a:spcBef>
                <a:spcPts val="600"/>
              </a:spcBef>
              <a:spcAft>
                <a:spcPts val="0"/>
              </a:spcAft>
              <a:buFont typeface="Wingdings" panose="05000000000000000000" pitchFamily="2" charset="2"/>
              <a:buChar char="§"/>
              <a:defRPr/>
            </a:pPr>
            <a:r>
              <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Transportation facilities (industrial roads, rail and ports)</a:t>
            </a:r>
          </a:p>
          <a:p>
            <a:pPr lvl="1">
              <a:spcBef>
                <a:spcPts val="600"/>
              </a:spcBef>
              <a:spcAft>
                <a:spcPts val="0"/>
              </a:spcAft>
              <a:buFont typeface="Wingdings" panose="05000000000000000000" pitchFamily="2" charset="2"/>
              <a:buChar char="§"/>
              <a:defRPr/>
            </a:pPr>
            <a:r>
              <a:rPr lang="en-US" sz="1600" dirty="0">
                <a:solidFill>
                  <a:srgbClr val="1F497D"/>
                </a:solidFill>
                <a:latin typeface="Georgia" panose="02040502050405020303" pitchFamily="18" charset="0"/>
                <a:ea typeface="ＭＳ Ｐゴシック" pitchFamily="-105" charset="-128"/>
                <a:cs typeface="ＭＳ Ｐゴシック" pitchFamily="-105" charset="-128"/>
              </a:rPr>
              <a:t>Industrial Parks and Science and Research Parks</a:t>
            </a:r>
          </a:p>
          <a:p>
            <a:pPr lvl="1">
              <a:spcBef>
                <a:spcPts val="600"/>
              </a:spcBef>
              <a:spcAft>
                <a:spcPts val="0"/>
              </a:spcAft>
              <a:buFont typeface="Wingdings" panose="05000000000000000000" pitchFamily="2" charset="2"/>
              <a:buChar char="§"/>
              <a:defRPr/>
            </a:pPr>
            <a:r>
              <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Workforce Training Centers</a:t>
            </a:r>
          </a:p>
          <a:p>
            <a:pPr lvl="1">
              <a:spcBef>
                <a:spcPts val="600"/>
              </a:spcBef>
              <a:spcAft>
                <a:spcPts val="0"/>
              </a:spcAft>
              <a:buFont typeface="Wingdings" panose="05000000000000000000" pitchFamily="2" charset="2"/>
              <a:buChar char="§"/>
              <a:defRPr/>
            </a:pPr>
            <a:r>
              <a:rPr lang="en-US" sz="1600" dirty="0">
                <a:solidFill>
                  <a:srgbClr val="1F497D"/>
                </a:solidFill>
                <a:latin typeface="Georgia" panose="02040502050405020303" pitchFamily="18" charset="0"/>
                <a:ea typeface="ＭＳ Ｐゴシック" pitchFamily="-105" charset="-128"/>
                <a:cs typeface="ＭＳ Ｐゴシック" pitchFamily="-105" charset="-128"/>
              </a:rPr>
              <a:t>Telecommunications Infrastructure </a:t>
            </a:r>
          </a:p>
          <a:p>
            <a:pPr marL="342900" lvl="0" indent="-342900">
              <a:spcBef>
                <a:spcPts val="600"/>
              </a:spcBef>
              <a:spcAft>
                <a:spcPts val="1200"/>
              </a:spcAft>
              <a:buFont typeface="Wingdings" pitchFamily="2" charset="2"/>
              <a:buChar char="Ø"/>
              <a:defRPr/>
            </a:pPr>
            <a:r>
              <a:rPr lang="en-US" sz="1600" dirty="0">
                <a:solidFill>
                  <a:srgbClr val="1F497D"/>
                </a:solidFill>
                <a:latin typeface="Georgia" panose="02040502050405020303" pitchFamily="18" charset="0"/>
                <a:ea typeface="ＭＳ Ｐゴシック" pitchFamily="-105" charset="-128"/>
                <a:cs typeface="ＭＳ Ｐゴシック" pitchFamily="-105" charset="-128"/>
              </a:rPr>
              <a:t>Economic Adjustment – provides assistance for areas experiencing economic shocks </a:t>
            </a:r>
          </a:p>
          <a:p>
            <a:pPr lvl="1">
              <a:spcBef>
                <a:spcPts val="600"/>
              </a:spcBef>
              <a:buFont typeface="Wingdings" panose="05000000000000000000" pitchFamily="2" charset="2"/>
              <a:buChar char="§"/>
            </a:pPr>
            <a:r>
              <a:rPr lang="en-US" sz="1600" dirty="0">
                <a:solidFill>
                  <a:srgbClr val="002B51"/>
                </a:solidFill>
                <a:latin typeface="Georgia" panose="02040502050405020303" pitchFamily="18" charset="0"/>
                <a:cs typeface="+mn-cs"/>
              </a:rPr>
              <a:t>Infrastructure (such as those in PW)</a:t>
            </a:r>
          </a:p>
          <a:p>
            <a:pPr lvl="1">
              <a:spcBef>
                <a:spcPts val="600"/>
              </a:spcBef>
              <a:buFont typeface="Wingdings" panose="05000000000000000000" pitchFamily="2" charset="2"/>
              <a:buChar char="§"/>
            </a:pPr>
            <a:r>
              <a:rPr lang="en-US" sz="1600" dirty="0">
                <a:solidFill>
                  <a:srgbClr val="002B51"/>
                </a:solidFill>
                <a:latin typeface="Georgia" panose="02040502050405020303" pitchFamily="18" charset="0"/>
                <a:cs typeface="+mn-cs"/>
              </a:rPr>
              <a:t>Incubators/Accelerators </a:t>
            </a:r>
          </a:p>
          <a:p>
            <a:pPr lvl="1">
              <a:spcBef>
                <a:spcPts val="600"/>
              </a:spcBef>
              <a:buFont typeface="Wingdings" panose="05000000000000000000" pitchFamily="2" charset="2"/>
              <a:buChar char="§"/>
            </a:pPr>
            <a:r>
              <a:rPr lang="en-US" sz="1600" dirty="0">
                <a:solidFill>
                  <a:srgbClr val="002B51"/>
                </a:solidFill>
                <a:latin typeface="Georgia" panose="02040502050405020303" pitchFamily="18" charset="0"/>
                <a:cs typeface="+mn-cs"/>
              </a:rPr>
              <a:t>Economic Recovery Strategies</a:t>
            </a:r>
          </a:p>
          <a:p>
            <a:pPr lvl="1">
              <a:spcBef>
                <a:spcPts val="600"/>
              </a:spcBef>
              <a:buFont typeface="Wingdings" panose="05000000000000000000" pitchFamily="2" charset="2"/>
              <a:buChar char="§"/>
            </a:pPr>
            <a:r>
              <a:rPr lang="en-US" sz="1600" dirty="0">
                <a:solidFill>
                  <a:srgbClr val="002B51"/>
                </a:solidFill>
                <a:latin typeface="Georgia" panose="02040502050405020303" pitchFamily="18" charset="0"/>
                <a:cs typeface="+mn-cs"/>
              </a:rPr>
              <a:t>Revolving Loan Fund Programs</a:t>
            </a:r>
          </a:p>
          <a:p>
            <a:pPr lvl="1">
              <a:spcBef>
                <a:spcPts val="600"/>
              </a:spcBef>
              <a:buFont typeface="Wingdings" panose="05000000000000000000" pitchFamily="2" charset="2"/>
              <a:buChar char="§"/>
            </a:pPr>
            <a:r>
              <a:rPr lang="en-US" sz="1600" dirty="0">
                <a:solidFill>
                  <a:srgbClr val="002B51"/>
                </a:solidFill>
                <a:latin typeface="Georgia" panose="02040502050405020303" pitchFamily="18" charset="0"/>
                <a:cs typeface="+mn-cs"/>
              </a:rPr>
              <a:t>Assistance to Coal Communities (ACC)</a:t>
            </a:r>
          </a:p>
          <a:p>
            <a:pPr lvl="1">
              <a:spcBef>
                <a:spcPts val="600"/>
              </a:spcBef>
              <a:buFont typeface="Wingdings" panose="05000000000000000000" pitchFamily="2" charset="2"/>
              <a:buChar char="§"/>
            </a:pPr>
            <a:r>
              <a:rPr lang="en-US" sz="1600" dirty="0">
                <a:solidFill>
                  <a:srgbClr val="002B51"/>
                </a:solidFill>
                <a:latin typeface="Georgia" panose="02040502050405020303" pitchFamily="18" charset="0"/>
                <a:cs typeface="+mn-cs"/>
              </a:rPr>
              <a:t>Engineering &amp; Design</a:t>
            </a:r>
          </a:p>
          <a:p>
            <a:pPr marL="342900" lvl="0" indent="-342900">
              <a:spcBef>
                <a:spcPts val="0"/>
              </a:spcBef>
              <a:spcAft>
                <a:spcPts val="1200"/>
              </a:spcAft>
              <a:buFont typeface="Wingdings" pitchFamily="2" charset="2"/>
              <a:buChar char="Ø"/>
              <a:defRPr/>
            </a:pPr>
            <a:endParaRPr lang="en-US" sz="1600" dirty="0">
              <a:solidFill>
                <a:srgbClr val="1F497D"/>
              </a:solidFill>
              <a:latin typeface="Georgia" panose="02040502050405020303" pitchFamily="18" charset="0"/>
              <a:ea typeface="ＭＳ Ｐゴシック" pitchFamily="-105" charset="-128"/>
              <a:cs typeface="ＭＳ Ｐゴシック" pitchFamily="-105" charset="-128"/>
            </a:endParaRPr>
          </a:p>
          <a:p>
            <a:pPr lvl="1">
              <a:spcBef>
                <a:spcPts val="0"/>
              </a:spcBef>
              <a:spcAft>
                <a:spcPts val="1200"/>
              </a:spcAft>
              <a:defRPr/>
            </a:pPr>
            <a:r>
              <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 </a:t>
            </a:r>
          </a:p>
          <a:p>
            <a:pPr marL="800100" lvl="1" indent="-342900">
              <a:spcBef>
                <a:spcPts val="0"/>
              </a:spcBef>
              <a:spcAft>
                <a:spcPts val="1200"/>
              </a:spcAft>
              <a:buFont typeface="Wingdings" pitchFamily="2" charset="2"/>
              <a:buChar char="Ø"/>
              <a:defRPr/>
            </a:pPr>
            <a:endPar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268975199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373198" y="1257650"/>
            <a:ext cx="8385236" cy="461665"/>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C9900"/>
                </a:solidFill>
                <a:effectLst/>
                <a:uLnTx/>
                <a:uFillTx/>
                <a:latin typeface="Georgia" panose="02040502050405020303" pitchFamily="18" charset="0"/>
                <a:ea typeface="ＭＳ Ｐゴシック" pitchFamily="-108" charset="-128"/>
                <a:cs typeface="Arial" panose="020B0604020202020204" pitchFamily="34" charset="0"/>
              </a:rPr>
              <a:t>Economic Adjustment Assistance Program</a:t>
            </a:r>
          </a:p>
        </p:txBody>
      </p:sp>
      <p:sp>
        <p:nvSpPr>
          <p:cNvPr id="27653" name="TextBox 8"/>
          <p:cNvSpPr txBox="1">
            <a:spLocks noChangeArrowheads="1"/>
          </p:cNvSpPr>
          <p:nvPr/>
        </p:nvSpPr>
        <p:spPr bwMode="auto">
          <a:xfrm>
            <a:off x="721435" y="1933424"/>
            <a:ext cx="8237402" cy="4431983"/>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ts val="1200"/>
              </a:spcAft>
              <a:buClrTx/>
              <a:buSzTx/>
              <a:buFontTx/>
              <a:buNone/>
              <a:tabLst/>
              <a:defRPr/>
            </a:pPr>
            <a:r>
              <a:rPr kumimoji="0" lang="en-US" sz="1600" b="1"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8" charset="-128"/>
              </a:rPr>
              <a:t>The most flexible program in EDA’s toolbox, can address a variety of economic development needs when a community is responding to an economic impact brought on by economic downturns or natural disasters</a:t>
            </a:r>
          </a:p>
          <a:p>
            <a:pPr marL="0" marR="0" lvl="0" indent="0" algn="l" defTabSz="457200" rtl="0" eaLnBrk="1" fontAlgn="base" latinLnBrk="0" hangingPunct="1">
              <a:lnSpc>
                <a:spcPct val="100000"/>
              </a:lnSpc>
              <a:spcBef>
                <a:spcPct val="0"/>
              </a:spcBef>
              <a:spcAft>
                <a:spcPts val="1200"/>
              </a:spcAft>
              <a:buClrTx/>
              <a:buSzTx/>
              <a:buFontTx/>
              <a:buNone/>
              <a:tabLst/>
              <a:defRPr/>
            </a:pPr>
            <a:endParaRPr kumimoji="0" lang="en-US" sz="1600" b="1"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8" charset="-128"/>
            </a:endParaRPr>
          </a:p>
          <a:p>
            <a:pPr marL="285750" marR="0" lvl="0" indent="-285750" algn="l" defTabSz="457200" rtl="0" eaLnBrk="1" fontAlgn="base" latinLnBrk="0" hangingPunct="1">
              <a:lnSpc>
                <a:spcPct val="100000"/>
              </a:lnSpc>
              <a:spcBef>
                <a:spcPct val="0"/>
              </a:spcBef>
              <a:spcAft>
                <a:spcPts val="12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8" charset="-128"/>
              </a:rPr>
              <a:t>Provides a portfolio of assistance that can be tailored to meet an applicant’s needs: </a:t>
            </a:r>
          </a:p>
          <a:p>
            <a:pPr marL="742950" marR="0" lvl="1" indent="-285750" algn="l" defTabSz="457200" rtl="0" eaLnBrk="1" fontAlgn="base" latinLnBrk="0" hangingPunct="1">
              <a:lnSpc>
                <a:spcPct val="100000"/>
              </a:lnSpc>
              <a:spcBef>
                <a:spcPct val="0"/>
              </a:spcBef>
              <a:spcAft>
                <a:spcPts val="12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8" charset="-128"/>
              </a:rPr>
              <a:t>Strategic planning </a:t>
            </a:r>
          </a:p>
          <a:p>
            <a:pPr marL="742950" marR="0" lvl="1" indent="-285750" algn="l" defTabSz="457200" rtl="0" eaLnBrk="1" fontAlgn="base" latinLnBrk="0" hangingPunct="1">
              <a:lnSpc>
                <a:spcPct val="100000"/>
              </a:lnSpc>
              <a:spcBef>
                <a:spcPct val="0"/>
              </a:spcBef>
              <a:spcAft>
                <a:spcPts val="12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8" charset="-128"/>
              </a:rPr>
              <a:t>Technical assistance </a:t>
            </a:r>
          </a:p>
          <a:p>
            <a:pPr marL="742950" marR="0" lvl="1" indent="-285750" algn="l" defTabSz="457200" rtl="0" eaLnBrk="1" fontAlgn="base" latinLnBrk="0" hangingPunct="1">
              <a:lnSpc>
                <a:spcPct val="100000"/>
              </a:lnSpc>
              <a:spcBef>
                <a:spcPct val="0"/>
              </a:spcBef>
              <a:spcAft>
                <a:spcPts val="1200"/>
              </a:spcAft>
              <a:buClrTx/>
              <a:buSzTx/>
              <a:buFont typeface="Wingdings" panose="05000000000000000000" pitchFamily="2" charset="2"/>
              <a:buChar char="Ø"/>
              <a:tabLst/>
              <a:defRPr/>
            </a:pPr>
            <a:r>
              <a:rPr lang="en-US" sz="1600" dirty="0">
                <a:solidFill>
                  <a:srgbClr val="1F497D"/>
                </a:solidFill>
                <a:latin typeface="Georgia" panose="02040502050405020303" pitchFamily="18" charset="0"/>
              </a:rPr>
              <a:t>Incubators/Accelerators</a:t>
            </a:r>
            <a:endPar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8" charset="-128"/>
            </a:endParaRPr>
          </a:p>
          <a:p>
            <a:pPr marL="742950" marR="0" lvl="1" indent="-285750" algn="l" defTabSz="457200" rtl="0" eaLnBrk="1" fontAlgn="base" latinLnBrk="0" hangingPunct="1">
              <a:lnSpc>
                <a:spcPct val="100000"/>
              </a:lnSpc>
              <a:spcBef>
                <a:spcPct val="0"/>
              </a:spcBef>
              <a:spcAft>
                <a:spcPts val="12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8" charset="-128"/>
              </a:rPr>
              <a:t>Construction of physical infrastructure </a:t>
            </a:r>
          </a:p>
          <a:p>
            <a:pPr marL="742950" marR="0" lvl="1" indent="-285750" algn="l" defTabSz="457200" rtl="0" eaLnBrk="1" fontAlgn="base" latinLnBrk="0" hangingPunct="1">
              <a:lnSpc>
                <a:spcPct val="100000"/>
              </a:lnSpc>
              <a:spcBef>
                <a:spcPct val="0"/>
              </a:spcBef>
              <a:spcAft>
                <a:spcPts val="12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8" charset="-128"/>
              </a:rPr>
              <a:t>Capitalization of revolving loan funds</a:t>
            </a:r>
          </a:p>
          <a:p>
            <a:pPr marL="285750" lvl="0" indent="-285750">
              <a:spcAft>
                <a:spcPts val="1200"/>
              </a:spcAft>
              <a:buFont typeface="Wingdings" panose="05000000000000000000" pitchFamily="2" charset="2"/>
              <a:buChar char="Ø"/>
              <a:defRPr/>
            </a:pPr>
            <a:r>
              <a:rPr lang="en-US" sz="1600" dirty="0">
                <a:solidFill>
                  <a:srgbClr val="1F497D"/>
                </a:solidFill>
                <a:latin typeface="Georgia" panose="02040502050405020303" pitchFamily="18" charset="0"/>
              </a:rPr>
              <a:t>All disaster assistance provided on a “Special Need” basis – with an 80% grant rate </a:t>
            </a:r>
          </a:p>
          <a:p>
            <a:pPr marL="742950" marR="0" lvl="1" indent="-285750" algn="l" defTabSz="457200" rtl="0" eaLnBrk="1" fontAlgn="base" latinLnBrk="0" hangingPunct="1">
              <a:lnSpc>
                <a:spcPct val="100000"/>
              </a:lnSpc>
              <a:spcBef>
                <a:spcPct val="0"/>
              </a:spcBef>
              <a:spcAft>
                <a:spcPts val="120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8" charset="-128"/>
            </a:endParaRPr>
          </a:p>
        </p:txBody>
      </p:sp>
    </p:spTree>
    <p:extLst>
      <p:ext uri="{BB962C8B-B14F-4D97-AF65-F5344CB8AC3E}">
        <p14:creationId xmlns:p14="http://schemas.microsoft.com/office/powerpoint/2010/main" val="173029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C1FA5E-CBC9-47BD-91DC-0CF95A5F888D}"/>
              </a:ext>
            </a:extLst>
          </p:cNvPr>
          <p:cNvSpPr>
            <a:spLocks noGrp="1"/>
          </p:cNvSpPr>
          <p:nvPr>
            <p:ph idx="1"/>
          </p:nvPr>
        </p:nvSpPr>
        <p:spPr/>
        <p:txBody>
          <a:bodyPr/>
          <a:lstStyle/>
          <a:p>
            <a:pPr marL="0" lvl="0" indent="0" algn="ctr" fontAlgn="base">
              <a:spcBef>
                <a:spcPct val="0"/>
              </a:spcBef>
              <a:spcAft>
                <a:spcPct val="0"/>
              </a:spcAft>
              <a:buNone/>
              <a:defRPr/>
            </a:pPr>
            <a:r>
              <a:rPr lang="en-US" sz="2400" b="1" dirty="0">
                <a:solidFill>
                  <a:srgbClr val="CC9900"/>
                </a:solidFill>
                <a:latin typeface="Georgia" panose="02040502050405020303" pitchFamily="18" charset="0"/>
                <a:ea typeface="ＭＳ Ｐゴシック" pitchFamily="-108" charset="-128"/>
                <a:cs typeface="Arial" panose="020B0604020202020204" pitchFamily="34" charset="0"/>
              </a:rPr>
              <a:t>EDA Disaster Assistance – Economic Adjustment</a:t>
            </a:r>
          </a:p>
          <a:p>
            <a:pPr marL="285750" lvl="0" indent="-285750" fontAlgn="base">
              <a:spcBef>
                <a:spcPct val="0"/>
              </a:spcBef>
              <a:spcAft>
                <a:spcPts val="1200"/>
              </a:spcAft>
              <a:buFont typeface="Wingdings" panose="05000000000000000000" pitchFamily="2" charset="2"/>
              <a:buChar char="Ø"/>
              <a:defRPr/>
            </a:pPr>
            <a:endParaRPr lang="en-US" sz="1200" dirty="0">
              <a:solidFill>
                <a:srgbClr val="1F497D"/>
              </a:solidFill>
              <a:latin typeface="Georgia" panose="02040502050405020303" pitchFamily="18" charset="0"/>
              <a:ea typeface="ＭＳ Ｐゴシック" pitchFamily="-108" charset="-128"/>
            </a:endParaRPr>
          </a:p>
          <a:p>
            <a:pPr marL="285750" lvl="0" indent="-285750" fontAlgn="base">
              <a:spcBef>
                <a:spcPct val="0"/>
              </a:spcBef>
              <a:spcAft>
                <a:spcPts val="1200"/>
              </a:spcAft>
              <a:buFont typeface="Wingdings" panose="05000000000000000000" pitchFamily="2" charset="2"/>
              <a:buChar char="Ø"/>
              <a:defRPr/>
            </a:pPr>
            <a:r>
              <a:rPr lang="en-US" sz="1800" dirty="0">
                <a:solidFill>
                  <a:srgbClr val="1F497D"/>
                </a:solidFill>
                <a:latin typeface="Georgia" panose="02040502050405020303" pitchFamily="18" charset="0"/>
                <a:ea typeface="ＭＳ Ｐゴシック" pitchFamily="-108" charset="-128"/>
              </a:rPr>
              <a:t>Disaster Supplemental 2018 - $600million; AURO received $129million+</a:t>
            </a:r>
          </a:p>
          <a:p>
            <a:pPr marL="285750" lvl="0" indent="-285750" fontAlgn="base">
              <a:spcBef>
                <a:spcPct val="0"/>
              </a:spcBef>
              <a:spcAft>
                <a:spcPts val="1200"/>
              </a:spcAft>
              <a:buFont typeface="Wingdings" panose="05000000000000000000" pitchFamily="2" charset="2"/>
              <a:buChar char="Ø"/>
              <a:defRPr/>
            </a:pPr>
            <a:r>
              <a:rPr lang="en-US" sz="1800" dirty="0">
                <a:solidFill>
                  <a:srgbClr val="1F497D"/>
                </a:solidFill>
                <a:latin typeface="Georgia" panose="02040502050405020303" pitchFamily="18" charset="0"/>
                <a:ea typeface="ＭＳ Ｐゴシック" pitchFamily="-108" charset="-128"/>
              </a:rPr>
              <a:t>Disaster Supplemental 2019 - $600million; AURO received $50million</a:t>
            </a:r>
          </a:p>
          <a:p>
            <a:pPr marL="285750" lvl="0" indent="-285750" fontAlgn="base">
              <a:spcBef>
                <a:spcPct val="0"/>
              </a:spcBef>
              <a:spcAft>
                <a:spcPts val="1200"/>
              </a:spcAft>
              <a:buFont typeface="Wingdings" panose="05000000000000000000" pitchFamily="2" charset="2"/>
              <a:buChar char="Ø"/>
              <a:defRPr/>
            </a:pPr>
            <a:r>
              <a:rPr lang="en-US" sz="1800" dirty="0">
                <a:solidFill>
                  <a:srgbClr val="1F497D"/>
                </a:solidFill>
                <a:latin typeface="Georgia" panose="02040502050405020303" pitchFamily="18" charset="0"/>
                <a:ea typeface="ＭＳ Ｐゴシック" pitchFamily="-108" charset="-128"/>
              </a:rPr>
              <a:t>COVID-19 Pandemic and Resultant Economic Disaster resulted in the passage of the CARES Act of 2020</a:t>
            </a:r>
          </a:p>
          <a:p>
            <a:pPr marL="685800" lvl="1" fontAlgn="base">
              <a:spcBef>
                <a:spcPct val="0"/>
              </a:spcBef>
              <a:spcAft>
                <a:spcPts val="1200"/>
              </a:spcAft>
              <a:buFont typeface="Wingdings" panose="05000000000000000000" pitchFamily="2" charset="2"/>
              <a:buChar char="Ø"/>
              <a:defRPr/>
            </a:pPr>
            <a:r>
              <a:rPr lang="en-US" sz="1400" dirty="0">
                <a:solidFill>
                  <a:srgbClr val="1F497D"/>
                </a:solidFill>
                <a:latin typeface="Georgia" panose="02040502050405020303" pitchFamily="18" charset="0"/>
                <a:ea typeface="ＭＳ Ｐゴシック" pitchFamily="-108" charset="-128"/>
              </a:rPr>
              <a:t>EDA Received $1.5billion; AURO received an allocation of  $236million</a:t>
            </a:r>
          </a:p>
          <a:p>
            <a:pPr marL="685800" lvl="1" fontAlgn="base">
              <a:spcBef>
                <a:spcPct val="0"/>
              </a:spcBef>
              <a:spcAft>
                <a:spcPts val="1200"/>
              </a:spcAft>
              <a:buFont typeface="Wingdings" panose="05000000000000000000" pitchFamily="2" charset="2"/>
              <a:buChar char="Ø"/>
              <a:defRPr/>
            </a:pPr>
            <a:r>
              <a:rPr lang="en-US" sz="1400" dirty="0">
                <a:solidFill>
                  <a:srgbClr val="1F497D"/>
                </a:solidFill>
                <a:latin typeface="Georgia" panose="02040502050405020303" pitchFamily="18" charset="0"/>
                <a:ea typeface="ＭＳ Ｐゴシック" pitchFamily="-108" charset="-128"/>
              </a:rPr>
              <a:t>AURO funds were obligated in six months; many applications could not receive consideration</a:t>
            </a:r>
          </a:p>
          <a:p>
            <a:pPr marL="285750" lvl="0" indent="-285750" fontAlgn="base">
              <a:spcBef>
                <a:spcPct val="0"/>
              </a:spcBef>
              <a:spcAft>
                <a:spcPts val="1200"/>
              </a:spcAft>
              <a:buFont typeface="Wingdings" panose="05000000000000000000" pitchFamily="2" charset="2"/>
              <a:buChar char="Ø"/>
              <a:defRPr/>
            </a:pPr>
            <a:r>
              <a:rPr lang="en-US" sz="1800" dirty="0">
                <a:solidFill>
                  <a:srgbClr val="1F497D"/>
                </a:solidFill>
                <a:latin typeface="Georgia" panose="02040502050405020303" pitchFamily="18" charset="0"/>
                <a:ea typeface="ＭＳ Ｐゴシック" pitchFamily="-108" charset="-128"/>
              </a:rPr>
              <a:t>American Rescue Plan (ARP) of 2021 </a:t>
            </a:r>
          </a:p>
          <a:p>
            <a:pPr marL="685800" lvl="1" fontAlgn="base">
              <a:spcBef>
                <a:spcPct val="0"/>
              </a:spcBef>
              <a:spcAft>
                <a:spcPts val="1200"/>
              </a:spcAft>
              <a:buFont typeface="Wingdings" panose="05000000000000000000" pitchFamily="2" charset="2"/>
              <a:buChar char="Ø"/>
              <a:defRPr/>
            </a:pPr>
            <a:r>
              <a:rPr lang="en-US" sz="1400" dirty="0">
                <a:solidFill>
                  <a:srgbClr val="1F497D"/>
                </a:solidFill>
                <a:latin typeface="Georgia" panose="02040502050405020303" pitchFamily="18" charset="0"/>
                <a:ea typeface="ＭＳ Ｐゴシック" pitchFamily="-108" charset="-128"/>
              </a:rPr>
              <a:t>EDA Received $3billion: AURO allocation TBD</a:t>
            </a:r>
          </a:p>
          <a:p>
            <a:pPr marL="685800" lvl="1" fontAlgn="base">
              <a:spcBef>
                <a:spcPct val="0"/>
              </a:spcBef>
              <a:spcAft>
                <a:spcPts val="1200"/>
              </a:spcAft>
              <a:buFont typeface="Wingdings" panose="05000000000000000000" pitchFamily="2" charset="2"/>
              <a:buChar char="Ø"/>
              <a:defRPr/>
            </a:pPr>
            <a:r>
              <a:rPr lang="en-US" sz="1400" dirty="0">
                <a:solidFill>
                  <a:srgbClr val="1F497D"/>
                </a:solidFill>
                <a:latin typeface="Georgia" panose="02040502050405020303" pitchFamily="18" charset="0"/>
                <a:ea typeface="ＭＳ Ｐゴシック" pitchFamily="-108" charset="-128"/>
              </a:rPr>
              <a:t>NOFOs NOT published yet – expected soon</a:t>
            </a:r>
          </a:p>
          <a:p>
            <a:pPr marL="285750" lvl="0" indent="-285750">
              <a:spcAft>
                <a:spcPts val="1200"/>
              </a:spcAft>
              <a:buFont typeface="Wingdings" panose="05000000000000000000" pitchFamily="2" charset="2"/>
              <a:buChar char="Ø"/>
              <a:defRPr/>
            </a:pPr>
            <a:r>
              <a:rPr lang="en-US" sz="1800" dirty="0">
                <a:solidFill>
                  <a:srgbClr val="1F497D"/>
                </a:solidFill>
                <a:latin typeface="Georgia" panose="02040502050405020303" pitchFamily="18" charset="0"/>
              </a:rPr>
              <a:t>All disaster assistance provided on a “Special Need” basis – with an 80% grant rate </a:t>
            </a:r>
          </a:p>
          <a:p>
            <a:pPr lvl="1"/>
            <a:endParaRPr lang="en-US" dirty="0">
              <a:solidFill>
                <a:prstClr val="black"/>
              </a:solidFill>
            </a:endParaRPr>
          </a:p>
          <a:p>
            <a:pPr lvl="2"/>
            <a:endParaRPr lang="en-US" dirty="0"/>
          </a:p>
        </p:txBody>
      </p:sp>
    </p:spTree>
    <p:extLst>
      <p:ext uri="{BB962C8B-B14F-4D97-AF65-F5344CB8AC3E}">
        <p14:creationId xmlns:p14="http://schemas.microsoft.com/office/powerpoint/2010/main" val="169373742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C1FA5E-CBC9-47BD-91DC-0CF95A5F888D}"/>
              </a:ext>
            </a:extLst>
          </p:cNvPr>
          <p:cNvSpPr>
            <a:spLocks noGrp="1"/>
          </p:cNvSpPr>
          <p:nvPr>
            <p:ph idx="1"/>
          </p:nvPr>
        </p:nvSpPr>
        <p:spPr/>
        <p:txBody>
          <a:bodyPr/>
          <a:lstStyle/>
          <a:p>
            <a:pPr marL="0" lvl="0" indent="0" algn="ctr" fontAlgn="base">
              <a:spcBef>
                <a:spcPct val="0"/>
              </a:spcBef>
              <a:spcAft>
                <a:spcPct val="0"/>
              </a:spcAft>
              <a:buNone/>
              <a:defRPr/>
            </a:pPr>
            <a:r>
              <a:rPr lang="en-US" sz="2400" b="1" dirty="0">
                <a:solidFill>
                  <a:srgbClr val="CC9900"/>
                </a:solidFill>
                <a:latin typeface="Georgia" panose="02040502050405020303" pitchFamily="18" charset="0"/>
                <a:ea typeface="ＭＳ Ｐゴシック" pitchFamily="-108" charset="-128"/>
                <a:cs typeface="Arial" panose="020B0604020202020204" pitchFamily="34" charset="0"/>
              </a:rPr>
              <a:t>PW and EAA Application Critical Elements</a:t>
            </a:r>
          </a:p>
          <a:p>
            <a:pPr marL="285750" lvl="0" indent="-285750" fontAlgn="base">
              <a:spcBef>
                <a:spcPct val="0"/>
              </a:spcBef>
              <a:spcAft>
                <a:spcPts val="1200"/>
              </a:spcAft>
              <a:buFont typeface="Wingdings" panose="05000000000000000000" pitchFamily="2" charset="2"/>
              <a:buChar char="Ø"/>
              <a:defRPr/>
            </a:pPr>
            <a:endParaRPr lang="en-US" sz="1200" dirty="0">
              <a:solidFill>
                <a:srgbClr val="1F497D"/>
              </a:solidFill>
              <a:latin typeface="Georgia" panose="02040502050405020303" pitchFamily="18" charset="0"/>
              <a:ea typeface="ＭＳ Ｐゴシック" pitchFamily="-108" charset="-128"/>
            </a:endParaRPr>
          </a:p>
          <a:p>
            <a:pPr marL="971550" lvl="1" indent="-514350">
              <a:buFont typeface="+mj-lt"/>
              <a:buAutoNum type="arabicPeriod"/>
            </a:pPr>
            <a:r>
              <a:rPr lang="en-US" sz="1800" dirty="0">
                <a:solidFill>
                  <a:srgbClr val="1F497D"/>
                </a:solidFill>
                <a:latin typeface="Georgia" panose="02040502050405020303" pitchFamily="18" charset="0"/>
                <a:ea typeface="ＭＳ Ｐゴシック" pitchFamily="-108" charset="-128"/>
              </a:rPr>
              <a:t>Area must meet distress threshold – for CARES and ARP entire country impacted by the economic downturn</a:t>
            </a:r>
          </a:p>
          <a:p>
            <a:pPr marL="971550" lvl="1" indent="-514350">
              <a:buFont typeface="+mj-lt"/>
              <a:buAutoNum type="arabicPeriod"/>
            </a:pPr>
            <a:r>
              <a:rPr lang="en-US" sz="1800" dirty="0">
                <a:solidFill>
                  <a:srgbClr val="1F497D"/>
                </a:solidFill>
                <a:latin typeface="Georgia" panose="02040502050405020303" pitchFamily="18" charset="0"/>
                <a:ea typeface="ＭＳ Ｐゴシック" pitchFamily="-108" charset="-128"/>
              </a:rPr>
              <a:t>US –wide eligibility conveyed by those laws means all qualify for 80%</a:t>
            </a:r>
          </a:p>
          <a:p>
            <a:pPr marL="971550" lvl="1" indent="-514350">
              <a:buFont typeface="+mj-lt"/>
              <a:buAutoNum type="arabicPeriod"/>
            </a:pPr>
            <a:r>
              <a:rPr lang="en-US" sz="1800" dirty="0">
                <a:solidFill>
                  <a:srgbClr val="1F497D"/>
                </a:solidFill>
                <a:latin typeface="Georgia" panose="02040502050405020303" pitchFamily="18" charset="0"/>
                <a:ea typeface="ＭＳ Ｐゴシック" pitchFamily="-108" charset="-128"/>
              </a:rPr>
              <a:t>Projects must align with Regional CEDS maintained by the Economic Development District (</a:t>
            </a:r>
            <a:r>
              <a:rPr lang="en-US" sz="1800" dirty="0" err="1">
                <a:solidFill>
                  <a:srgbClr val="1F497D"/>
                </a:solidFill>
                <a:latin typeface="Georgia" panose="02040502050405020303" pitchFamily="18" charset="0"/>
                <a:ea typeface="ＭＳ Ｐゴシック" pitchFamily="-108" charset="-128"/>
              </a:rPr>
              <a:t>CoG</a:t>
            </a:r>
            <a:r>
              <a:rPr lang="en-US" sz="1800" dirty="0">
                <a:solidFill>
                  <a:srgbClr val="1F497D"/>
                </a:solidFill>
                <a:latin typeface="Georgia" panose="02040502050405020303" pitchFamily="18" charset="0"/>
                <a:ea typeface="ＭＳ Ｐゴシック" pitchFamily="-108" charset="-128"/>
              </a:rPr>
              <a:t>) – all CEDS updated to include disaster response</a:t>
            </a:r>
          </a:p>
          <a:p>
            <a:pPr marL="971550" lvl="1" indent="-514350">
              <a:buFont typeface="+mj-lt"/>
              <a:buAutoNum type="arabicPeriod"/>
            </a:pPr>
            <a:r>
              <a:rPr lang="en-US" sz="1800" dirty="0">
                <a:solidFill>
                  <a:srgbClr val="1F497D"/>
                </a:solidFill>
                <a:latin typeface="Georgia" panose="02040502050405020303" pitchFamily="18" charset="0"/>
                <a:ea typeface="ＭＳ Ｐゴシック" pitchFamily="-108" charset="-128"/>
              </a:rPr>
              <a:t>Improvements must remain in public ownership and for the purpose outlined by the grant for the life of whatever is financed – real property is typically 20 years</a:t>
            </a:r>
          </a:p>
          <a:p>
            <a:pPr marL="971550" lvl="1" indent="-514350">
              <a:buFont typeface="+mj-lt"/>
              <a:buAutoNum type="arabicPeriod"/>
            </a:pPr>
            <a:r>
              <a:rPr lang="en-US" sz="1800" dirty="0">
                <a:solidFill>
                  <a:srgbClr val="1F497D"/>
                </a:solidFill>
                <a:latin typeface="Georgia" panose="02040502050405020303" pitchFamily="18" charset="0"/>
                <a:ea typeface="ＭＳ Ｐゴシック" pitchFamily="-108" charset="-128"/>
              </a:rPr>
              <a:t>Must result in job creation/retention and be responsive to the EDA investment priorities</a:t>
            </a:r>
            <a:endParaRPr lang="en-US" sz="1800" dirty="0">
              <a:solidFill>
                <a:prstClr val="black"/>
              </a:solidFill>
            </a:endParaRPr>
          </a:p>
          <a:p>
            <a:pPr lvl="2"/>
            <a:endParaRPr lang="en-US" dirty="0"/>
          </a:p>
        </p:txBody>
      </p:sp>
    </p:spTree>
    <p:extLst>
      <p:ext uri="{BB962C8B-B14F-4D97-AF65-F5344CB8AC3E}">
        <p14:creationId xmlns:p14="http://schemas.microsoft.com/office/powerpoint/2010/main" val="1026257696"/>
      </p:ext>
    </p:extLst>
  </p:cSld>
  <p:clrMapOvr>
    <a:masterClrMapping/>
  </p:clrMapOvr>
  <p:transition>
    <p:fade/>
  </p:transition>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3542</TotalTime>
  <Words>1341</Words>
  <Application>Microsoft Office PowerPoint</Application>
  <PresentationFormat>On-screen Show (4:3)</PresentationFormat>
  <Paragraphs>172</Paragraphs>
  <Slides>13</Slides>
  <Notes>12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13</vt:i4>
      </vt:variant>
    </vt:vector>
  </HeadingPairs>
  <TitlesOfParts>
    <vt:vector size="26" baseType="lpstr">
      <vt:lpstr>ＭＳ Ｐゴシック</vt:lpstr>
      <vt:lpstr>Arial</vt:lpstr>
      <vt:lpstr>Arial Narrow</vt:lpstr>
      <vt:lpstr>Calibri</vt:lpstr>
      <vt:lpstr>Georgia</vt:lpstr>
      <vt:lpstr>Lucida Grande</vt:lpstr>
      <vt:lpstr>Times New Roman</vt:lpstr>
      <vt:lpstr>Wingdings</vt:lpstr>
      <vt:lpstr>1_Custom Design</vt:lpstr>
      <vt:lpstr>2_Custom Design</vt:lpstr>
      <vt:lpstr>3_Custom Design</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 Bright Idea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Condon</dc:creator>
  <cp:lastModifiedBy>Shauna Shumpert</cp:lastModifiedBy>
  <cp:revision>210</cp:revision>
  <cp:lastPrinted>2016-01-13T15:58:32Z</cp:lastPrinted>
  <dcterms:created xsi:type="dcterms:W3CDTF">2011-02-24T20:55:53Z</dcterms:created>
  <dcterms:modified xsi:type="dcterms:W3CDTF">2021-07-14T21:41:48Z</dcterms:modified>
</cp:coreProperties>
</file>