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8"/>
  </p:notesMasterIdLst>
  <p:sldIdLst>
    <p:sldId id="256" r:id="rId3"/>
    <p:sldId id="319" r:id="rId4"/>
    <p:sldId id="310" r:id="rId5"/>
    <p:sldId id="316" r:id="rId6"/>
    <p:sldId id="263" r:id="rId7"/>
    <p:sldId id="320" r:id="rId8"/>
    <p:sldId id="324" r:id="rId9"/>
    <p:sldId id="325" r:id="rId10"/>
    <p:sldId id="351" r:id="rId11"/>
    <p:sldId id="348" r:id="rId12"/>
    <p:sldId id="350" r:id="rId13"/>
    <p:sldId id="328" r:id="rId14"/>
    <p:sldId id="330" r:id="rId15"/>
    <p:sldId id="331" r:id="rId16"/>
    <p:sldId id="261" r:id="rId17"/>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7868" autoAdjust="0"/>
  </p:normalViewPr>
  <p:slideViewPr>
    <p:cSldViewPr snapToGrid="0">
      <p:cViewPr varScale="1">
        <p:scale>
          <a:sx n="63" d="100"/>
          <a:sy n="63" d="100"/>
        </p:scale>
        <p:origin x="1020" y="72"/>
      </p:cViewPr>
      <p:guideLst/>
    </p:cSldViewPr>
  </p:slideViewPr>
  <p:notesTextViewPr>
    <p:cViewPr>
      <p:scale>
        <a:sx n="3" d="2"/>
        <a:sy n="3" d="2"/>
      </p:scale>
      <p:origin x="0" y="0"/>
    </p:cViewPr>
  </p:notesTextViewPr>
  <p:sorterViewPr>
    <p:cViewPr varScale="1">
      <p:scale>
        <a:sx n="1" d="1"/>
        <a:sy n="1" d="1"/>
      </p:scale>
      <p:origin x="0" y="-322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iagrams/_rels/data4.xml.rels><?xml version="1.0" encoding="UTF-8" standalone="yes"?>
<Relationships xmlns="http://schemas.openxmlformats.org/package/2006/relationships"><Relationship Id="rId2" Type="http://schemas.openxmlformats.org/officeDocument/2006/relationships/hyperlink" Target="http://texreg.sos.state.tx.us/public/readtac$ext.ViewTAC?tac_view=5&amp;ti=34&amp;pt=1&amp;ch=19&amp;sch=D&amp;rl=Y" TargetMode="External"/><Relationship Id="rId1" Type="http://schemas.openxmlformats.org/officeDocument/2006/relationships/hyperlink" Target="http://www.statutes.legis.state.tx.us/Docs/GV/htm/GV.2305.htm" TargetMode="External"/></Relationships>
</file>

<file path=ppt/diagrams/_rels/drawing4.xml.rels><?xml version="1.0" encoding="UTF-8" standalone="yes"?>
<Relationships xmlns="http://schemas.openxmlformats.org/package/2006/relationships"><Relationship Id="rId2" Type="http://schemas.openxmlformats.org/officeDocument/2006/relationships/hyperlink" Target="http://texreg.sos.state.tx.us/public/readtac$ext.ViewTAC?tac_view=5&amp;ti=34&amp;pt=1&amp;ch=19&amp;sch=D&amp;rl=Y" TargetMode="External"/><Relationship Id="rId1" Type="http://schemas.openxmlformats.org/officeDocument/2006/relationships/hyperlink" Target="http://www.statutes.legis.state.tx.us/Docs/GV/htm/GV.2305.htm" TargetMode="Externa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EA187E-C072-4C5B-B41E-B4E564B6326E}"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en-US"/>
        </a:p>
      </dgm:t>
    </dgm:pt>
    <dgm:pt modelId="{832BF244-8C3F-4A9C-B603-6727ED497D5C}">
      <dgm:prSet/>
      <dgm:spPr/>
      <dgm:t>
        <a:bodyPr/>
        <a:lstStyle/>
        <a:p>
          <a:r>
            <a:rPr lang="en-US" dirty="0"/>
            <a:t>Loan Qualification Criteria</a:t>
          </a:r>
        </a:p>
      </dgm:t>
    </dgm:pt>
    <dgm:pt modelId="{071D64EF-FBD0-4936-B958-4A9FBB12913D}" type="parTrans" cxnId="{A91883C0-3353-4588-8312-41BF9A9BEC07}">
      <dgm:prSet/>
      <dgm:spPr/>
      <dgm:t>
        <a:bodyPr/>
        <a:lstStyle/>
        <a:p>
          <a:endParaRPr lang="en-US"/>
        </a:p>
      </dgm:t>
    </dgm:pt>
    <dgm:pt modelId="{9F647375-398B-40C2-B34A-1CFF17FA657E}" type="sibTrans" cxnId="{A91883C0-3353-4588-8312-41BF9A9BEC07}">
      <dgm:prSet/>
      <dgm:spPr/>
      <dgm:t>
        <a:bodyPr/>
        <a:lstStyle/>
        <a:p>
          <a:endParaRPr lang="en-US"/>
        </a:p>
      </dgm:t>
    </dgm:pt>
    <dgm:pt modelId="{53D02B91-4177-4FDA-87D8-3DF34BF8D3B5}">
      <dgm:prSet/>
      <dgm:spPr/>
      <dgm:t>
        <a:bodyPr/>
        <a:lstStyle/>
        <a:p>
          <a:r>
            <a:rPr lang="en-US" dirty="0"/>
            <a:t>Permanently affixed</a:t>
          </a:r>
        </a:p>
      </dgm:t>
    </dgm:pt>
    <dgm:pt modelId="{23AB4271-CEA8-468C-A98F-6203C0EFD950}" type="parTrans" cxnId="{C17B4F4F-E696-4FDD-B5F3-A5B67DF40FF9}">
      <dgm:prSet/>
      <dgm:spPr/>
      <dgm:t>
        <a:bodyPr/>
        <a:lstStyle/>
        <a:p>
          <a:endParaRPr lang="en-US"/>
        </a:p>
      </dgm:t>
    </dgm:pt>
    <dgm:pt modelId="{F8BEF59A-6541-4ABD-AFAB-0FEC3777BF56}" type="sibTrans" cxnId="{C17B4F4F-E696-4FDD-B5F3-A5B67DF40FF9}">
      <dgm:prSet/>
      <dgm:spPr/>
      <dgm:t>
        <a:bodyPr/>
        <a:lstStyle/>
        <a:p>
          <a:endParaRPr lang="en-US"/>
        </a:p>
      </dgm:t>
    </dgm:pt>
    <dgm:pt modelId="{343E1935-7972-4CD6-9ABA-A960A6537C9D}">
      <dgm:prSet/>
      <dgm:spPr/>
      <dgm:t>
        <a:bodyPr/>
        <a:lstStyle/>
        <a:p>
          <a:r>
            <a:rPr lang="en-US" dirty="0"/>
            <a:t>Owned by borrower</a:t>
          </a:r>
        </a:p>
      </dgm:t>
    </dgm:pt>
    <dgm:pt modelId="{2AA6D853-2B6D-42AD-B820-334F8533BE3A}" type="parTrans" cxnId="{20D860DC-2254-4117-84E6-5EFB86C2BE91}">
      <dgm:prSet/>
      <dgm:spPr/>
      <dgm:t>
        <a:bodyPr/>
        <a:lstStyle/>
        <a:p>
          <a:endParaRPr lang="en-US"/>
        </a:p>
      </dgm:t>
    </dgm:pt>
    <dgm:pt modelId="{150E70DB-3E6D-4888-BEB1-9E06382F34CF}" type="sibTrans" cxnId="{20D860DC-2254-4117-84E6-5EFB86C2BE91}">
      <dgm:prSet/>
      <dgm:spPr/>
      <dgm:t>
        <a:bodyPr/>
        <a:lstStyle/>
        <a:p>
          <a:endParaRPr lang="en-US"/>
        </a:p>
      </dgm:t>
    </dgm:pt>
    <dgm:pt modelId="{E2110C99-9374-42A7-8AEB-CDF771891429}">
      <dgm:prSet/>
      <dgm:spPr/>
      <dgm:t>
        <a:bodyPr/>
        <a:lstStyle/>
        <a:p>
          <a:r>
            <a:rPr lang="en-US" dirty="0"/>
            <a:t>Third Party Review</a:t>
          </a:r>
        </a:p>
      </dgm:t>
    </dgm:pt>
    <dgm:pt modelId="{00419A64-DC02-4E68-A2D9-F0FFE5A411D2}" type="parTrans" cxnId="{5E15B11C-7556-47F9-B1D0-C4AE041EE21E}">
      <dgm:prSet/>
      <dgm:spPr/>
      <dgm:t>
        <a:bodyPr/>
        <a:lstStyle/>
        <a:p>
          <a:endParaRPr lang="en-US"/>
        </a:p>
      </dgm:t>
    </dgm:pt>
    <dgm:pt modelId="{E7E0F1FF-58EF-4B48-812E-F5BBAB44EF47}" type="sibTrans" cxnId="{5E15B11C-7556-47F9-B1D0-C4AE041EE21E}">
      <dgm:prSet/>
      <dgm:spPr/>
      <dgm:t>
        <a:bodyPr/>
        <a:lstStyle/>
        <a:p>
          <a:endParaRPr lang="en-US"/>
        </a:p>
      </dgm:t>
    </dgm:pt>
    <dgm:pt modelId="{A3ADF181-B8F1-42C0-B8B9-8B4CA8734A53}">
      <dgm:prSet/>
      <dgm:spPr/>
      <dgm:t>
        <a:bodyPr/>
        <a:lstStyle/>
        <a:p>
          <a:pPr>
            <a:buFont typeface="Arial" panose="020B0604020202020204" pitchFamily="34" charset="0"/>
            <a:buChar char="•"/>
          </a:pPr>
          <a:r>
            <a:rPr lang="en-US" b="0" dirty="0">
              <a:solidFill>
                <a:schemeClr val="tx1"/>
              </a:solidFill>
            </a:rPr>
            <a:t>Loan simple payback is same as loan term - 15 years or less </a:t>
          </a:r>
        </a:p>
      </dgm:t>
    </dgm:pt>
    <dgm:pt modelId="{6DC9C063-2576-46F5-9B34-0A95C3DA5F8E}" type="parTrans" cxnId="{5DDD2CE0-F033-47AF-B1E8-B7D8D6D5FA10}">
      <dgm:prSet/>
      <dgm:spPr/>
      <dgm:t>
        <a:bodyPr/>
        <a:lstStyle/>
        <a:p>
          <a:endParaRPr lang="en-US"/>
        </a:p>
      </dgm:t>
    </dgm:pt>
    <dgm:pt modelId="{F8284868-4612-4122-8A3B-1726E06759B5}" type="sibTrans" cxnId="{5DDD2CE0-F033-47AF-B1E8-B7D8D6D5FA10}">
      <dgm:prSet/>
      <dgm:spPr/>
      <dgm:t>
        <a:bodyPr/>
        <a:lstStyle/>
        <a:p>
          <a:endParaRPr lang="en-US"/>
        </a:p>
      </dgm:t>
    </dgm:pt>
    <dgm:pt modelId="{0031DB25-3413-49C6-BB6C-6F737FD08E27}">
      <dgm:prSet/>
      <dgm:spPr/>
      <dgm:t>
        <a:bodyPr/>
        <a:lstStyle/>
        <a:p>
          <a:pPr>
            <a:buFont typeface="Arial" panose="020B0604020202020204" pitchFamily="34" charset="0"/>
            <a:buChar char="•"/>
          </a:pPr>
          <a:r>
            <a:rPr lang="en-US" b="0" dirty="0">
              <a:solidFill>
                <a:schemeClr val="tx1"/>
              </a:solidFill>
            </a:rPr>
            <a:t>UCRM payback is less than or equal to EUL</a:t>
          </a:r>
        </a:p>
      </dgm:t>
    </dgm:pt>
    <dgm:pt modelId="{02ABE3A8-4048-4E45-854A-078E5EA6AB8F}" type="parTrans" cxnId="{ED49BC15-D523-4F2D-9AF4-6957E95FD818}">
      <dgm:prSet/>
      <dgm:spPr/>
      <dgm:t>
        <a:bodyPr/>
        <a:lstStyle/>
        <a:p>
          <a:endParaRPr lang="en-US"/>
        </a:p>
      </dgm:t>
    </dgm:pt>
    <dgm:pt modelId="{510606BF-255F-4F73-B39A-51530DE6CFDB}" type="sibTrans" cxnId="{ED49BC15-D523-4F2D-9AF4-6957E95FD818}">
      <dgm:prSet/>
      <dgm:spPr/>
      <dgm:t>
        <a:bodyPr/>
        <a:lstStyle/>
        <a:p>
          <a:endParaRPr lang="en-US"/>
        </a:p>
      </dgm:t>
    </dgm:pt>
    <dgm:pt modelId="{E617462A-044F-43FF-A372-0C8767FE23EB}" type="pres">
      <dgm:prSet presAssocID="{A7EA187E-C072-4C5B-B41E-B4E564B6326E}" presName="linear" presStyleCnt="0">
        <dgm:presLayoutVars>
          <dgm:dir/>
          <dgm:animLvl val="lvl"/>
          <dgm:resizeHandles val="exact"/>
        </dgm:presLayoutVars>
      </dgm:prSet>
      <dgm:spPr/>
    </dgm:pt>
    <dgm:pt modelId="{2C86CEE2-5304-4206-BD94-87D27B8367A9}" type="pres">
      <dgm:prSet presAssocID="{832BF244-8C3F-4A9C-B603-6727ED497D5C}" presName="parentLin" presStyleCnt="0"/>
      <dgm:spPr/>
    </dgm:pt>
    <dgm:pt modelId="{9139E4AE-6113-4675-91DB-0E88BEF072B6}" type="pres">
      <dgm:prSet presAssocID="{832BF244-8C3F-4A9C-B603-6727ED497D5C}" presName="parentLeftMargin" presStyleLbl="node1" presStyleIdx="0" presStyleCnt="2"/>
      <dgm:spPr/>
    </dgm:pt>
    <dgm:pt modelId="{8224FE49-F7FF-486B-84E3-8F14B9477660}" type="pres">
      <dgm:prSet presAssocID="{832BF244-8C3F-4A9C-B603-6727ED497D5C}" presName="parentText" presStyleLbl="node1" presStyleIdx="0" presStyleCnt="2">
        <dgm:presLayoutVars>
          <dgm:chMax val="0"/>
          <dgm:bulletEnabled val="1"/>
        </dgm:presLayoutVars>
      </dgm:prSet>
      <dgm:spPr/>
    </dgm:pt>
    <dgm:pt modelId="{6FD6B9D6-5B42-4062-8325-34DD4F86D624}" type="pres">
      <dgm:prSet presAssocID="{832BF244-8C3F-4A9C-B603-6727ED497D5C}" presName="negativeSpace" presStyleCnt="0"/>
      <dgm:spPr/>
    </dgm:pt>
    <dgm:pt modelId="{56C29BA2-8B02-4962-A017-C178C14EA48F}" type="pres">
      <dgm:prSet presAssocID="{832BF244-8C3F-4A9C-B603-6727ED497D5C}" presName="childText" presStyleLbl="conFgAcc1" presStyleIdx="0" presStyleCnt="2">
        <dgm:presLayoutVars>
          <dgm:bulletEnabled val="1"/>
        </dgm:presLayoutVars>
      </dgm:prSet>
      <dgm:spPr/>
    </dgm:pt>
    <dgm:pt modelId="{B1DB80E4-0C09-45CF-9786-C5A690B1352B}" type="pres">
      <dgm:prSet presAssocID="{9F647375-398B-40C2-B34A-1CFF17FA657E}" presName="spaceBetweenRectangles" presStyleCnt="0"/>
      <dgm:spPr/>
    </dgm:pt>
    <dgm:pt modelId="{00BCE054-D70B-4878-A078-1E2160C4A44C}" type="pres">
      <dgm:prSet presAssocID="{E2110C99-9374-42A7-8AEB-CDF771891429}" presName="parentLin" presStyleCnt="0"/>
      <dgm:spPr/>
    </dgm:pt>
    <dgm:pt modelId="{4DBEB6DC-F3AE-4374-8565-590B37C849ED}" type="pres">
      <dgm:prSet presAssocID="{E2110C99-9374-42A7-8AEB-CDF771891429}" presName="parentLeftMargin" presStyleLbl="node1" presStyleIdx="0" presStyleCnt="2"/>
      <dgm:spPr/>
    </dgm:pt>
    <dgm:pt modelId="{531484D9-50E4-4A73-A4D2-D102D35720AE}" type="pres">
      <dgm:prSet presAssocID="{E2110C99-9374-42A7-8AEB-CDF771891429}" presName="parentText" presStyleLbl="node1" presStyleIdx="1" presStyleCnt="2">
        <dgm:presLayoutVars>
          <dgm:chMax val="0"/>
          <dgm:bulletEnabled val="1"/>
        </dgm:presLayoutVars>
      </dgm:prSet>
      <dgm:spPr/>
    </dgm:pt>
    <dgm:pt modelId="{E06C6A93-C49D-40FA-854E-2AD6EA86E008}" type="pres">
      <dgm:prSet presAssocID="{E2110C99-9374-42A7-8AEB-CDF771891429}" presName="negativeSpace" presStyleCnt="0"/>
      <dgm:spPr/>
    </dgm:pt>
    <dgm:pt modelId="{B7A28910-5823-4F36-A7DC-8865940152FD}" type="pres">
      <dgm:prSet presAssocID="{E2110C99-9374-42A7-8AEB-CDF771891429}" presName="childText" presStyleLbl="conFgAcc1" presStyleIdx="1" presStyleCnt="2">
        <dgm:presLayoutVars>
          <dgm:bulletEnabled val="1"/>
        </dgm:presLayoutVars>
      </dgm:prSet>
      <dgm:spPr/>
    </dgm:pt>
  </dgm:ptLst>
  <dgm:cxnLst>
    <dgm:cxn modelId="{ED49BC15-D523-4F2D-9AF4-6957E95FD818}" srcId="{832BF244-8C3F-4A9C-B603-6727ED497D5C}" destId="{0031DB25-3413-49C6-BB6C-6F737FD08E27}" srcOrd="3" destOrd="0" parTransId="{02ABE3A8-4048-4E45-854A-078E5EA6AB8F}" sibTransId="{510606BF-255F-4F73-B39A-51530DE6CFDB}"/>
    <dgm:cxn modelId="{BF397718-83A1-4BB9-AE59-728A966E7D49}" type="presOf" srcId="{832BF244-8C3F-4A9C-B603-6727ED497D5C}" destId="{9139E4AE-6113-4675-91DB-0E88BEF072B6}" srcOrd="0" destOrd="0" presId="urn:microsoft.com/office/officeart/2005/8/layout/list1"/>
    <dgm:cxn modelId="{E4022B1B-D5D2-4102-861F-F56A000E8AC8}" type="presOf" srcId="{E2110C99-9374-42A7-8AEB-CDF771891429}" destId="{4DBEB6DC-F3AE-4374-8565-590B37C849ED}" srcOrd="0" destOrd="0" presId="urn:microsoft.com/office/officeart/2005/8/layout/list1"/>
    <dgm:cxn modelId="{5E15B11C-7556-47F9-B1D0-C4AE041EE21E}" srcId="{A7EA187E-C072-4C5B-B41E-B4E564B6326E}" destId="{E2110C99-9374-42A7-8AEB-CDF771891429}" srcOrd="1" destOrd="0" parTransId="{00419A64-DC02-4E68-A2D9-F0FFE5A411D2}" sibTransId="{E7E0F1FF-58EF-4B48-812E-F5BBAB44EF47}"/>
    <dgm:cxn modelId="{64838762-6B66-4E7C-B343-9C3D6E52BA6D}" type="presOf" srcId="{A7EA187E-C072-4C5B-B41E-B4E564B6326E}" destId="{E617462A-044F-43FF-A372-0C8767FE23EB}" srcOrd="0" destOrd="0" presId="urn:microsoft.com/office/officeart/2005/8/layout/list1"/>
    <dgm:cxn modelId="{A686836B-2297-4036-8D2E-C1D503060117}" type="presOf" srcId="{E2110C99-9374-42A7-8AEB-CDF771891429}" destId="{531484D9-50E4-4A73-A4D2-D102D35720AE}" srcOrd="1" destOrd="0" presId="urn:microsoft.com/office/officeart/2005/8/layout/list1"/>
    <dgm:cxn modelId="{414B3F6F-F044-484A-8912-44B011826F21}" type="presOf" srcId="{832BF244-8C3F-4A9C-B603-6727ED497D5C}" destId="{8224FE49-F7FF-486B-84E3-8F14B9477660}" srcOrd="1" destOrd="0" presId="urn:microsoft.com/office/officeart/2005/8/layout/list1"/>
    <dgm:cxn modelId="{C17B4F4F-E696-4FDD-B5F3-A5B67DF40FF9}" srcId="{832BF244-8C3F-4A9C-B603-6727ED497D5C}" destId="{53D02B91-4177-4FDA-87D8-3DF34BF8D3B5}" srcOrd="0" destOrd="0" parTransId="{23AB4271-CEA8-468C-A98F-6203C0EFD950}" sibTransId="{F8BEF59A-6541-4ABD-AFAB-0FEC3777BF56}"/>
    <dgm:cxn modelId="{64E2137A-6AEF-4AD0-934D-7F540F44C874}" type="presOf" srcId="{0031DB25-3413-49C6-BB6C-6F737FD08E27}" destId="{56C29BA2-8B02-4962-A017-C178C14EA48F}" srcOrd="0" destOrd="3" presId="urn:microsoft.com/office/officeart/2005/8/layout/list1"/>
    <dgm:cxn modelId="{A91883C0-3353-4588-8312-41BF9A9BEC07}" srcId="{A7EA187E-C072-4C5B-B41E-B4E564B6326E}" destId="{832BF244-8C3F-4A9C-B603-6727ED497D5C}" srcOrd="0" destOrd="0" parTransId="{071D64EF-FBD0-4936-B958-4A9FBB12913D}" sibTransId="{9F647375-398B-40C2-B34A-1CFF17FA657E}"/>
    <dgm:cxn modelId="{20A652CD-BEB6-47C7-91DE-61CB934AB8F3}" type="presOf" srcId="{A3ADF181-B8F1-42C0-B8B9-8B4CA8734A53}" destId="{56C29BA2-8B02-4962-A017-C178C14EA48F}" srcOrd="0" destOrd="2" presId="urn:microsoft.com/office/officeart/2005/8/layout/list1"/>
    <dgm:cxn modelId="{20D860DC-2254-4117-84E6-5EFB86C2BE91}" srcId="{832BF244-8C3F-4A9C-B603-6727ED497D5C}" destId="{343E1935-7972-4CD6-9ABA-A960A6537C9D}" srcOrd="1" destOrd="0" parTransId="{2AA6D853-2B6D-42AD-B820-334F8533BE3A}" sibTransId="{150E70DB-3E6D-4888-BEB1-9E06382F34CF}"/>
    <dgm:cxn modelId="{5DDD2CE0-F033-47AF-B1E8-B7D8D6D5FA10}" srcId="{832BF244-8C3F-4A9C-B603-6727ED497D5C}" destId="{A3ADF181-B8F1-42C0-B8B9-8B4CA8734A53}" srcOrd="2" destOrd="0" parTransId="{6DC9C063-2576-46F5-9B34-0A95C3DA5F8E}" sibTransId="{F8284868-4612-4122-8A3B-1726E06759B5}"/>
    <dgm:cxn modelId="{9E6F40E3-CFCA-4C89-B0FF-7D67F6DDFAC9}" type="presOf" srcId="{343E1935-7972-4CD6-9ABA-A960A6537C9D}" destId="{56C29BA2-8B02-4962-A017-C178C14EA48F}" srcOrd="0" destOrd="1" presId="urn:microsoft.com/office/officeart/2005/8/layout/list1"/>
    <dgm:cxn modelId="{37D769ED-68E4-4578-A74B-9F9BF0ED0203}" type="presOf" srcId="{53D02B91-4177-4FDA-87D8-3DF34BF8D3B5}" destId="{56C29BA2-8B02-4962-A017-C178C14EA48F}" srcOrd="0" destOrd="0" presId="urn:microsoft.com/office/officeart/2005/8/layout/list1"/>
    <dgm:cxn modelId="{1E216BA0-5E17-4CA2-AEC4-B280A0C5D3B6}" type="presParOf" srcId="{E617462A-044F-43FF-A372-0C8767FE23EB}" destId="{2C86CEE2-5304-4206-BD94-87D27B8367A9}" srcOrd="0" destOrd="0" presId="urn:microsoft.com/office/officeart/2005/8/layout/list1"/>
    <dgm:cxn modelId="{81E8CF7F-1FA5-4574-9476-806C68B7E821}" type="presParOf" srcId="{2C86CEE2-5304-4206-BD94-87D27B8367A9}" destId="{9139E4AE-6113-4675-91DB-0E88BEF072B6}" srcOrd="0" destOrd="0" presId="urn:microsoft.com/office/officeart/2005/8/layout/list1"/>
    <dgm:cxn modelId="{CFB2273E-8884-47A2-AFB1-4402447731CD}" type="presParOf" srcId="{2C86CEE2-5304-4206-BD94-87D27B8367A9}" destId="{8224FE49-F7FF-486B-84E3-8F14B9477660}" srcOrd="1" destOrd="0" presId="urn:microsoft.com/office/officeart/2005/8/layout/list1"/>
    <dgm:cxn modelId="{66D37F14-947C-41D5-918E-71DD19E65296}" type="presParOf" srcId="{E617462A-044F-43FF-A372-0C8767FE23EB}" destId="{6FD6B9D6-5B42-4062-8325-34DD4F86D624}" srcOrd="1" destOrd="0" presId="urn:microsoft.com/office/officeart/2005/8/layout/list1"/>
    <dgm:cxn modelId="{5813ACD1-FFA4-4760-A5F7-158245049BF3}" type="presParOf" srcId="{E617462A-044F-43FF-A372-0C8767FE23EB}" destId="{56C29BA2-8B02-4962-A017-C178C14EA48F}" srcOrd="2" destOrd="0" presId="urn:microsoft.com/office/officeart/2005/8/layout/list1"/>
    <dgm:cxn modelId="{5A50647B-B217-4886-9D88-03D8A23D6C00}" type="presParOf" srcId="{E617462A-044F-43FF-A372-0C8767FE23EB}" destId="{B1DB80E4-0C09-45CF-9786-C5A690B1352B}" srcOrd="3" destOrd="0" presId="urn:microsoft.com/office/officeart/2005/8/layout/list1"/>
    <dgm:cxn modelId="{A13468C7-B2C1-4EB8-BB6D-582575E4A2A7}" type="presParOf" srcId="{E617462A-044F-43FF-A372-0C8767FE23EB}" destId="{00BCE054-D70B-4878-A078-1E2160C4A44C}" srcOrd="4" destOrd="0" presId="urn:microsoft.com/office/officeart/2005/8/layout/list1"/>
    <dgm:cxn modelId="{7646E01D-A523-4F51-AED6-A7E030BB977A}" type="presParOf" srcId="{00BCE054-D70B-4878-A078-1E2160C4A44C}" destId="{4DBEB6DC-F3AE-4374-8565-590B37C849ED}" srcOrd="0" destOrd="0" presId="urn:microsoft.com/office/officeart/2005/8/layout/list1"/>
    <dgm:cxn modelId="{DD2FF052-DB12-4761-AEFA-902B6B05D91F}" type="presParOf" srcId="{00BCE054-D70B-4878-A078-1E2160C4A44C}" destId="{531484D9-50E4-4A73-A4D2-D102D35720AE}" srcOrd="1" destOrd="0" presId="urn:microsoft.com/office/officeart/2005/8/layout/list1"/>
    <dgm:cxn modelId="{B1C0A554-BA6B-4896-9D0B-74A031F3325D}" type="presParOf" srcId="{E617462A-044F-43FF-A372-0C8767FE23EB}" destId="{E06C6A93-C49D-40FA-854E-2AD6EA86E008}" srcOrd="5" destOrd="0" presId="urn:microsoft.com/office/officeart/2005/8/layout/list1"/>
    <dgm:cxn modelId="{F30B865F-44CC-40E2-B123-5552284679A6}" type="presParOf" srcId="{E617462A-044F-43FF-A372-0C8767FE23EB}" destId="{B7A28910-5823-4F36-A7DC-8865940152FD}"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D70A2C2-9BAB-4636-AA97-9F02B9D3E316}" type="doc">
      <dgm:prSet loTypeId="urn:microsoft.com/office/officeart/2005/8/layout/StepDownProcess" loCatId="process" qsTypeId="urn:microsoft.com/office/officeart/2005/8/quickstyle/simple2" qsCatId="simple" csTypeId="urn:microsoft.com/office/officeart/2005/8/colors/accent4_2" csCatId="accent4" phldr="1"/>
      <dgm:spPr/>
      <dgm:t>
        <a:bodyPr/>
        <a:lstStyle/>
        <a:p>
          <a:endParaRPr lang="en-US"/>
        </a:p>
      </dgm:t>
    </dgm:pt>
    <dgm:pt modelId="{2B9A0C4B-1E6B-4362-9923-B0A5FF625FC8}">
      <dgm:prSet phldrT="[Text]"/>
      <dgm:spPr>
        <a:solidFill>
          <a:schemeClr val="accent6">
            <a:lumMod val="50000"/>
          </a:schemeClr>
        </a:solidFill>
      </dgm:spPr>
      <dgm:t>
        <a:bodyPr/>
        <a:lstStyle/>
        <a:p>
          <a:r>
            <a:rPr lang="en-US" dirty="0"/>
            <a:t>Design</a:t>
          </a:r>
        </a:p>
      </dgm:t>
    </dgm:pt>
    <dgm:pt modelId="{B510B2F4-8C29-4C21-9BDE-49CFC6D20E8F}" type="parTrans" cxnId="{45FF81E6-4251-42F8-A7EC-9F0CF7116543}">
      <dgm:prSet/>
      <dgm:spPr/>
      <dgm:t>
        <a:bodyPr/>
        <a:lstStyle/>
        <a:p>
          <a:endParaRPr lang="en-US"/>
        </a:p>
      </dgm:t>
    </dgm:pt>
    <dgm:pt modelId="{F6F3455B-8CD3-424C-BC42-4220BEE629B8}" type="sibTrans" cxnId="{45FF81E6-4251-42F8-A7EC-9F0CF7116543}">
      <dgm:prSet/>
      <dgm:spPr/>
      <dgm:t>
        <a:bodyPr/>
        <a:lstStyle/>
        <a:p>
          <a:endParaRPr lang="en-US"/>
        </a:p>
      </dgm:t>
    </dgm:pt>
    <dgm:pt modelId="{1EF25E6D-1092-473F-A476-BC17F8DB0C83}">
      <dgm:prSet phldrT="[Text]"/>
      <dgm:spPr>
        <a:solidFill>
          <a:schemeClr val="accent6">
            <a:lumMod val="75000"/>
          </a:schemeClr>
        </a:solidFill>
      </dgm:spPr>
      <dgm:t>
        <a:bodyPr/>
        <a:lstStyle/>
        <a:p>
          <a:r>
            <a:rPr lang="en-US" dirty="0"/>
            <a:t>Third Party Review </a:t>
          </a:r>
        </a:p>
      </dgm:t>
    </dgm:pt>
    <dgm:pt modelId="{F322E682-182D-424C-B592-8C03A92F3184}" type="parTrans" cxnId="{7350FDAD-51A4-42CB-B56A-79A0C8E067CF}">
      <dgm:prSet/>
      <dgm:spPr/>
      <dgm:t>
        <a:bodyPr/>
        <a:lstStyle/>
        <a:p>
          <a:endParaRPr lang="en-US"/>
        </a:p>
      </dgm:t>
    </dgm:pt>
    <dgm:pt modelId="{A824C23C-A744-41D4-A47C-CE8447BBD62E}" type="sibTrans" cxnId="{7350FDAD-51A4-42CB-B56A-79A0C8E067CF}">
      <dgm:prSet/>
      <dgm:spPr/>
      <dgm:t>
        <a:bodyPr/>
        <a:lstStyle/>
        <a:p>
          <a:endParaRPr lang="en-US"/>
        </a:p>
      </dgm:t>
    </dgm:pt>
    <dgm:pt modelId="{2067238B-2C61-4B3C-AE93-844D53C7E02B}">
      <dgm:prSet phldrT="[Text]" custT="1"/>
      <dgm:spPr/>
      <dgm:t>
        <a:bodyPr/>
        <a:lstStyle/>
        <a:p>
          <a:pPr>
            <a:buNone/>
          </a:pPr>
          <a:r>
            <a:rPr lang="en-US" sz="1800" dirty="0">
              <a:solidFill>
                <a:schemeClr val="bg1"/>
              </a:solidFill>
            </a:rPr>
            <a:t>50%, 100%</a:t>
          </a:r>
        </a:p>
      </dgm:t>
    </dgm:pt>
    <dgm:pt modelId="{2B7B0145-831B-4615-A12B-BA72EDE13DA1}" type="parTrans" cxnId="{A9A6B9E0-1FAE-4DF4-BF56-DBB495C42EA7}">
      <dgm:prSet/>
      <dgm:spPr/>
      <dgm:t>
        <a:bodyPr/>
        <a:lstStyle/>
        <a:p>
          <a:endParaRPr lang="en-US"/>
        </a:p>
      </dgm:t>
    </dgm:pt>
    <dgm:pt modelId="{A844E71A-730C-42FF-B118-8C17FC020E04}" type="sibTrans" cxnId="{A9A6B9E0-1FAE-4DF4-BF56-DBB495C42EA7}">
      <dgm:prSet/>
      <dgm:spPr/>
      <dgm:t>
        <a:bodyPr/>
        <a:lstStyle/>
        <a:p>
          <a:endParaRPr lang="en-US"/>
        </a:p>
      </dgm:t>
    </dgm:pt>
    <dgm:pt modelId="{7FF67E4F-DE73-46D3-87A7-BB8F3A3E61D7}">
      <dgm:prSet phldrT="[Text]"/>
      <dgm:spPr>
        <a:solidFill>
          <a:schemeClr val="accent6">
            <a:lumMod val="50000"/>
          </a:schemeClr>
        </a:solidFill>
      </dgm:spPr>
      <dgm:t>
        <a:bodyPr/>
        <a:lstStyle/>
        <a:p>
          <a:r>
            <a:rPr lang="en-US" dirty="0"/>
            <a:t>Retrofit Activities</a:t>
          </a:r>
        </a:p>
      </dgm:t>
    </dgm:pt>
    <dgm:pt modelId="{1DF38EE7-46A2-4F5C-B2E4-A4F9ECF59662}" type="parTrans" cxnId="{B590FAE3-AC8B-4B05-AD04-443F7E49F2C7}">
      <dgm:prSet/>
      <dgm:spPr/>
      <dgm:t>
        <a:bodyPr/>
        <a:lstStyle/>
        <a:p>
          <a:endParaRPr lang="en-US"/>
        </a:p>
      </dgm:t>
    </dgm:pt>
    <dgm:pt modelId="{85419B45-5323-477A-8C70-68BB9790E8DD}" type="sibTrans" cxnId="{B590FAE3-AC8B-4B05-AD04-443F7E49F2C7}">
      <dgm:prSet/>
      <dgm:spPr/>
      <dgm:t>
        <a:bodyPr/>
        <a:lstStyle/>
        <a:p>
          <a:endParaRPr lang="en-US"/>
        </a:p>
      </dgm:t>
    </dgm:pt>
    <dgm:pt modelId="{9D8569F4-A0CB-4E2A-97B8-36D8D5F2420A}">
      <dgm:prSet phldrT="[Text]"/>
      <dgm:spPr>
        <a:solidFill>
          <a:schemeClr val="accent6">
            <a:lumMod val="75000"/>
          </a:schemeClr>
        </a:solidFill>
      </dgm:spPr>
      <dgm:t>
        <a:bodyPr/>
        <a:lstStyle/>
        <a:p>
          <a:r>
            <a:rPr lang="en-US" dirty="0"/>
            <a:t>Third Party Review</a:t>
          </a:r>
        </a:p>
        <a:p>
          <a:r>
            <a:rPr lang="en-US" dirty="0"/>
            <a:t>(Site Visit)</a:t>
          </a:r>
        </a:p>
      </dgm:t>
    </dgm:pt>
    <dgm:pt modelId="{9C318ED1-A9F7-4428-BCD1-33FFAE9C4EA4}" type="parTrans" cxnId="{43A46FCD-B62C-4591-8AF1-83F999821FB9}">
      <dgm:prSet/>
      <dgm:spPr/>
      <dgm:t>
        <a:bodyPr/>
        <a:lstStyle/>
        <a:p>
          <a:endParaRPr lang="en-US"/>
        </a:p>
      </dgm:t>
    </dgm:pt>
    <dgm:pt modelId="{CC219DF4-29FD-4DC6-8BC4-6297B5565985}" type="sibTrans" cxnId="{43A46FCD-B62C-4591-8AF1-83F999821FB9}">
      <dgm:prSet/>
      <dgm:spPr/>
      <dgm:t>
        <a:bodyPr/>
        <a:lstStyle/>
        <a:p>
          <a:endParaRPr lang="en-US"/>
        </a:p>
      </dgm:t>
    </dgm:pt>
    <dgm:pt modelId="{DEB70A5B-8052-49BF-90F4-9EB04AF52DC3}">
      <dgm:prSet phldrT="[Text]"/>
      <dgm:spPr>
        <a:solidFill>
          <a:schemeClr val="accent6">
            <a:lumMod val="50000"/>
          </a:schemeClr>
        </a:solidFill>
      </dgm:spPr>
      <dgm:t>
        <a:bodyPr/>
        <a:lstStyle/>
        <a:p>
          <a:r>
            <a:rPr lang="en-US" dirty="0"/>
            <a:t>Loan Repayment Schedule</a:t>
          </a:r>
        </a:p>
      </dgm:t>
    </dgm:pt>
    <dgm:pt modelId="{CE86B8C7-1DC3-48A9-91FE-D47BE713B7D9}" type="parTrans" cxnId="{5710DE74-E735-402B-88A0-C325555EFC1C}">
      <dgm:prSet/>
      <dgm:spPr/>
      <dgm:t>
        <a:bodyPr/>
        <a:lstStyle/>
        <a:p>
          <a:endParaRPr lang="en-US"/>
        </a:p>
      </dgm:t>
    </dgm:pt>
    <dgm:pt modelId="{6BD7D64B-98F9-4767-B23A-0B6E73468191}" type="sibTrans" cxnId="{5710DE74-E735-402B-88A0-C325555EFC1C}">
      <dgm:prSet/>
      <dgm:spPr/>
      <dgm:t>
        <a:bodyPr/>
        <a:lstStyle/>
        <a:p>
          <a:endParaRPr lang="en-US"/>
        </a:p>
      </dgm:t>
    </dgm:pt>
    <dgm:pt modelId="{83889226-7893-4B8F-A3CC-9E446E178F8D}">
      <dgm:prSet phldrT="[Text]" custT="1"/>
      <dgm:spPr/>
      <dgm:t>
        <a:bodyPr/>
        <a:lstStyle/>
        <a:p>
          <a:pPr>
            <a:buNone/>
          </a:pPr>
          <a:r>
            <a:rPr lang="en-US" sz="1800" dirty="0">
              <a:solidFill>
                <a:schemeClr val="bg1"/>
              </a:solidFill>
            </a:rPr>
            <a:t>50%, 100%</a:t>
          </a:r>
        </a:p>
      </dgm:t>
    </dgm:pt>
    <dgm:pt modelId="{1E789074-C299-4E5A-8305-E846A5D23B51}" type="parTrans" cxnId="{5F5ABD3C-A44D-4900-9960-B13CEC8E8468}">
      <dgm:prSet/>
      <dgm:spPr/>
      <dgm:t>
        <a:bodyPr/>
        <a:lstStyle/>
        <a:p>
          <a:endParaRPr lang="en-US"/>
        </a:p>
      </dgm:t>
    </dgm:pt>
    <dgm:pt modelId="{A27D041B-B002-4BD7-9171-F7F4C80D05C5}" type="sibTrans" cxnId="{5F5ABD3C-A44D-4900-9960-B13CEC8E8468}">
      <dgm:prSet/>
      <dgm:spPr/>
      <dgm:t>
        <a:bodyPr/>
        <a:lstStyle/>
        <a:p>
          <a:endParaRPr lang="en-US"/>
        </a:p>
      </dgm:t>
    </dgm:pt>
    <dgm:pt modelId="{81BECB08-60AD-4C87-9DC6-D3C457A9329D}" type="pres">
      <dgm:prSet presAssocID="{0D70A2C2-9BAB-4636-AA97-9F02B9D3E316}" presName="rootnode" presStyleCnt="0">
        <dgm:presLayoutVars>
          <dgm:chMax/>
          <dgm:chPref/>
          <dgm:dir/>
          <dgm:animLvl val="lvl"/>
        </dgm:presLayoutVars>
      </dgm:prSet>
      <dgm:spPr/>
    </dgm:pt>
    <dgm:pt modelId="{2672AE60-FE4D-47B3-90D9-3FFBA1C00909}" type="pres">
      <dgm:prSet presAssocID="{2B9A0C4B-1E6B-4362-9923-B0A5FF625FC8}" presName="composite" presStyleCnt="0"/>
      <dgm:spPr/>
    </dgm:pt>
    <dgm:pt modelId="{E916E04C-9E7A-4318-8D22-6B671D04CE15}" type="pres">
      <dgm:prSet presAssocID="{2B9A0C4B-1E6B-4362-9923-B0A5FF625FC8}" presName="bentUpArrow1" presStyleLbl="alignImgPlace1" presStyleIdx="0" presStyleCnt="4"/>
      <dgm:spPr/>
    </dgm:pt>
    <dgm:pt modelId="{2A9E94F5-3A8C-47F5-9C65-C470102CDEB6}" type="pres">
      <dgm:prSet presAssocID="{2B9A0C4B-1E6B-4362-9923-B0A5FF625FC8}" presName="ParentText" presStyleLbl="node1" presStyleIdx="0" presStyleCnt="5" custScaleX="131399">
        <dgm:presLayoutVars>
          <dgm:chMax val="1"/>
          <dgm:chPref val="1"/>
          <dgm:bulletEnabled val="1"/>
        </dgm:presLayoutVars>
      </dgm:prSet>
      <dgm:spPr/>
    </dgm:pt>
    <dgm:pt modelId="{C61747EE-43CA-4375-B35A-93E591DBBFF3}" type="pres">
      <dgm:prSet presAssocID="{2B9A0C4B-1E6B-4362-9923-B0A5FF625FC8}" presName="ChildText" presStyleLbl="revTx" presStyleIdx="0" presStyleCnt="4" custLinFactNeighborX="21008" custLinFactNeighborY="-5732">
        <dgm:presLayoutVars>
          <dgm:chMax val="0"/>
          <dgm:chPref val="0"/>
          <dgm:bulletEnabled val="1"/>
        </dgm:presLayoutVars>
      </dgm:prSet>
      <dgm:spPr/>
    </dgm:pt>
    <dgm:pt modelId="{DEC6D31C-99EB-4FF4-85DF-C590CE76B53C}" type="pres">
      <dgm:prSet presAssocID="{F6F3455B-8CD3-424C-BC42-4220BEE629B8}" presName="sibTrans" presStyleCnt="0"/>
      <dgm:spPr/>
    </dgm:pt>
    <dgm:pt modelId="{DD99B8CF-5472-4A45-88BD-98BDDA97880F}" type="pres">
      <dgm:prSet presAssocID="{1EF25E6D-1092-473F-A476-BC17F8DB0C83}" presName="composite" presStyleCnt="0"/>
      <dgm:spPr/>
    </dgm:pt>
    <dgm:pt modelId="{3EB38ECB-16CB-43A2-83B2-8902373AF56E}" type="pres">
      <dgm:prSet presAssocID="{1EF25E6D-1092-473F-A476-BC17F8DB0C83}" presName="bentUpArrow1" presStyleLbl="alignImgPlace1" presStyleIdx="1" presStyleCnt="4"/>
      <dgm:spPr/>
    </dgm:pt>
    <dgm:pt modelId="{3D27A5EC-29A5-4CE4-B396-1C8D0495F857}" type="pres">
      <dgm:prSet presAssocID="{1EF25E6D-1092-473F-A476-BC17F8DB0C83}" presName="ParentText" presStyleLbl="node1" presStyleIdx="1" presStyleCnt="5" custScaleX="131399">
        <dgm:presLayoutVars>
          <dgm:chMax val="1"/>
          <dgm:chPref val="1"/>
          <dgm:bulletEnabled val="1"/>
        </dgm:presLayoutVars>
      </dgm:prSet>
      <dgm:spPr/>
    </dgm:pt>
    <dgm:pt modelId="{B2F952E2-AD2C-4884-827D-164246AEFA16}" type="pres">
      <dgm:prSet presAssocID="{1EF25E6D-1092-473F-A476-BC17F8DB0C83}" presName="ChildText" presStyleLbl="revTx" presStyleIdx="1" presStyleCnt="4" custScaleX="144970" custLinFactNeighborX="46962" custLinFactNeighborY="-2700">
        <dgm:presLayoutVars>
          <dgm:chMax val="0"/>
          <dgm:chPref val="0"/>
          <dgm:bulletEnabled val="1"/>
        </dgm:presLayoutVars>
      </dgm:prSet>
      <dgm:spPr/>
    </dgm:pt>
    <dgm:pt modelId="{D44CE820-4A4F-4704-A512-6CF612D132AF}" type="pres">
      <dgm:prSet presAssocID="{A824C23C-A744-41D4-A47C-CE8447BBD62E}" presName="sibTrans" presStyleCnt="0"/>
      <dgm:spPr/>
    </dgm:pt>
    <dgm:pt modelId="{97B706A5-A445-4533-B786-66ACAF38E0E0}" type="pres">
      <dgm:prSet presAssocID="{7FF67E4F-DE73-46D3-87A7-BB8F3A3E61D7}" presName="composite" presStyleCnt="0"/>
      <dgm:spPr/>
    </dgm:pt>
    <dgm:pt modelId="{78A37843-619F-4C48-B9A3-53025A5370EE}" type="pres">
      <dgm:prSet presAssocID="{7FF67E4F-DE73-46D3-87A7-BB8F3A3E61D7}" presName="bentUpArrow1" presStyleLbl="alignImgPlace1" presStyleIdx="2" presStyleCnt="4"/>
      <dgm:spPr/>
    </dgm:pt>
    <dgm:pt modelId="{7D83E16E-0B22-4BC1-9A99-791E1DD898BB}" type="pres">
      <dgm:prSet presAssocID="{7FF67E4F-DE73-46D3-87A7-BB8F3A3E61D7}" presName="ParentText" presStyleLbl="node1" presStyleIdx="2" presStyleCnt="5" custScaleX="131399">
        <dgm:presLayoutVars>
          <dgm:chMax val="1"/>
          <dgm:chPref val="1"/>
          <dgm:bulletEnabled val="1"/>
        </dgm:presLayoutVars>
      </dgm:prSet>
      <dgm:spPr/>
    </dgm:pt>
    <dgm:pt modelId="{6EED4EF4-CC6A-4EF1-A96B-550C8D61D264}" type="pres">
      <dgm:prSet presAssocID="{7FF67E4F-DE73-46D3-87A7-BB8F3A3E61D7}" presName="ChildText" presStyleLbl="revTx" presStyleIdx="2" presStyleCnt="4" custLinFactX="44952" custLinFactY="40435" custLinFactNeighborX="100000" custLinFactNeighborY="100000">
        <dgm:presLayoutVars>
          <dgm:chMax val="0"/>
          <dgm:chPref val="0"/>
          <dgm:bulletEnabled val="1"/>
        </dgm:presLayoutVars>
      </dgm:prSet>
      <dgm:spPr/>
    </dgm:pt>
    <dgm:pt modelId="{B2516195-470F-44E5-91F1-2F63CC015A87}" type="pres">
      <dgm:prSet presAssocID="{85419B45-5323-477A-8C70-68BB9790E8DD}" presName="sibTrans" presStyleCnt="0"/>
      <dgm:spPr/>
    </dgm:pt>
    <dgm:pt modelId="{5EBDBD03-B5C2-490A-BF77-7D81B7054316}" type="pres">
      <dgm:prSet presAssocID="{9D8569F4-A0CB-4E2A-97B8-36D8D5F2420A}" presName="composite" presStyleCnt="0"/>
      <dgm:spPr/>
    </dgm:pt>
    <dgm:pt modelId="{F10410B1-4F39-497C-BD5C-DB066522200C}" type="pres">
      <dgm:prSet presAssocID="{9D8569F4-A0CB-4E2A-97B8-36D8D5F2420A}" presName="bentUpArrow1" presStyleLbl="alignImgPlace1" presStyleIdx="3" presStyleCnt="4"/>
      <dgm:spPr/>
    </dgm:pt>
    <dgm:pt modelId="{01114179-C694-4A41-9A8D-044B557B832B}" type="pres">
      <dgm:prSet presAssocID="{9D8569F4-A0CB-4E2A-97B8-36D8D5F2420A}" presName="ParentText" presStyleLbl="node1" presStyleIdx="3" presStyleCnt="5" custScaleX="131399">
        <dgm:presLayoutVars>
          <dgm:chMax val="1"/>
          <dgm:chPref val="1"/>
          <dgm:bulletEnabled val="1"/>
        </dgm:presLayoutVars>
      </dgm:prSet>
      <dgm:spPr/>
    </dgm:pt>
    <dgm:pt modelId="{897FB545-EA3E-4738-A492-1201A8B1D308}" type="pres">
      <dgm:prSet presAssocID="{9D8569F4-A0CB-4E2A-97B8-36D8D5F2420A}" presName="ChildText" presStyleLbl="revTx" presStyleIdx="3" presStyleCnt="4" custScaleX="166816" custLinFactNeighborX="85276" custLinFactNeighborY="-3911">
        <dgm:presLayoutVars>
          <dgm:chMax val="0"/>
          <dgm:chPref val="0"/>
          <dgm:bulletEnabled val="1"/>
        </dgm:presLayoutVars>
      </dgm:prSet>
      <dgm:spPr/>
    </dgm:pt>
    <dgm:pt modelId="{0F8F5F38-0BD9-4B3E-82AB-83DC10055E65}" type="pres">
      <dgm:prSet presAssocID="{CC219DF4-29FD-4DC6-8BC4-6297B5565985}" presName="sibTrans" presStyleCnt="0"/>
      <dgm:spPr/>
    </dgm:pt>
    <dgm:pt modelId="{3F6F2A12-7BBB-4095-867A-E4D7ED2DBAA9}" type="pres">
      <dgm:prSet presAssocID="{DEB70A5B-8052-49BF-90F4-9EB04AF52DC3}" presName="composite" presStyleCnt="0"/>
      <dgm:spPr/>
    </dgm:pt>
    <dgm:pt modelId="{DF214F68-1040-4071-9F6D-96A0329C27A4}" type="pres">
      <dgm:prSet presAssocID="{DEB70A5B-8052-49BF-90F4-9EB04AF52DC3}" presName="ParentText" presStyleLbl="node1" presStyleIdx="4" presStyleCnt="5" custScaleX="131399">
        <dgm:presLayoutVars>
          <dgm:chMax val="1"/>
          <dgm:chPref val="1"/>
          <dgm:bulletEnabled val="1"/>
        </dgm:presLayoutVars>
      </dgm:prSet>
      <dgm:spPr/>
    </dgm:pt>
  </dgm:ptLst>
  <dgm:cxnLst>
    <dgm:cxn modelId="{2D375202-0AED-4826-A161-C79EFC62E6D2}" type="presOf" srcId="{83889226-7893-4B8F-A3CC-9E446E178F8D}" destId="{897FB545-EA3E-4738-A492-1201A8B1D308}" srcOrd="0" destOrd="0" presId="urn:microsoft.com/office/officeart/2005/8/layout/StepDownProcess"/>
    <dgm:cxn modelId="{F5E17C39-7A75-4E54-9922-3AF3638E9B20}" type="presOf" srcId="{0D70A2C2-9BAB-4636-AA97-9F02B9D3E316}" destId="{81BECB08-60AD-4C87-9DC6-D3C457A9329D}" srcOrd="0" destOrd="0" presId="urn:microsoft.com/office/officeart/2005/8/layout/StepDownProcess"/>
    <dgm:cxn modelId="{5F5ABD3C-A44D-4900-9960-B13CEC8E8468}" srcId="{9D8569F4-A0CB-4E2A-97B8-36D8D5F2420A}" destId="{83889226-7893-4B8F-A3CC-9E446E178F8D}" srcOrd="0" destOrd="0" parTransId="{1E789074-C299-4E5A-8305-E846A5D23B51}" sibTransId="{A27D041B-B002-4BD7-9171-F7F4C80D05C5}"/>
    <dgm:cxn modelId="{5F81396C-78E4-48BC-A971-C452F4A7D1C1}" type="presOf" srcId="{2B9A0C4B-1E6B-4362-9923-B0A5FF625FC8}" destId="{2A9E94F5-3A8C-47F5-9C65-C470102CDEB6}" srcOrd="0" destOrd="0" presId="urn:microsoft.com/office/officeart/2005/8/layout/StepDownProcess"/>
    <dgm:cxn modelId="{5710DE74-E735-402B-88A0-C325555EFC1C}" srcId="{0D70A2C2-9BAB-4636-AA97-9F02B9D3E316}" destId="{DEB70A5B-8052-49BF-90F4-9EB04AF52DC3}" srcOrd="4" destOrd="0" parTransId="{CE86B8C7-1DC3-48A9-91FE-D47BE713B7D9}" sibTransId="{6BD7D64B-98F9-4767-B23A-0B6E73468191}"/>
    <dgm:cxn modelId="{EC4A405A-1183-4DFA-8B62-98941D80F479}" type="presOf" srcId="{7FF67E4F-DE73-46D3-87A7-BB8F3A3E61D7}" destId="{7D83E16E-0B22-4BC1-9A99-791E1DD898BB}" srcOrd="0" destOrd="0" presId="urn:microsoft.com/office/officeart/2005/8/layout/StepDownProcess"/>
    <dgm:cxn modelId="{7350FDAD-51A4-42CB-B56A-79A0C8E067CF}" srcId="{0D70A2C2-9BAB-4636-AA97-9F02B9D3E316}" destId="{1EF25E6D-1092-473F-A476-BC17F8DB0C83}" srcOrd="1" destOrd="0" parTransId="{F322E682-182D-424C-B592-8C03A92F3184}" sibTransId="{A824C23C-A744-41D4-A47C-CE8447BBD62E}"/>
    <dgm:cxn modelId="{43A46FCD-B62C-4591-8AF1-83F999821FB9}" srcId="{0D70A2C2-9BAB-4636-AA97-9F02B9D3E316}" destId="{9D8569F4-A0CB-4E2A-97B8-36D8D5F2420A}" srcOrd="3" destOrd="0" parTransId="{9C318ED1-A9F7-4428-BCD1-33FFAE9C4EA4}" sibTransId="{CC219DF4-29FD-4DC6-8BC4-6297B5565985}"/>
    <dgm:cxn modelId="{27554AD9-7C83-4909-976D-C28D1F76372A}" type="presOf" srcId="{DEB70A5B-8052-49BF-90F4-9EB04AF52DC3}" destId="{DF214F68-1040-4071-9F6D-96A0329C27A4}" srcOrd="0" destOrd="0" presId="urn:microsoft.com/office/officeart/2005/8/layout/StepDownProcess"/>
    <dgm:cxn modelId="{A9A6B9E0-1FAE-4DF4-BF56-DBB495C42EA7}" srcId="{1EF25E6D-1092-473F-A476-BC17F8DB0C83}" destId="{2067238B-2C61-4B3C-AE93-844D53C7E02B}" srcOrd="0" destOrd="0" parTransId="{2B7B0145-831B-4615-A12B-BA72EDE13DA1}" sibTransId="{A844E71A-730C-42FF-B118-8C17FC020E04}"/>
    <dgm:cxn modelId="{B590FAE3-AC8B-4B05-AD04-443F7E49F2C7}" srcId="{0D70A2C2-9BAB-4636-AA97-9F02B9D3E316}" destId="{7FF67E4F-DE73-46D3-87A7-BB8F3A3E61D7}" srcOrd="2" destOrd="0" parTransId="{1DF38EE7-46A2-4F5C-B2E4-A4F9ECF59662}" sibTransId="{85419B45-5323-477A-8C70-68BB9790E8DD}"/>
    <dgm:cxn modelId="{45FF81E6-4251-42F8-A7EC-9F0CF7116543}" srcId="{0D70A2C2-9BAB-4636-AA97-9F02B9D3E316}" destId="{2B9A0C4B-1E6B-4362-9923-B0A5FF625FC8}" srcOrd="0" destOrd="0" parTransId="{B510B2F4-8C29-4C21-9BDE-49CFC6D20E8F}" sibTransId="{F6F3455B-8CD3-424C-BC42-4220BEE629B8}"/>
    <dgm:cxn modelId="{4D9F3EEC-D81B-4694-B18B-6D62B4F73C6B}" type="presOf" srcId="{9D8569F4-A0CB-4E2A-97B8-36D8D5F2420A}" destId="{01114179-C694-4A41-9A8D-044B557B832B}" srcOrd="0" destOrd="0" presId="urn:microsoft.com/office/officeart/2005/8/layout/StepDownProcess"/>
    <dgm:cxn modelId="{6F7C6FF0-493E-4D41-B946-E5235149CAEF}" type="presOf" srcId="{2067238B-2C61-4B3C-AE93-844D53C7E02B}" destId="{B2F952E2-AD2C-4884-827D-164246AEFA16}" srcOrd="0" destOrd="0" presId="urn:microsoft.com/office/officeart/2005/8/layout/StepDownProcess"/>
    <dgm:cxn modelId="{D0515CFE-D0DF-4BFC-ABD8-829A4787BF55}" type="presOf" srcId="{1EF25E6D-1092-473F-A476-BC17F8DB0C83}" destId="{3D27A5EC-29A5-4CE4-B396-1C8D0495F857}" srcOrd="0" destOrd="0" presId="urn:microsoft.com/office/officeart/2005/8/layout/StepDownProcess"/>
    <dgm:cxn modelId="{D6100577-1A12-4C95-982D-DC126B356E5D}" type="presParOf" srcId="{81BECB08-60AD-4C87-9DC6-D3C457A9329D}" destId="{2672AE60-FE4D-47B3-90D9-3FFBA1C00909}" srcOrd="0" destOrd="0" presId="urn:microsoft.com/office/officeart/2005/8/layout/StepDownProcess"/>
    <dgm:cxn modelId="{F9D5C4AA-AB94-4100-A0A4-2B4FDD6508EF}" type="presParOf" srcId="{2672AE60-FE4D-47B3-90D9-3FFBA1C00909}" destId="{E916E04C-9E7A-4318-8D22-6B671D04CE15}" srcOrd="0" destOrd="0" presId="urn:microsoft.com/office/officeart/2005/8/layout/StepDownProcess"/>
    <dgm:cxn modelId="{22E677A4-D298-4B88-B053-B932A20A1A27}" type="presParOf" srcId="{2672AE60-FE4D-47B3-90D9-3FFBA1C00909}" destId="{2A9E94F5-3A8C-47F5-9C65-C470102CDEB6}" srcOrd="1" destOrd="0" presId="urn:microsoft.com/office/officeart/2005/8/layout/StepDownProcess"/>
    <dgm:cxn modelId="{48C58644-50D1-454D-83A4-F6FE5290C82D}" type="presParOf" srcId="{2672AE60-FE4D-47B3-90D9-3FFBA1C00909}" destId="{C61747EE-43CA-4375-B35A-93E591DBBFF3}" srcOrd="2" destOrd="0" presId="urn:microsoft.com/office/officeart/2005/8/layout/StepDownProcess"/>
    <dgm:cxn modelId="{8DF8E428-F1F7-4C76-BA09-9FA8E365E454}" type="presParOf" srcId="{81BECB08-60AD-4C87-9DC6-D3C457A9329D}" destId="{DEC6D31C-99EB-4FF4-85DF-C590CE76B53C}" srcOrd="1" destOrd="0" presId="urn:microsoft.com/office/officeart/2005/8/layout/StepDownProcess"/>
    <dgm:cxn modelId="{F350D33C-D9EE-4E9D-B8FE-B734A26D5A37}" type="presParOf" srcId="{81BECB08-60AD-4C87-9DC6-D3C457A9329D}" destId="{DD99B8CF-5472-4A45-88BD-98BDDA97880F}" srcOrd="2" destOrd="0" presId="urn:microsoft.com/office/officeart/2005/8/layout/StepDownProcess"/>
    <dgm:cxn modelId="{CA68CDBF-E205-4F22-A693-10DCA7955A31}" type="presParOf" srcId="{DD99B8CF-5472-4A45-88BD-98BDDA97880F}" destId="{3EB38ECB-16CB-43A2-83B2-8902373AF56E}" srcOrd="0" destOrd="0" presId="urn:microsoft.com/office/officeart/2005/8/layout/StepDownProcess"/>
    <dgm:cxn modelId="{C27AF6EA-66BE-4511-8BCB-2D184B8AAABA}" type="presParOf" srcId="{DD99B8CF-5472-4A45-88BD-98BDDA97880F}" destId="{3D27A5EC-29A5-4CE4-B396-1C8D0495F857}" srcOrd="1" destOrd="0" presId="urn:microsoft.com/office/officeart/2005/8/layout/StepDownProcess"/>
    <dgm:cxn modelId="{EC243A27-8B82-4AD8-A03E-FDD624825EAA}" type="presParOf" srcId="{DD99B8CF-5472-4A45-88BD-98BDDA97880F}" destId="{B2F952E2-AD2C-4884-827D-164246AEFA16}" srcOrd="2" destOrd="0" presId="urn:microsoft.com/office/officeart/2005/8/layout/StepDownProcess"/>
    <dgm:cxn modelId="{46E72660-BA7C-42F7-97BC-C22CBB757FEB}" type="presParOf" srcId="{81BECB08-60AD-4C87-9DC6-D3C457A9329D}" destId="{D44CE820-4A4F-4704-A512-6CF612D132AF}" srcOrd="3" destOrd="0" presId="urn:microsoft.com/office/officeart/2005/8/layout/StepDownProcess"/>
    <dgm:cxn modelId="{07C5B2BC-56DE-46B3-B50F-60287910B169}" type="presParOf" srcId="{81BECB08-60AD-4C87-9DC6-D3C457A9329D}" destId="{97B706A5-A445-4533-B786-66ACAF38E0E0}" srcOrd="4" destOrd="0" presId="urn:microsoft.com/office/officeart/2005/8/layout/StepDownProcess"/>
    <dgm:cxn modelId="{E2850188-13AD-4A81-95F6-F7B0DBF3D5A8}" type="presParOf" srcId="{97B706A5-A445-4533-B786-66ACAF38E0E0}" destId="{78A37843-619F-4C48-B9A3-53025A5370EE}" srcOrd="0" destOrd="0" presId="urn:microsoft.com/office/officeart/2005/8/layout/StepDownProcess"/>
    <dgm:cxn modelId="{FD75F764-2E30-4296-A12F-4D68502B48C2}" type="presParOf" srcId="{97B706A5-A445-4533-B786-66ACAF38E0E0}" destId="{7D83E16E-0B22-4BC1-9A99-791E1DD898BB}" srcOrd="1" destOrd="0" presId="urn:microsoft.com/office/officeart/2005/8/layout/StepDownProcess"/>
    <dgm:cxn modelId="{1FF783A0-8848-4A8B-ACBC-86E33CA59E15}" type="presParOf" srcId="{97B706A5-A445-4533-B786-66ACAF38E0E0}" destId="{6EED4EF4-CC6A-4EF1-A96B-550C8D61D264}" srcOrd="2" destOrd="0" presId="urn:microsoft.com/office/officeart/2005/8/layout/StepDownProcess"/>
    <dgm:cxn modelId="{7F43E2B7-DA7E-4533-AA22-64531C0B4852}" type="presParOf" srcId="{81BECB08-60AD-4C87-9DC6-D3C457A9329D}" destId="{B2516195-470F-44E5-91F1-2F63CC015A87}" srcOrd="5" destOrd="0" presId="urn:microsoft.com/office/officeart/2005/8/layout/StepDownProcess"/>
    <dgm:cxn modelId="{BE503C7B-B71E-431D-82D7-1E31990F6F58}" type="presParOf" srcId="{81BECB08-60AD-4C87-9DC6-D3C457A9329D}" destId="{5EBDBD03-B5C2-490A-BF77-7D81B7054316}" srcOrd="6" destOrd="0" presId="urn:microsoft.com/office/officeart/2005/8/layout/StepDownProcess"/>
    <dgm:cxn modelId="{2C0D5C26-DC3D-4FC2-BBC0-B786AC7A0A01}" type="presParOf" srcId="{5EBDBD03-B5C2-490A-BF77-7D81B7054316}" destId="{F10410B1-4F39-497C-BD5C-DB066522200C}" srcOrd="0" destOrd="0" presId="urn:microsoft.com/office/officeart/2005/8/layout/StepDownProcess"/>
    <dgm:cxn modelId="{6D39D293-15AA-4C21-8040-65474C3E0198}" type="presParOf" srcId="{5EBDBD03-B5C2-490A-BF77-7D81B7054316}" destId="{01114179-C694-4A41-9A8D-044B557B832B}" srcOrd="1" destOrd="0" presId="urn:microsoft.com/office/officeart/2005/8/layout/StepDownProcess"/>
    <dgm:cxn modelId="{B3AA7564-327F-4632-A0C4-782813A27A4E}" type="presParOf" srcId="{5EBDBD03-B5C2-490A-BF77-7D81B7054316}" destId="{897FB545-EA3E-4738-A492-1201A8B1D308}" srcOrd="2" destOrd="0" presId="urn:microsoft.com/office/officeart/2005/8/layout/StepDownProcess"/>
    <dgm:cxn modelId="{077B6D45-F8D0-4D71-A473-FFBEAA23C97C}" type="presParOf" srcId="{81BECB08-60AD-4C87-9DC6-D3C457A9329D}" destId="{0F8F5F38-0BD9-4B3E-82AB-83DC10055E65}" srcOrd="7" destOrd="0" presId="urn:microsoft.com/office/officeart/2005/8/layout/StepDownProcess"/>
    <dgm:cxn modelId="{9DE8CB39-792E-47B3-98A5-8EF1900B551B}" type="presParOf" srcId="{81BECB08-60AD-4C87-9DC6-D3C457A9329D}" destId="{3F6F2A12-7BBB-4095-867A-E4D7ED2DBAA9}" srcOrd="8" destOrd="0" presId="urn:microsoft.com/office/officeart/2005/8/layout/StepDownProcess"/>
    <dgm:cxn modelId="{94E2FA65-15C1-42DF-9C5C-74896907FF63}" type="presParOf" srcId="{3F6F2A12-7BBB-4095-867A-E4D7ED2DBAA9}" destId="{DF214F68-1040-4071-9F6D-96A0329C27A4}" srcOrd="0" destOrd="0" presId="urn:microsoft.com/office/officeart/2005/8/layout/StepDownProcess"/>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D70A2C2-9BAB-4636-AA97-9F02B9D3E316}"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US"/>
        </a:p>
      </dgm:t>
    </dgm:pt>
    <dgm:pt modelId="{2B9A0C4B-1E6B-4362-9923-B0A5FF625FC8}">
      <dgm:prSet phldrT="[Text]"/>
      <dgm:spPr/>
      <dgm:t>
        <a:bodyPr/>
        <a:lstStyle/>
        <a:p>
          <a:r>
            <a:rPr lang="en-US" dirty="0"/>
            <a:t>Application</a:t>
          </a:r>
        </a:p>
      </dgm:t>
    </dgm:pt>
    <dgm:pt modelId="{B510B2F4-8C29-4C21-9BDE-49CFC6D20E8F}" type="parTrans" cxnId="{45FF81E6-4251-42F8-A7EC-9F0CF7116543}">
      <dgm:prSet/>
      <dgm:spPr/>
      <dgm:t>
        <a:bodyPr/>
        <a:lstStyle/>
        <a:p>
          <a:endParaRPr lang="en-US"/>
        </a:p>
      </dgm:t>
    </dgm:pt>
    <dgm:pt modelId="{F6F3455B-8CD3-424C-BC42-4220BEE629B8}" type="sibTrans" cxnId="{45FF81E6-4251-42F8-A7EC-9F0CF7116543}">
      <dgm:prSet/>
      <dgm:spPr/>
      <dgm:t>
        <a:bodyPr/>
        <a:lstStyle/>
        <a:p>
          <a:endParaRPr lang="en-US"/>
        </a:p>
      </dgm:t>
    </dgm:pt>
    <dgm:pt modelId="{1EF25E6D-1092-473F-A476-BC17F8DB0C83}">
      <dgm:prSet phldrT="[Text]"/>
      <dgm:spPr/>
      <dgm:t>
        <a:bodyPr/>
        <a:lstStyle/>
        <a:p>
          <a:r>
            <a:rPr lang="en-US" dirty="0"/>
            <a:t>Utility Assessment Report</a:t>
          </a:r>
        </a:p>
      </dgm:t>
    </dgm:pt>
    <dgm:pt modelId="{F322E682-182D-424C-B592-8C03A92F3184}" type="parTrans" cxnId="{7350FDAD-51A4-42CB-B56A-79A0C8E067CF}">
      <dgm:prSet/>
      <dgm:spPr/>
      <dgm:t>
        <a:bodyPr/>
        <a:lstStyle/>
        <a:p>
          <a:endParaRPr lang="en-US"/>
        </a:p>
      </dgm:t>
    </dgm:pt>
    <dgm:pt modelId="{A824C23C-A744-41D4-A47C-CE8447BBD62E}" type="sibTrans" cxnId="{7350FDAD-51A4-42CB-B56A-79A0C8E067CF}">
      <dgm:prSet/>
      <dgm:spPr/>
      <dgm:t>
        <a:bodyPr/>
        <a:lstStyle/>
        <a:p>
          <a:endParaRPr lang="en-US"/>
        </a:p>
      </dgm:t>
    </dgm:pt>
    <dgm:pt modelId="{7FF67E4F-DE73-46D3-87A7-BB8F3A3E61D7}">
      <dgm:prSet phldrT="[Text]"/>
      <dgm:spPr/>
      <dgm:t>
        <a:bodyPr/>
        <a:lstStyle/>
        <a:p>
          <a:r>
            <a:rPr lang="en-US" dirty="0"/>
            <a:t>Third Party Review</a:t>
          </a:r>
        </a:p>
      </dgm:t>
    </dgm:pt>
    <dgm:pt modelId="{1DF38EE7-46A2-4F5C-B2E4-A4F9ECF59662}" type="parTrans" cxnId="{B590FAE3-AC8B-4B05-AD04-443F7E49F2C7}">
      <dgm:prSet/>
      <dgm:spPr/>
      <dgm:t>
        <a:bodyPr/>
        <a:lstStyle/>
        <a:p>
          <a:endParaRPr lang="en-US"/>
        </a:p>
      </dgm:t>
    </dgm:pt>
    <dgm:pt modelId="{85419B45-5323-477A-8C70-68BB9790E8DD}" type="sibTrans" cxnId="{B590FAE3-AC8B-4B05-AD04-443F7E49F2C7}">
      <dgm:prSet/>
      <dgm:spPr/>
      <dgm:t>
        <a:bodyPr/>
        <a:lstStyle/>
        <a:p>
          <a:endParaRPr lang="en-US"/>
        </a:p>
      </dgm:t>
    </dgm:pt>
    <dgm:pt modelId="{9D8569F4-A0CB-4E2A-97B8-36D8D5F2420A}">
      <dgm:prSet phldrT="[Text]"/>
      <dgm:spPr/>
      <dgm:t>
        <a:bodyPr/>
        <a:lstStyle/>
        <a:p>
          <a:r>
            <a:rPr lang="en-US" dirty="0"/>
            <a:t>Loan Agreement</a:t>
          </a:r>
        </a:p>
      </dgm:t>
    </dgm:pt>
    <dgm:pt modelId="{9C318ED1-A9F7-4428-BCD1-33FFAE9C4EA4}" type="parTrans" cxnId="{43A46FCD-B62C-4591-8AF1-83F999821FB9}">
      <dgm:prSet/>
      <dgm:spPr/>
      <dgm:t>
        <a:bodyPr/>
        <a:lstStyle/>
        <a:p>
          <a:endParaRPr lang="en-US"/>
        </a:p>
      </dgm:t>
    </dgm:pt>
    <dgm:pt modelId="{CC219DF4-29FD-4DC6-8BC4-6297B5565985}" type="sibTrans" cxnId="{43A46FCD-B62C-4591-8AF1-83F999821FB9}">
      <dgm:prSet/>
      <dgm:spPr/>
      <dgm:t>
        <a:bodyPr/>
        <a:lstStyle/>
        <a:p>
          <a:endParaRPr lang="en-US"/>
        </a:p>
      </dgm:t>
    </dgm:pt>
    <dgm:pt modelId="{81BECB08-60AD-4C87-9DC6-D3C457A9329D}" type="pres">
      <dgm:prSet presAssocID="{0D70A2C2-9BAB-4636-AA97-9F02B9D3E316}" presName="rootnode" presStyleCnt="0">
        <dgm:presLayoutVars>
          <dgm:chMax/>
          <dgm:chPref/>
          <dgm:dir/>
          <dgm:animLvl val="lvl"/>
        </dgm:presLayoutVars>
      </dgm:prSet>
      <dgm:spPr/>
    </dgm:pt>
    <dgm:pt modelId="{2672AE60-FE4D-47B3-90D9-3FFBA1C00909}" type="pres">
      <dgm:prSet presAssocID="{2B9A0C4B-1E6B-4362-9923-B0A5FF625FC8}" presName="composite" presStyleCnt="0"/>
      <dgm:spPr/>
    </dgm:pt>
    <dgm:pt modelId="{E916E04C-9E7A-4318-8D22-6B671D04CE15}" type="pres">
      <dgm:prSet presAssocID="{2B9A0C4B-1E6B-4362-9923-B0A5FF625FC8}" presName="bentUpArrow1" presStyleLbl="alignImgPlace1" presStyleIdx="0" presStyleCnt="3"/>
      <dgm:spPr/>
    </dgm:pt>
    <dgm:pt modelId="{2A9E94F5-3A8C-47F5-9C65-C470102CDEB6}" type="pres">
      <dgm:prSet presAssocID="{2B9A0C4B-1E6B-4362-9923-B0A5FF625FC8}" presName="ParentText" presStyleLbl="node1" presStyleIdx="0" presStyleCnt="4">
        <dgm:presLayoutVars>
          <dgm:chMax val="1"/>
          <dgm:chPref val="1"/>
          <dgm:bulletEnabled val="1"/>
        </dgm:presLayoutVars>
      </dgm:prSet>
      <dgm:spPr/>
    </dgm:pt>
    <dgm:pt modelId="{C61747EE-43CA-4375-B35A-93E591DBBFF3}" type="pres">
      <dgm:prSet presAssocID="{2B9A0C4B-1E6B-4362-9923-B0A5FF625FC8}" presName="ChildText" presStyleLbl="revTx" presStyleIdx="0" presStyleCnt="3">
        <dgm:presLayoutVars>
          <dgm:chMax val="0"/>
          <dgm:chPref val="0"/>
          <dgm:bulletEnabled val="1"/>
        </dgm:presLayoutVars>
      </dgm:prSet>
      <dgm:spPr/>
    </dgm:pt>
    <dgm:pt modelId="{DEC6D31C-99EB-4FF4-85DF-C590CE76B53C}" type="pres">
      <dgm:prSet presAssocID="{F6F3455B-8CD3-424C-BC42-4220BEE629B8}" presName="sibTrans" presStyleCnt="0"/>
      <dgm:spPr/>
    </dgm:pt>
    <dgm:pt modelId="{DD99B8CF-5472-4A45-88BD-98BDDA97880F}" type="pres">
      <dgm:prSet presAssocID="{1EF25E6D-1092-473F-A476-BC17F8DB0C83}" presName="composite" presStyleCnt="0"/>
      <dgm:spPr/>
    </dgm:pt>
    <dgm:pt modelId="{3EB38ECB-16CB-43A2-83B2-8902373AF56E}" type="pres">
      <dgm:prSet presAssocID="{1EF25E6D-1092-473F-A476-BC17F8DB0C83}" presName="bentUpArrow1" presStyleLbl="alignImgPlace1" presStyleIdx="1" presStyleCnt="3" custLinFactNeighborX="3497" custLinFactNeighborY="1188"/>
      <dgm:spPr/>
    </dgm:pt>
    <dgm:pt modelId="{3D27A5EC-29A5-4CE4-B396-1C8D0495F857}" type="pres">
      <dgm:prSet presAssocID="{1EF25E6D-1092-473F-A476-BC17F8DB0C83}" presName="ParentText" presStyleLbl="node1" presStyleIdx="1" presStyleCnt="4">
        <dgm:presLayoutVars>
          <dgm:chMax val="1"/>
          <dgm:chPref val="1"/>
          <dgm:bulletEnabled val="1"/>
        </dgm:presLayoutVars>
      </dgm:prSet>
      <dgm:spPr/>
    </dgm:pt>
    <dgm:pt modelId="{B2F952E2-AD2C-4884-827D-164246AEFA16}" type="pres">
      <dgm:prSet presAssocID="{1EF25E6D-1092-473F-A476-BC17F8DB0C83}" presName="ChildText" presStyleLbl="revTx" presStyleIdx="1" presStyleCnt="3">
        <dgm:presLayoutVars>
          <dgm:chMax val="0"/>
          <dgm:chPref val="0"/>
          <dgm:bulletEnabled val="1"/>
        </dgm:presLayoutVars>
      </dgm:prSet>
      <dgm:spPr/>
    </dgm:pt>
    <dgm:pt modelId="{D44CE820-4A4F-4704-A512-6CF612D132AF}" type="pres">
      <dgm:prSet presAssocID="{A824C23C-A744-41D4-A47C-CE8447BBD62E}" presName="sibTrans" presStyleCnt="0"/>
      <dgm:spPr/>
    </dgm:pt>
    <dgm:pt modelId="{97B706A5-A445-4533-B786-66ACAF38E0E0}" type="pres">
      <dgm:prSet presAssocID="{7FF67E4F-DE73-46D3-87A7-BB8F3A3E61D7}" presName="composite" presStyleCnt="0"/>
      <dgm:spPr/>
    </dgm:pt>
    <dgm:pt modelId="{78A37843-619F-4C48-B9A3-53025A5370EE}" type="pres">
      <dgm:prSet presAssocID="{7FF67E4F-DE73-46D3-87A7-BB8F3A3E61D7}" presName="bentUpArrow1" presStyleLbl="alignImgPlace1" presStyleIdx="2" presStyleCnt="3"/>
      <dgm:spPr/>
    </dgm:pt>
    <dgm:pt modelId="{7D83E16E-0B22-4BC1-9A99-791E1DD898BB}" type="pres">
      <dgm:prSet presAssocID="{7FF67E4F-DE73-46D3-87A7-BB8F3A3E61D7}" presName="ParentText" presStyleLbl="node1" presStyleIdx="2" presStyleCnt="4">
        <dgm:presLayoutVars>
          <dgm:chMax val="1"/>
          <dgm:chPref val="1"/>
          <dgm:bulletEnabled val="1"/>
        </dgm:presLayoutVars>
      </dgm:prSet>
      <dgm:spPr/>
    </dgm:pt>
    <dgm:pt modelId="{6EED4EF4-CC6A-4EF1-A96B-550C8D61D264}" type="pres">
      <dgm:prSet presAssocID="{7FF67E4F-DE73-46D3-87A7-BB8F3A3E61D7}" presName="ChildText" presStyleLbl="revTx" presStyleIdx="2" presStyleCnt="3">
        <dgm:presLayoutVars>
          <dgm:chMax val="0"/>
          <dgm:chPref val="0"/>
          <dgm:bulletEnabled val="1"/>
        </dgm:presLayoutVars>
      </dgm:prSet>
      <dgm:spPr/>
    </dgm:pt>
    <dgm:pt modelId="{B2516195-470F-44E5-91F1-2F63CC015A87}" type="pres">
      <dgm:prSet presAssocID="{85419B45-5323-477A-8C70-68BB9790E8DD}" presName="sibTrans" presStyleCnt="0"/>
      <dgm:spPr/>
    </dgm:pt>
    <dgm:pt modelId="{5EBDBD03-B5C2-490A-BF77-7D81B7054316}" type="pres">
      <dgm:prSet presAssocID="{9D8569F4-A0CB-4E2A-97B8-36D8D5F2420A}" presName="composite" presStyleCnt="0"/>
      <dgm:spPr/>
    </dgm:pt>
    <dgm:pt modelId="{01114179-C694-4A41-9A8D-044B557B832B}" type="pres">
      <dgm:prSet presAssocID="{9D8569F4-A0CB-4E2A-97B8-36D8D5F2420A}" presName="ParentText" presStyleLbl="node1" presStyleIdx="3" presStyleCnt="4">
        <dgm:presLayoutVars>
          <dgm:chMax val="1"/>
          <dgm:chPref val="1"/>
          <dgm:bulletEnabled val="1"/>
        </dgm:presLayoutVars>
      </dgm:prSet>
      <dgm:spPr/>
    </dgm:pt>
  </dgm:ptLst>
  <dgm:cxnLst>
    <dgm:cxn modelId="{F5E17C39-7A75-4E54-9922-3AF3638E9B20}" type="presOf" srcId="{0D70A2C2-9BAB-4636-AA97-9F02B9D3E316}" destId="{81BECB08-60AD-4C87-9DC6-D3C457A9329D}" srcOrd="0" destOrd="0" presId="urn:microsoft.com/office/officeart/2005/8/layout/StepDownProcess"/>
    <dgm:cxn modelId="{5F81396C-78E4-48BC-A971-C452F4A7D1C1}" type="presOf" srcId="{2B9A0C4B-1E6B-4362-9923-B0A5FF625FC8}" destId="{2A9E94F5-3A8C-47F5-9C65-C470102CDEB6}" srcOrd="0" destOrd="0" presId="urn:microsoft.com/office/officeart/2005/8/layout/StepDownProcess"/>
    <dgm:cxn modelId="{EC4A405A-1183-4DFA-8B62-98941D80F479}" type="presOf" srcId="{7FF67E4F-DE73-46D3-87A7-BB8F3A3E61D7}" destId="{7D83E16E-0B22-4BC1-9A99-791E1DD898BB}" srcOrd="0" destOrd="0" presId="urn:microsoft.com/office/officeart/2005/8/layout/StepDownProcess"/>
    <dgm:cxn modelId="{7350FDAD-51A4-42CB-B56A-79A0C8E067CF}" srcId="{0D70A2C2-9BAB-4636-AA97-9F02B9D3E316}" destId="{1EF25E6D-1092-473F-A476-BC17F8DB0C83}" srcOrd="1" destOrd="0" parTransId="{F322E682-182D-424C-B592-8C03A92F3184}" sibTransId="{A824C23C-A744-41D4-A47C-CE8447BBD62E}"/>
    <dgm:cxn modelId="{43A46FCD-B62C-4591-8AF1-83F999821FB9}" srcId="{0D70A2C2-9BAB-4636-AA97-9F02B9D3E316}" destId="{9D8569F4-A0CB-4E2A-97B8-36D8D5F2420A}" srcOrd="3" destOrd="0" parTransId="{9C318ED1-A9F7-4428-BCD1-33FFAE9C4EA4}" sibTransId="{CC219DF4-29FD-4DC6-8BC4-6297B5565985}"/>
    <dgm:cxn modelId="{B590FAE3-AC8B-4B05-AD04-443F7E49F2C7}" srcId="{0D70A2C2-9BAB-4636-AA97-9F02B9D3E316}" destId="{7FF67E4F-DE73-46D3-87A7-BB8F3A3E61D7}" srcOrd="2" destOrd="0" parTransId="{1DF38EE7-46A2-4F5C-B2E4-A4F9ECF59662}" sibTransId="{85419B45-5323-477A-8C70-68BB9790E8DD}"/>
    <dgm:cxn modelId="{45FF81E6-4251-42F8-A7EC-9F0CF7116543}" srcId="{0D70A2C2-9BAB-4636-AA97-9F02B9D3E316}" destId="{2B9A0C4B-1E6B-4362-9923-B0A5FF625FC8}" srcOrd="0" destOrd="0" parTransId="{B510B2F4-8C29-4C21-9BDE-49CFC6D20E8F}" sibTransId="{F6F3455B-8CD3-424C-BC42-4220BEE629B8}"/>
    <dgm:cxn modelId="{4D9F3EEC-D81B-4694-B18B-6D62B4F73C6B}" type="presOf" srcId="{9D8569F4-A0CB-4E2A-97B8-36D8D5F2420A}" destId="{01114179-C694-4A41-9A8D-044B557B832B}" srcOrd="0" destOrd="0" presId="urn:microsoft.com/office/officeart/2005/8/layout/StepDownProcess"/>
    <dgm:cxn modelId="{D0515CFE-D0DF-4BFC-ABD8-829A4787BF55}" type="presOf" srcId="{1EF25E6D-1092-473F-A476-BC17F8DB0C83}" destId="{3D27A5EC-29A5-4CE4-B396-1C8D0495F857}" srcOrd="0" destOrd="0" presId="urn:microsoft.com/office/officeart/2005/8/layout/StepDownProcess"/>
    <dgm:cxn modelId="{D6100577-1A12-4C95-982D-DC126B356E5D}" type="presParOf" srcId="{81BECB08-60AD-4C87-9DC6-D3C457A9329D}" destId="{2672AE60-FE4D-47B3-90D9-3FFBA1C00909}" srcOrd="0" destOrd="0" presId="urn:microsoft.com/office/officeart/2005/8/layout/StepDownProcess"/>
    <dgm:cxn modelId="{F9D5C4AA-AB94-4100-A0A4-2B4FDD6508EF}" type="presParOf" srcId="{2672AE60-FE4D-47B3-90D9-3FFBA1C00909}" destId="{E916E04C-9E7A-4318-8D22-6B671D04CE15}" srcOrd="0" destOrd="0" presId="urn:microsoft.com/office/officeart/2005/8/layout/StepDownProcess"/>
    <dgm:cxn modelId="{22E677A4-D298-4B88-B053-B932A20A1A27}" type="presParOf" srcId="{2672AE60-FE4D-47B3-90D9-3FFBA1C00909}" destId="{2A9E94F5-3A8C-47F5-9C65-C470102CDEB6}" srcOrd="1" destOrd="0" presId="urn:microsoft.com/office/officeart/2005/8/layout/StepDownProcess"/>
    <dgm:cxn modelId="{48C58644-50D1-454D-83A4-F6FE5290C82D}" type="presParOf" srcId="{2672AE60-FE4D-47B3-90D9-3FFBA1C00909}" destId="{C61747EE-43CA-4375-B35A-93E591DBBFF3}" srcOrd="2" destOrd="0" presId="urn:microsoft.com/office/officeart/2005/8/layout/StepDownProcess"/>
    <dgm:cxn modelId="{8DF8E428-F1F7-4C76-BA09-9FA8E365E454}" type="presParOf" srcId="{81BECB08-60AD-4C87-9DC6-D3C457A9329D}" destId="{DEC6D31C-99EB-4FF4-85DF-C590CE76B53C}" srcOrd="1" destOrd="0" presId="urn:microsoft.com/office/officeart/2005/8/layout/StepDownProcess"/>
    <dgm:cxn modelId="{F350D33C-D9EE-4E9D-B8FE-B734A26D5A37}" type="presParOf" srcId="{81BECB08-60AD-4C87-9DC6-D3C457A9329D}" destId="{DD99B8CF-5472-4A45-88BD-98BDDA97880F}" srcOrd="2" destOrd="0" presId="urn:microsoft.com/office/officeart/2005/8/layout/StepDownProcess"/>
    <dgm:cxn modelId="{CA68CDBF-E205-4F22-A693-10DCA7955A31}" type="presParOf" srcId="{DD99B8CF-5472-4A45-88BD-98BDDA97880F}" destId="{3EB38ECB-16CB-43A2-83B2-8902373AF56E}" srcOrd="0" destOrd="0" presId="urn:microsoft.com/office/officeart/2005/8/layout/StepDownProcess"/>
    <dgm:cxn modelId="{C27AF6EA-66BE-4511-8BCB-2D184B8AAABA}" type="presParOf" srcId="{DD99B8CF-5472-4A45-88BD-98BDDA97880F}" destId="{3D27A5EC-29A5-4CE4-B396-1C8D0495F857}" srcOrd="1" destOrd="0" presId="urn:microsoft.com/office/officeart/2005/8/layout/StepDownProcess"/>
    <dgm:cxn modelId="{EC243A27-8B82-4AD8-A03E-FDD624825EAA}" type="presParOf" srcId="{DD99B8CF-5472-4A45-88BD-98BDDA97880F}" destId="{B2F952E2-AD2C-4884-827D-164246AEFA16}" srcOrd="2" destOrd="0" presId="urn:microsoft.com/office/officeart/2005/8/layout/StepDownProcess"/>
    <dgm:cxn modelId="{46E72660-BA7C-42F7-97BC-C22CBB757FEB}" type="presParOf" srcId="{81BECB08-60AD-4C87-9DC6-D3C457A9329D}" destId="{D44CE820-4A4F-4704-A512-6CF612D132AF}" srcOrd="3" destOrd="0" presId="urn:microsoft.com/office/officeart/2005/8/layout/StepDownProcess"/>
    <dgm:cxn modelId="{07C5B2BC-56DE-46B3-B50F-60287910B169}" type="presParOf" srcId="{81BECB08-60AD-4C87-9DC6-D3C457A9329D}" destId="{97B706A5-A445-4533-B786-66ACAF38E0E0}" srcOrd="4" destOrd="0" presId="urn:microsoft.com/office/officeart/2005/8/layout/StepDownProcess"/>
    <dgm:cxn modelId="{E2850188-13AD-4A81-95F6-F7B0DBF3D5A8}" type="presParOf" srcId="{97B706A5-A445-4533-B786-66ACAF38E0E0}" destId="{78A37843-619F-4C48-B9A3-53025A5370EE}" srcOrd="0" destOrd="0" presId="urn:microsoft.com/office/officeart/2005/8/layout/StepDownProcess"/>
    <dgm:cxn modelId="{FD75F764-2E30-4296-A12F-4D68502B48C2}" type="presParOf" srcId="{97B706A5-A445-4533-B786-66ACAF38E0E0}" destId="{7D83E16E-0B22-4BC1-9A99-791E1DD898BB}" srcOrd="1" destOrd="0" presId="urn:microsoft.com/office/officeart/2005/8/layout/StepDownProcess"/>
    <dgm:cxn modelId="{1FF783A0-8848-4A8B-ACBC-86E33CA59E15}" type="presParOf" srcId="{97B706A5-A445-4533-B786-66ACAF38E0E0}" destId="{6EED4EF4-CC6A-4EF1-A96B-550C8D61D264}" srcOrd="2" destOrd="0" presId="urn:microsoft.com/office/officeart/2005/8/layout/StepDownProcess"/>
    <dgm:cxn modelId="{7F43E2B7-DA7E-4533-AA22-64531C0B4852}" type="presParOf" srcId="{81BECB08-60AD-4C87-9DC6-D3C457A9329D}" destId="{B2516195-470F-44E5-91F1-2F63CC015A87}" srcOrd="5" destOrd="0" presId="urn:microsoft.com/office/officeart/2005/8/layout/StepDownProcess"/>
    <dgm:cxn modelId="{BE503C7B-B71E-431D-82D7-1E31990F6F58}" type="presParOf" srcId="{81BECB08-60AD-4C87-9DC6-D3C457A9329D}" destId="{5EBDBD03-B5C2-490A-BF77-7D81B7054316}" srcOrd="6" destOrd="0" presId="urn:microsoft.com/office/officeart/2005/8/layout/StepDownProcess"/>
    <dgm:cxn modelId="{6D39D293-15AA-4C21-8040-65474C3E0198}" type="presParOf" srcId="{5EBDBD03-B5C2-490A-BF77-7D81B7054316}" destId="{01114179-C694-4A41-9A8D-044B557B832B}" srcOrd="0" destOrd="0" presId="urn:microsoft.com/office/officeart/2005/8/layout/StepDownProces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7EA187E-C072-4C5B-B41E-B4E564B6326E}" type="doc">
      <dgm:prSet loTypeId="urn:microsoft.com/office/officeart/2005/8/layout/list1" loCatId="list" qsTypeId="urn:microsoft.com/office/officeart/2005/8/quickstyle/simple2" qsCatId="simple" csTypeId="urn:microsoft.com/office/officeart/2005/8/colors/colorful1" csCatId="colorful" phldr="1"/>
      <dgm:spPr/>
      <dgm:t>
        <a:bodyPr/>
        <a:lstStyle/>
        <a:p>
          <a:endParaRPr lang="en-US"/>
        </a:p>
      </dgm:t>
    </dgm:pt>
    <dgm:pt modelId="{56E45D67-1B8E-41BF-AE36-5BDA89413A52}">
      <dgm:prSet/>
      <dgm:spPr/>
      <dgm:t>
        <a:bodyPr/>
        <a:lstStyle/>
        <a:p>
          <a:r>
            <a:rPr lang="en-US" dirty="0"/>
            <a:t>Eligible Borrowers</a:t>
          </a:r>
        </a:p>
      </dgm:t>
    </dgm:pt>
    <dgm:pt modelId="{6817BCF6-0275-43F2-AB63-E37E7D48E39A}" type="parTrans" cxnId="{6BF4169B-3896-4D5A-BEDF-C6D061E57FF2}">
      <dgm:prSet/>
      <dgm:spPr/>
      <dgm:t>
        <a:bodyPr/>
        <a:lstStyle/>
        <a:p>
          <a:endParaRPr lang="en-US"/>
        </a:p>
      </dgm:t>
    </dgm:pt>
    <dgm:pt modelId="{3FD78A18-5AED-4237-8307-E47254E0B053}" type="sibTrans" cxnId="{6BF4169B-3896-4D5A-BEDF-C6D061E57FF2}">
      <dgm:prSet/>
      <dgm:spPr/>
      <dgm:t>
        <a:bodyPr/>
        <a:lstStyle/>
        <a:p>
          <a:endParaRPr lang="en-US"/>
        </a:p>
      </dgm:t>
    </dgm:pt>
    <dgm:pt modelId="{7565F97B-4EE3-48E3-AC08-F1DDB5D56000}">
      <dgm:prSet/>
      <dgm:spPr/>
      <dgm:t>
        <a:bodyPr/>
        <a:lstStyle/>
        <a:p>
          <a:r>
            <a:rPr lang="en-US" dirty="0"/>
            <a:t>Public taxpayer supported entities</a:t>
          </a:r>
        </a:p>
      </dgm:t>
    </dgm:pt>
    <dgm:pt modelId="{60597B07-F844-41DC-A4D4-D3D7FEF438D8}" type="parTrans" cxnId="{B8B7B4C4-D980-4576-A019-B812CF81EFA1}">
      <dgm:prSet/>
      <dgm:spPr/>
      <dgm:t>
        <a:bodyPr/>
        <a:lstStyle/>
        <a:p>
          <a:endParaRPr lang="en-US"/>
        </a:p>
      </dgm:t>
    </dgm:pt>
    <dgm:pt modelId="{0497605D-3E2F-4359-B63B-2C52C7DA5786}" type="sibTrans" cxnId="{B8B7B4C4-D980-4576-A019-B812CF81EFA1}">
      <dgm:prSet/>
      <dgm:spPr/>
      <dgm:t>
        <a:bodyPr/>
        <a:lstStyle/>
        <a:p>
          <a:endParaRPr lang="en-US"/>
        </a:p>
      </dgm:t>
    </dgm:pt>
    <dgm:pt modelId="{D07B13F9-B628-4D1C-A773-A6E589655B6F}">
      <dgm:prSet/>
      <dgm:spPr/>
      <dgm:t>
        <a:bodyPr/>
        <a:lstStyle/>
        <a:p>
          <a:r>
            <a:rPr lang="en-US" u="sng">
              <a:hlinkClick xmlns:r="http://schemas.openxmlformats.org/officeDocument/2006/relationships" r:id="rId1"/>
            </a:rPr>
            <a:t>10 Texas Gov't Code §2305.032</a:t>
          </a:r>
          <a:r>
            <a:rPr lang="en-US"/>
            <a:t> </a:t>
          </a:r>
        </a:p>
      </dgm:t>
    </dgm:pt>
    <dgm:pt modelId="{86B56CD8-5FBB-4847-A3BC-61479F6C6775}" type="parTrans" cxnId="{A170B2DB-B314-4C15-ADD4-1FC304F27B0D}">
      <dgm:prSet/>
      <dgm:spPr/>
      <dgm:t>
        <a:bodyPr/>
        <a:lstStyle/>
        <a:p>
          <a:endParaRPr lang="en-US"/>
        </a:p>
      </dgm:t>
    </dgm:pt>
    <dgm:pt modelId="{88FDE514-A2B4-4318-A2C3-CECAB556704B}" type="sibTrans" cxnId="{A170B2DB-B314-4C15-ADD4-1FC304F27B0D}">
      <dgm:prSet/>
      <dgm:spPr/>
      <dgm:t>
        <a:bodyPr/>
        <a:lstStyle/>
        <a:p>
          <a:endParaRPr lang="en-US"/>
        </a:p>
      </dgm:t>
    </dgm:pt>
    <dgm:pt modelId="{149F26A7-2373-4515-8D1C-4F8FC02B874E}">
      <dgm:prSet/>
      <dgm:spPr/>
      <dgm:t>
        <a:bodyPr/>
        <a:lstStyle/>
        <a:p>
          <a:r>
            <a:rPr lang="en-US" dirty="0">
              <a:hlinkClick xmlns:r="http://schemas.openxmlformats.org/officeDocument/2006/relationships" r:id="rId2"/>
            </a:rPr>
            <a:t>34 Tex. Admin. Code </a:t>
          </a:r>
          <a:r>
            <a:rPr lang="en-US" u="sng" dirty="0">
              <a:hlinkClick xmlns:r="http://schemas.openxmlformats.org/officeDocument/2006/relationships" r:id="rId2"/>
            </a:rPr>
            <a:t>§19.41-45 </a:t>
          </a:r>
          <a:endParaRPr lang="en-US" dirty="0"/>
        </a:p>
      </dgm:t>
    </dgm:pt>
    <dgm:pt modelId="{644BD697-E4F6-4D51-8CD8-C99CECE3F82B}" type="parTrans" cxnId="{0A1CCA34-49D4-4CED-92D8-1FFF0262764C}">
      <dgm:prSet/>
      <dgm:spPr/>
      <dgm:t>
        <a:bodyPr/>
        <a:lstStyle/>
        <a:p>
          <a:endParaRPr lang="en-US"/>
        </a:p>
      </dgm:t>
    </dgm:pt>
    <dgm:pt modelId="{DECAA8B7-E1E2-4E1C-B9C7-2200EA281CED}" type="sibTrans" cxnId="{0A1CCA34-49D4-4CED-92D8-1FFF0262764C}">
      <dgm:prSet/>
      <dgm:spPr/>
      <dgm:t>
        <a:bodyPr/>
        <a:lstStyle/>
        <a:p>
          <a:endParaRPr lang="en-US"/>
        </a:p>
      </dgm:t>
    </dgm:pt>
    <dgm:pt modelId="{870AEFE8-EB20-4030-AF23-2CBB60265F4B}" type="pres">
      <dgm:prSet presAssocID="{A7EA187E-C072-4C5B-B41E-B4E564B6326E}" presName="linear" presStyleCnt="0">
        <dgm:presLayoutVars>
          <dgm:dir/>
          <dgm:animLvl val="lvl"/>
          <dgm:resizeHandles val="exact"/>
        </dgm:presLayoutVars>
      </dgm:prSet>
      <dgm:spPr/>
    </dgm:pt>
    <dgm:pt modelId="{CBBA6B9E-6E8E-4A5D-B0BA-D978E9633A23}" type="pres">
      <dgm:prSet presAssocID="{56E45D67-1B8E-41BF-AE36-5BDA89413A52}" presName="parentLin" presStyleCnt="0"/>
      <dgm:spPr/>
    </dgm:pt>
    <dgm:pt modelId="{EB3DC110-515A-4178-8306-9C855E4B59C1}" type="pres">
      <dgm:prSet presAssocID="{56E45D67-1B8E-41BF-AE36-5BDA89413A52}" presName="parentLeftMargin" presStyleLbl="node1" presStyleIdx="0" presStyleCnt="1"/>
      <dgm:spPr/>
    </dgm:pt>
    <dgm:pt modelId="{DD474F5B-93DF-4089-9970-B7A5FBC9DB1F}" type="pres">
      <dgm:prSet presAssocID="{56E45D67-1B8E-41BF-AE36-5BDA89413A52}" presName="parentText" presStyleLbl="node1" presStyleIdx="0" presStyleCnt="1">
        <dgm:presLayoutVars>
          <dgm:chMax val="0"/>
          <dgm:bulletEnabled val="1"/>
        </dgm:presLayoutVars>
      </dgm:prSet>
      <dgm:spPr/>
    </dgm:pt>
    <dgm:pt modelId="{64F053EF-56EF-4007-BD2E-6480CD52A48E}" type="pres">
      <dgm:prSet presAssocID="{56E45D67-1B8E-41BF-AE36-5BDA89413A52}" presName="negativeSpace" presStyleCnt="0"/>
      <dgm:spPr/>
    </dgm:pt>
    <dgm:pt modelId="{2371D55A-F195-4E71-B524-B50F0818B5CC}" type="pres">
      <dgm:prSet presAssocID="{56E45D67-1B8E-41BF-AE36-5BDA89413A52}" presName="childText" presStyleLbl="conFgAcc1" presStyleIdx="0" presStyleCnt="1">
        <dgm:presLayoutVars>
          <dgm:bulletEnabled val="1"/>
        </dgm:presLayoutVars>
      </dgm:prSet>
      <dgm:spPr/>
    </dgm:pt>
  </dgm:ptLst>
  <dgm:cxnLst>
    <dgm:cxn modelId="{56D95918-0DCB-413D-97A1-E3FE81EDB50A}" type="presOf" srcId="{7565F97B-4EE3-48E3-AC08-F1DDB5D56000}" destId="{2371D55A-F195-4E71-B524-B50F0818B5CC}" srcOrd="0" destOrd="0" presId="urn:microsoft.com/office/officeart/2005/8/layout/list1"/>
    <dgm:cxn modelId="{0A1CCA34-49D4-4CED-92D8-1FFF0262764C}" srcId="{56E45D67-1B8E-41BF-AE36-5BDA89413A52}" destId="{149F26A7-2373-4515-8D1C-4F8FC02B874E}" srcOrd="2" destOrd="0" parTransId="{644BD697-E4F6-4D51-8CD8-C99CECE3F82B}" sibTransId="{DECAA8B7-E1E2-4E1C-B9C7-2200EA281CED}"/>
    <dgm:cxn modelId="{1D949D3E-3C3E-4FFE-8D2A-A48878E82353}" type="presOf" srcId="{56E45D67-1B8E-41BF-AE36-5BDA89413A52}" destId="{EB3DC110-515A-4178-8306-9C855E4B59C1}" srcOrd="0" destOrd="0" presId="urn:microsoft.com/office/officeart/2005/8/layout/list1"/>
    <dgm:cxn modelId="{AB319764-771B-4C3A-9724-7B3CF1AC30A8}" type="presOf" srcId="{56E45D67-1B8E-41BF-AE36-5BDA89413A52}" destId="{DD474F5B-93DF-4089-9970-B7A5FBC9DB1F}" srcOrd="1" destOrd="0" presId="urn:microsoft.com/office/officeart/2005/8/layout/list1"/>
    <dgm:cxn modelId="{D7339D67-D4BC-4CD0-8C7E-634B9A5DD40D}" type="presOf" srcId="{A7EA187E-C072-4C5B-B41E-B4E564B6326E}" destId="{870AEFE8-EB20-4030-AF23-2CBB60265F4B}" srcOrd="0" destOrd="0" presId="urn:microsoft.com/office/officeart/2005/8/layout/list1"/>
    <dgm:cxn modelId="{98DFBD89-0979-4573-911C-1B4ADE726C17}" type="presOf" srcId="{149F26A7-2373-4515-8D1C-4F8FC02B874E}" destId="{2371D55A-F195-4E71-B524-B50F0818B5CC}" srcOrd="0" destOrd="2" presId="urn:microsoft.com/office/officeart/2005/8/layout/list1"/>
    <dgm:cxn modelId="{6BF4169B-3896-4D5A-BEDF-C6D061E57FF2}" srcId="{A7EA187E-C072-4C5B-B41E-B4E564B6326E}" destId="{56E45D67-1B8E-41BF-AE36-5BDA89413A52}" srcOrd="0" destOrd="0" parTransId="{6817BCF6-0275-43F2-AB63-E37E7D48E39A}" sibTransId="{3FD78A18-5AED-4237-8307-E47254E0B053}"/>
    <dgm:cxn modelId="{6EA1EEBC-8306-4D8A-BDE7-89962A648E58}" type="presOf" srcId="{D07B13F9-B628-4D1C-A773-A6E589655B6F}" destId="{2371D55A-F195-4E71-B524-B50F0818B5CC}" srcOrd="0" destOrd="1" presId="urn:microsoft.com/office/officeart/2005/8/layout/list1"/>
    <dgm:cxn modelId="{B8B7B4C4-D980-4576-A019-B812CF81EFA1}" srcId="{56E45D67-1B8E-41BF-AE36-5BDA89413A52}" destId="{7565F97B-4EE3-48E3-AC08-F1DDB5D56000}" srcOrd="0" destOrd="0" parTransId="{60597B07-F844-41DC-A4D4-D3D7FEF438D8}" sibTransId="{0497605D-3E2F-4359-B63B-2C52C7DA5786}"/>
    <dgm:cxn modelId="{A170B2DB-B314-4C15-ADD4-1FC304F27B0D}" srcId="{56E45D67-1B8E-41BF-AE36-5BDA89413A52}" destId="{D07B13F9-B628-4D1C-A773-A6E589655B6F}" srcOrd="1" destOrd="0" parTransId="{86B56CD8-5FBB-4847-A3BC-61479F6C6775}" sibTransId="{88FDE514-A2B4-4318-A2C3-CECAB556704B}"/>
    <dgm:cxn modelId="{330C83CE-935B-42DB-B7A6-162D269EB90C}" type="presParOf" srcId="{870AEFE8-EB20-4030-AF23-2CBB60265F4B}" destId="{CBBA6B9E-6E8E-4A5D-B0BA-D978E9633A23}" srcOrd="0" destOrd="0" presId="urn:microsoft.com/office/officeart/2005/8/layout/list1"/>
    <dgm:cxn modelId="{41A29D90-AD49-4E7F-83EB-E2FA2140A79F}" type="presParOf" srcId="{CBBA6B9E-6E8E-4A5D-B0BA-D978E9633A23}" destId="{EB3DC110-515A-4178-8306-9C855E4B59C1}" srcOrd="0" destOrd="0" presId="urn:microsoft.com/office/officeart/2005/8/layout/list1"/>
    <dgm:cxn modelId="{2D3DD8BB-A49B-424E-AB2C-6C1409A91FF0}" type="presParOf" srcId="{CBBA6B9E-6E8E-4A5D-B0BA-D978E9633A23}" destId="{DD474F5B-93DF-4089-9970-B7A5FBC9DB1F}" srcOrd="1" destOrd="0" presId="urn:microsoft.com/office/officeart/2005/8/layout/list1"/>
    <dgm:cxn modelId="{0E141FAB-B7AC-430E-BEF1-A59C68C18581}" type="presParOf" srcId="{870AEFE8-EB20-4030-AF23-2CBB60265F4B}" destId="{64F053EF-56EF-4007-BD2E-6480CD52A48E}" srcOrd="1" destOrd="0" presId="urn:microsoft.com/office/officeart/2005/8/layout/list1"/>
    <dgm:cxn modelId="{B950BF99-A208-4C41-BF09-9E3FE91C8DA8}" type="presParOf" srcId="{870AEFE8-EB20-4030-AF23-2CBB60265F4B}" destId="{2371D55A-F195-4E71-B524-B50F0818B5CC}" srcOrd="2" destOrd="0" presId="urn:microsoft.com/office/officeart/2005/8/layout/list1"/>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0DA244D-8823-417C-8220-B76E2C2F07FA}"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AB8E32E0-1F25-4220-9720-18E44B206CBA}">
      <dgm:prSet/>
      <dgm:spPr/>
      <dgm:t>
        <a:bodyPr/>
        <a:lstStyle/>
        <a:p>
          <a:r>
            <a:rPr lang="en-US" dirty="0"/>
            <a:t>Texas Facilities Commission – $</a:t>
          </a:r>
          <a:r>
            <a:rPr lang="en-US" b="0" i="0" dirty="0"/>
            <a:t>3,735,373</a:t>
          </a:r>
          <a:r>
            <a:rPr lang="en-US" dirty="0"/>
            <a:t> (9.6 year payback with $</a:t>
          </a:r>
          <a:r>
            <a:rPr lang="en-US" b="0" i="0" dirty="0"/>
            <a:t>388,993 per year in savings</a:t>
          </a:r>
          <a:r>
            <a:rPr lang="en-US" dirty="0"/>
            <a:t>)</a:t>
          </a:r>
        </a:p>
      </dgm:t>
    </dgm:pt>
    <dgm:pt modelId="{391DB313-3A3C-4989-8A32-E94BA90FAA3F}" type="parTrans" cxnId="{DED0599E-AA05-41F0-A3DE-89AEDF9C442B}">
      <dgm:prSet/>
      <dgm:spPr/>
      <dgm:t>
        <a:bodyPr/>
        <a:lstStyle/>
        <a:p>
          <a:endParaRPr lang="en-US"/>
        </a:p>
      </dgm:t>
    </dgm:pt>
    <dgm:pt modelId="{82A2A109-5B96-4627-B4B5-07C9F294CE5A}" type="sibTrans" cxnId="{DED0599E-AA05-41F0-A3DE-89AEDF9C442B}">
      <dgm:prSet/>
      <dgm:spPr/>
      <dgm:t>
        <a:bodyPr/>
        <a:lstStyle/>
        <a:p>
          <a:endParaRPr lang="en-US"/>
        </a:p>
      </dgm:t>
    </dgm:pt>
    <dgm:pt modelId="{1DBBB8FB-A115-4758-B24C-09394BBAF796}">
      <dgm:prSet/>
      <dgm:spPr/>
      <dgm:t>
        <a:bodyPr/>
        <a:lstStyle/>
        <a:p>
          <a:r>
            <a:rPr lang="en-US" dirty="0"/>
            <a:t>2/14/2022 – 2/14/2023</a:t>
          </a:r>
        </a:p>
      </dgm:t>
    </dgm:pt>
    <dgm:pt modelId="{BB400B6D-2581-4976-8320-0869542FF02E}" type="parTrans" cxnId="{3CDC5617-66C6-4F71-9127-5E1D26628D61}">
      <dgm:prSet/>
      <dgm:spPr/>
      <dgm:t>
        <a:bodyPr/>
        <a:lstStyle/>
        <a:p>
          <a:endParaRPr lang="en-US"/>
        </a:p>
      </dgm:t>
    </dgm:pt>
    <dgm:pt modelId="{B36A6FA5-756D-4888-8739-8E0CECA557AC}" type="sibTrans" cxnId="{3CDC5617-66C6-4F71-9127-5E1D26628D61}">
      <dgm:prSet/>
      <dgm:spPr/>
      <dgm:t>
        <a:bodyPr/>
        <a:lstStyle/>
        <a:p>
          <a:endParaRPr lang="en-US"/>
        </a:p>
      </dgm:t>
    </dgm:pt>
    <dgm:pt modelId="{5E407960-4344-4F7E-AFB4-00F64B766648}">
      <dgm:prSet/>
      <dgm:spPr/>
      <dgm:t>
        <a:bodyPr/>
        <a:lstStyle/>
        <a:p>
          <a:r>
            <a:rPr lang="en-US" dirty="0"/>
            <a:t>Lighting upgrades, Water and Sewer Conservation and Renewable Energy</a:t>
          </a:r>
        </a:p>
      </dgm:t>
    </dgm:pt>
    <dgm:pt modelId="{00758548-102A-4348-B19B-D7EFD0416854}" type="parTrans" cxnId="{B71521FF-A6C5-4024-9CAF-6928CEE1B432}">
      <dgm:prSet/>
      <dgm:spPr/>
      <dgm:t>
        <a:bodyPr/>
        <a:lstStyle/>
        <a:p>
          <a:endParaRPr lang="en-US"/>
        </a:p>
      </dgm:t>
    </dgm:pt>
    <dgm:pt modelId="{4A30FB23-EC64-4F2F-A5BA-F105FE6F288E}" type="sibTrans" cxnId="{B71521FF-A6C5-4024-9CAF-6928CEE1B432}">
      <dgm:prSet/>
      <dgm:spPr/>
      <dgm:t>
        <a:bodyPr/>
        <a:lstStyle/>
        <a:p>
          <a:endParaRPr lang="en-US"/>
        </a:p>
      </dgm:t>
    </dgm:pt>
    <dgm:pt modelId="{85633ADA-3310-4EF9-9BF3-90C070C9A35D}">
      <dgm:prSet/>
      <dgm:spPr/>
      <dgm:t>
        <a:bodyPr/>
        <a:lstStyle/>
        <a:p>
          <a:r>
            <a:rPr lang="en-US" dirty="0"/>
            <a:t>Kilgore College #2 - $7,412,376 (15-year payback)</a:t>
          </a:r>
        </a:p>
      </dgm:t>
    </dgm:pt>
    <dgm:pt modelId="{5F2B939E-FD1A-460C-9D24-FA0589739AC3}" type="parTrans" cxnId="{AC35FCE9-B205-4113-B780-B550F68992E6}">
      <dgm:prSet/>
      <dgm:spPr/>
      <dgm:t>
        <a:bodyPr/>
        <a:lstStyle/>
        <a:p>
          <a:endParaRPr lang="en-US"/>
        </a:p>
      </dgm:t>
    </dgm:pt>
    <dgm:pt modelId="{9AA88AEA-D1C1-4600-946E-1F3FF3B10067}" type="sibTrans" cxnId="{AC35FCE9-B205-4113-B780-B550F68992E6}">
      <dgm:prSet/>
      <dgm:spPr/>
      <dgm:t>
        <a:bodyPr/>
        <a:lstStyle/>
        <a:p>
          <a:endParaRPr lang="en-US"/>
        </a:p>
      </dgm:t>
    </dgm:pt>
    <dgm:pt modelId="{7690EF89-04E5-4CCA-9ECC-F7D76BDB32B3}">
      <dgm:prSet/>
      <dgm:spPr/>
      <dgm:t>
        <a:bodyPr/>
        <a:lstStyle/>
        <a:p>
          <a:r>
            <a:rPr lang="en-US" dirty="0"/>
            <a:t>9/18/18 – 3/18/20</a:t>
          </a:r>
        </a:p>
      </dgm:t>
    </dgm:pt>
    <dgm:pt modelId="{6020852E-A0AD-42C2-BCBA-95F38677EE23}" type="parTrans" cxnId="{071911A0-ECBF-4476-AEC0-BA30603DD132}">
      <dgm:prSet/>
      <dgm:spPr/>
      <dgm:t>
        <a:bodyPr/>
        <a:lstStyle/>
        <a:p>
          <a:endParaRPr lang="en-US"/>
        </a:p>
      </dgm:t>
    </dgm:pt>
    <dgm:pt modelId="{F93B29B8-E3A5-466A-8895-49782C2C6468}" type="sibTrans" cxnId="{071911A0-ECBF-4476-AEC0-BA30603DD132}">
      <dgm:prSet/>
      <dgm:spPr/>
      <dgm:t>
        <a:bodyPr/>
        <a:lstStyle/>
        <a:p>
          <a:endParaRPr lang="en-US"/>
        </a:p>
      </dgm:t>
    </dgm:pt>
    <dgm:pt modelId="{5E33E45D-AAD9-4930-A87F-5D7C0FADCAC9}">
      <dgm:prSet/>
      <dgm:spPr/>
      <dgm:t>
        <a:bodyPr/>
        <a:lstStyle/>
        <a:p>
          <a:r>
            <a:rPr lang="en-US" dirty="0"/>
            <a:t>HVAC, interior lighting, water conservation</a:t>
          </a:r>
        </a:p>
      </dgm:t>
    </dgm:pt>
    <dgm:pt modelId="{AD0524DF-2994-4236-A3E5-9BFBDFC65CA3}" type="parTrans" cxnId="{5DE260AE-D54C-419D-92F2-861A766DADE7}">
      <dgm:prSet/>
      <dgm:spPr/>
      <dgm:t>
        <a:bodyPr/>
        <a:lstStyle/>
        <a:p>
          <a:endParaRPr lang="en-US"/>
        </a:p>
      </dgm:t>
    </dgm:pt>
    <dgm:pt modelId="{D3877B4B-174F-4ABB-A3E0-09371C8288AD}" type="sibTrans" cxnId="{5DE260AE-D54C-419D-92F2-861A766DADE7}">
      <dgm:prSet/>
      <dgm:spPr/>
      <dgm:t>
        <a:bodyPr/>
        <a:lstStyle/>
        <a:p>
          <a:endParaRPr lang="en-US"/>
        </a:p>
      </dgm:t>
    </dgm:pt>
    <dgm:pt modelId="{B23B0A63-9751-4229-8F99-C1400FE5E013}" type="pres">
      <dgm:prSet presAssocID="{B0DA244D-8823-417C-8220-B76E2C2F07FA}" presName="linear" presStyleCnt="0">
        <dgm:presLayoutVars>
          <dgm:animLvl val="lvl"/>
          <dgm:resizeHandles val="exact"/>
        </dgm:presLayoutVars>
      </dgm:prSet>
      <dgm:spPr/>
    </dgm:pt>
    <dgm:pt modelId="{1DE93C98-E9A2-4A30-B596-E937BAAE1AAA}" type="pres">
      <dgm:prSet presAssocID="{AB8E32E0-1F25-4220-9720-18E44B206CBA}" presName="parentText" presStyleLbl="node1" presStyleIdx="0" presStyleCnt="2" custScaleY="53930">
        <dgm:presLayoutVars>
          <dgm:chMax val="0"/>
          <dgm:bulletEnabled val="1"/>
        </dgm:presLayoutVars>
      </dgm:prSet>
      <dgm:spPr/>
    </dgm:pt>
    <dgm:pt modelId="{E5F745AF-D55A-4A24-966E-25C748357245}" type="pres">
      <dgm:prSet presAssocID="{AB8E32E0-1F25-4220-9720-18E44B206CBA}" presName="childText" presStyleLbl="revTx" presStyleIdx="0" presStyleCnt="2" custScaleX="100000" custScaleY="93806">
        <dgm:presLayoutVars>
          <dgm:bulletEnabled val="1"/>
        </dgm:presLayoutVars>
      </dgm:prSet>
      <dgm:spPr/>
    </dgm:pt>
    <dgm:pt modelId="{376C89E6-B535-4342-994B-5CF8F4EF2593}" type="pres">
      <dgm:prSet presAssocID="{85633ADA-3310-4EF9-9BF3-90C070C9A35D}" presName="parentText" presStyleLbl="node1" presStyleIdx="1" presStyleCnt="2" custScaleX="100000" custScaleY="57012">
        <dgm:presLayoutVars>
          <dgm:chMax val="0"/>
          <dgm:bulletEnabled val="1"/>
        </dgm:presLayoutVars>
      </dgm:prSet>
      <dgm:spPr/>
    </dgm:pt>
    <dgm:pt modelId="{78EA9F3D-352F-40F2-AC55-3D5DEE153E07}" type="pres">
      <dgm:prSet presAssocID="{85633ADA-3310-4EF9-9BF3-90C070C9A35D}" presName="childText" presStyleLbl="revTx" presStyleIdx="1" presStyleCnt="2" custScaleY="62466">
        <dgm:presLayoutVars>
          <dgm:bulletEnabled val="1"/>
        </dgm:presLayoutVars>
      </dgm:prSet>
      <dgm:spPr/>
    </dgm:pt>
  </dgm:ptLst>
  <dgm:cxnLst>
    <dgm:cxn modelId="{BDD0EC0D-6E59-475E-B48D-BDD3290ECF31}" type="presOf" srcId="{AB8E32E0-1F25-4220-9720-18E44B206CBA}" destId="{1DE93C98-E9A2-4A30-B596-E937BAAE1AAA}" srcOrd="0" destOrd="0" presId="urn:microsoft.com/office/officeart/2005/8/layout/vList2"/>
    <dgm:cxn modelId="{3CDC5617-66C6-4F71-9127-5E1D26628D61}" srcId="{AB8E32E0-1F25-4220-9720-18E44B206CBA}" destId="{1DBBB8FB-A115-4758-B24C-09394BBAF796}" srcOrd="0" destOrd="0" parTransId="{BB400B6D-2581-4976-8320-0869542FF02E}" sibTransId="{B36A6FA5-756D-4888-8739-8E0CECA557AC}"/>
    <dgm:cxn modelId="{2CC5B920-9F96-4F46-ACF5-7536E27080DD}" type="presOf" srcId="{1DBBB8FB-A115-4758-B24C-09394BBAF796}" destId="{E5F745AF-D55A-4A24-966E-25C748357245}" srcOrd="0" destOrd="0" presId="urn:microsoft.com/office/officeart/2005/8/layout/vList2"/>
    <dgm:cxn modelId="{AA474B24-3AC1-41F7-9BD0-063B404D4793}" type="presOf" srcId="{5E33E45D-AAD9-4930-A87F-5D7C0FADCAC9}" destId="{78EA9F3D-352F-40F2-AC55-3D5DEE153E07}" srcOrd="0" destOrd="1" presId="urn:microsoft.com/office/officeart/2005/8/layout/vList2"/>
    <dgm:cxn modelId="{CF7CDD90-5E8C-441D-B28F-7956D3E65615}" type="presOf" srcId="{7690EF89-04E5-4CCA-9ECC-F7D76BDB32B3}" destId="{78EA9F3D-352F-40F2-AC55-3D5DEE153E07}" srcOrd="0" destOrd="0" presId="urn:microsoft.com/office/officeart/2005/8/layout/vList2"/>
    <dgm:cxn modelId="{DED0599E-AA05-41F0-A3DE-89AEDF9C442B}" srcId="{B0DA244D-8823-417C-8220-B76E2C2F07FA}" destId="{AB8E32E0-1F25-4220-9720-18E44B206CBA}" srcOrd="0" destOrd="0" parTransId="{391DB313-3A3C-4989-8A32-E94BA90FAA3F}" sibTransId="{82A2A109-5B96-4627-B4B5-07C9F294CE5A}"/>
    <dgm:cxn modelId="{071911A0-ECBF-4476-AEC0-BA30603DD132}" srcId="{85633ADA-3310-4EF9-9BF3-90C070C9A35D}" destId="{7690EF89-04E5-4CCA-9ECC-F7D76BDB32B3}" srcOrd="0" destOrd="0" parTransId="{6020852E-A0AD-42C2-BCBA-95F38677EE23}" sibTransId="{F93B29B8-E3A5-466A-8895-49782C2C6468}"/>
    <dgm:cxn modelId="{5DE260AE-D54C-419D-92F2-861A766DADE7}" srcId="{85633ADA-3310-4EF9-9BF3-90C070C9A35D}" destId="{5E33E45D-AAD9-4930-A87F-5D7C0FADCAC9}" srcOrd="1" destOrd="0" parTransId="{AD0524DF-2994-4236-A3E5-9BFBDFC65CA3}" sibTransId="{D3877B4B-174F-4ABB-A3E0-09371C8288AD}"/>
    <dgm:cxn modelId="{C80B19C2-EBA1-42F8-BBB9-6F058C104906}" type="presOf" srcId="{5E407960-4344-4F7E-AFB4-00F64B766648}" destId="{E5F745AF-D55A-4A24-966E-25C748357245}" srcOrd="0" destOrd="1" presId="urn:microsoft.com/office/officeart/2005/8/layout/vList2"/>
    <dgm:cxn modelId="{85B7C3D9-8C2D-4B81-99F8-6D9FE7CE7C80}" type="presOf" srcId="{85633ADA-3310-4EF9-9BF3-90C070C9A35D}" destId="{376C89E6-B535-4342-994B-5CF8F4EF2593}" srcOrd="0" destOrd="0" presId="urn:microsoft.com/office/officeart/2005/8/layout/vList2"/>
    <dgm:cxn modelId="{8297D8E0-CA1F-4BAD-AC7B-BC2F758A38D5}" type="presOf" srcId="{B0DA244D-8823-417C-8220-B76E2C2F07FA}" destId="{B23B0A63-9751-4229-8F99-C1400FE5E013}" srcOrd="0" destOrd="0" presId="urn:microsoft.com/office/officeart/2005/8/layout/vList2"/>
    <dgm:cxn modelId="{AC35FCE9-B205-4113-B780-B550F68992E6}" srcId="{B0DA244D-8823-417C-8220-B76E2C2F07FA}" destId="{85633ADA-3310-4EF9-9BF3-90C070C9A35D}" srcOrd="1" destOrd="0" parTransId="{5F2B939E-FD1A-460C-9D24-FA0589739AC3}" sibTransId="{9AA88AEA-D1C1-4600-946E-1F3FF3B10067}"/>
    <dgm:cxn modelId="{B71521FF-A6C5-4024-9CAF-6928CEE1B432}" srcId="{AB8E32E0-1F25-4220-9720-18E44B206CBA}" destId="{5E407960-4344-4F7E-AFB4-00F64B766648}" srcOrd="1" destOrd="0" parTransId="{00758548-102A-4348-B19B-D7EFD0416854}" sibTransId="{4A30FB23-EC64-4F2F-A5BA-F105FE6F288E}"/>
    <dgm:cxn modelId="{87FA926C-3EDE-49F5-BFCB-4912CC737A52}" type="presParOf" srcId="{B23B0A63-9751-4229-8F99-C1400FE5E013}" destId="{1DE93C98-E9A2-4A30-B596-E937BAAE1AAA}" srcOrd="0" destOrd="0" presId="urn:microsoft.com/office/officeart/2005/8/layout/vList2"/>
    <dgm:cxn modelId="{82E70B90-60BA-4DA3-B329-5D06C7952B29}" type="presParOf" srcId="{B23B0A63-9751-4229-8F99-C1400FE5E013}" destId="{E5F745AF-D55A-4A24-966E-25C748357245}" srcOrd="1" destOrd="0" presId="urn:microsoft.com/office/officeart/2005/8/layout/vList2"/>
    <dgm:cxn modelId="{D6806B3B-E111-48C0-9ED2-27A4050E6065}" type="presParOf" srcId="{B23B0A63-9751-4229-8F99-C1400FE5E013}" destId="{376C89E6-B535-4342-994B-5CF8F4EF2593}" srcOrd="2" destOrd="0" presId="urn:microsoft.com/office/officeart/2005/8/layout/vList2"/>
    <dgm:cxn modelId="{161066FA-1443-4B3F-A342-8E8B51616AE4}" type="presParOf" srcId="{B23B0A63-9751-4229-8F99-C1400FE5E013}" destId="{78EA9F3D-352F-40F2-AC55-3D5DEE153E07}" srcOrd="3"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A4AECC0-C48D-4CD3-B012-7BBE38A08247}"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4DFA1BBE-176F-4788-A0B5-7D4798AEC9C8}">
      <dgm:prSet custT="1"/>
      <dgm:spPr/>
      <dgm:t>
        <a:bodyPr/>
        <a:lstStyle/>
        <a:p>
          <a:r>
            <a:rPr lang="en-US" sz="2000" dirty="0"/>
            <a:t>REPLACE 6 RTU’S, 2 SPLIT SYSTEMS</a:t>
          </a:r>
        </a:p>
      </dgm:t>
    </dgm:pt>
    <dgm:pt modelId="{412A59C0-5EE0-4AF6-AFE5-4B7046B804B4}" type="parTrans" cxnId="{A2B9DB03-1205-4AEE-8B30-55D8B8C6AC8D}">
      <dgm:prSet/>
      <dgm:spPr/>
      <dgm:t>
        <a:bodyPr/>
        <a:lstStyle/>
        <a:p>
          <a:endParaRPr lang="en-US"/>
        </a:p>
      </dgm:t>
    </dgm:pt>
    <dgm:pt modelId="{BEE8FA7F-116B-4B21-BF8B-28430667703F}" type="sibTrans" cxnId="{A2B9DB03-1205-4AEE-8B30-55D8B8C6AC8D}">
      <dgm:prSet/>
      <dgm:spPr/>
      <dgm:t>
        <a:bodyPr/>
        <a:lstStyle/>
        <a:p>
          <a:endParaRPr lang="en-US"/>
        </a:p>
      </dgm:t>
    </dgm:pt>
    <dgm:pt modelId="{F61FCB6B-A230-46B1-B728-CE33154EC77D}">
      <dgm:prSet custT="1"/>
      <dgm:spPr/>
      <dgm:t>
        <a:bodyPr/>
        <a:lstStyle/>
        <a:p>
          <a:r>
            <a:rPr lang="en-US" sz="2000" dirty="0"/>
            <a:t>REPLACE INDOOR AND EXTERIOR LIGHTING WITH LED</a:t>
          </a:r>
        </a:p>
      </dgm:t>
    </dgm:pt>
    <dgm:pt modelId="{36ADA10E-B5D2-4DD1-84F0-8348CCC5ED94}" type="parTrans" cxnId="{8380C8B4-4DA9-4AC0-8C4E-CE13D9723D4B}">
      <dgm:prSet/>
      <dgm:spPr/>
      <dgm:t>
        <a:bodyPr/>
        <a:lstStyle/>
        <a:p>
          <a:endParaRPr lang="en-US"/>
        </a:p>
      </dgm:t>
    </dgm:pt>
    <dgm:pt modelId="{6AA809CB-743A-459C-AEB6-7CE64D24ECDA}" type="sibTrans" cxnId="{8380C8B4-4DA9-4AC0-8C4E-CE13D9723D4B}">
      <dgm:prSet/>
      <dgm:spPr/>
      <dgm:t>
        <a:bodyPr/>
        <a:lstStyle/>
        <a:p>
          <a:endParaRPr lang="en-US"/>
        </a:p>
      </dgm:t>
    </dgm:pt>
    <dgm:pt modelId="{4D8BA9BD-6D15-4DF9-9205-B49FC695A619}">
      <dgm:prSet custT="1"/>
      <dgm:spPr/>
      <dgm:t>
        <a:bodyPr/>
        <a:lstStyle/>
        <a:p>
          <a:r>
            <a:rPr lang="en-US" sz="2000" dirty="0"/>
            <a:t>INSTALL DDC AUTOMATIC CONTROLS FOR HVAC SYSTEMS</a:t>
          </a:r>
        </a:p>
      </dgm:t>
    </dgm:pt>
    <dgm:pt modelId="{A3DCF303-2263-451C-94CA-A27E4E2861C2}" type="parTrans" cxnId="{A87A8BA1-A157-4256-870C-A5D6F3AC0714}">
      <dgm:prSet/>
      <dgm:spPr/>
      <dgm:t>
        <a:bodyPr/>
        <a:lstStyle/>
        <a:p>
          <a:endParaRPr lang="en-US"/>
        </a:p>
      </dgm:t>
    </dgm:pt>
    <dgm:pt modelId="{212093CF-A23C-4D10-AF79-7FC2524E2A58}" type="sibTrans" cxnId="{A87A8BA1-A157-4256-870C-A5D6F3AC0714}">
      <dgm:prSet/>
      <dgm:spPr/>
      <dgm:t>
        <a:bodyPr/>
        <a:lstStyle/>
        <a:p>
          <a:endParaRPr lang="en-US"/>
        </a:p>
      </dgm:t>
    </dgm:pt>
    <dgm:pt modelId="{4D6BB923-DDAE-40F3-AF22-57B61825C515}">
      <dgm:prSet custT="1"/>
      <dgm:spPr/>
      <dgm:t>
        <a:bodyPr/>
        <a:lstStyle/>
        <a:p>
          <a:r>
            <a:rPr lang="en-US" sz="2000" b="1" dirty="0"/>
            <a:t>21% Energy Consumption Reduction</a:t>
          </a:r>
          <a:endParaRPr lang="en-US" sz="2000" dirty="0"/>
        </a:p>
      </dgm:t>
    </dgm:pt>
    <dgm:pt modelId="{0D8B3581-783C-414F-90CD-45817042717C}" type="parTrans" cxnId="{50CE4DBA-7513-49A8-B8D9-9CA419A1B69F}">
      <dgm:prSet/>
      <dgm:spPr/>
      <dgm:t>
        <a:bodyPr/>
        <a:lstStyle/>
        <a:p>
          <a:endParaRPr lang="en-US"/>
        </a:p>
      </dgm:t>
    </dgm:pt>
    <dgm:pt modelId="{A8CA1702-8400-43A4-AE37-CF6089C0D455}" type="sibTrans" cxnId="{50CE4DBA-7513-49A8-B8D9-9CA419A1B69F}">
      <dgm:prSet/>
      <dgm:spPr/>
      <dgm:t>
        <a:bodyPr/>
        <a:lstStyle/>
        <a:p>
          <a:endParaRPr lang="en-US"/>
        </a:p>
      </dgm:t>
    </dgm:pt>
    <dgm:pt modelId="{05673EFC-1C3F-458C-B8E4-D576D6F69876}">
      <dgm:prSet custT="1"/>
      <dgm:spPr/>
      <dgm:t>
        <a:bodyPr/>
        <a:lstStyle/>
        <a:p>
          <a:r>
            <a:rPr lang="en-US" sz="2000" b="1" dirty="0"/>
            <a:t>Load Factor Improvement</a:t>
          </a:r>
          <a:endParaRPr lang="en-US" sz="2000" dirty="0"/>
        </a:p>
      </dgm:t>
    </dgm:pt>
    <dgm:pt modelId="{7D755B32-DE46-49CE-B6BF-F0B3A4ECB93A}" type="parTrans" cxnId="{5B6ED917-83C1-4E2B-AD5F-38F51CE06DEB}">
      <dgm:prSet/>
      <dgm:spPr/>
      <dgm:t>
        <a:bodyPr/>
        <a:lstStyle/>
        <a:p>
          <a:endParaRPr lang="en-US"/>
        </a:p>
      </dgm:t>
    </dgm:pt>
    <dgm:pt modelId="{5469D4C5-4227-4B74-9F62-33E8B4A02FF5}" type="sibTrans" cxnId="{5B6ED917-83C1-4E2B-AD5F-38F51CE06DEB}">
      <dgm:prSet/>
      <dgm:spPr/>
      <dgm:t>
        <a:bodyPr/>
        <a:lstStyle/>
        <a:p>
          <a:endParaRPr lang="en-US"/>
        </a:p>
      </dgm:t>
    </dgm:pt>
    <dgm:pt modelId="{D262D457-C199-4D23-AA1E-7A30D6D1525D}">
      <dgm:prSet custT="1"/>
      <dgm:spPr/>
      <dgm:t>
        <a:bodyPr/>
        <a:lstStyle/>
        <a:p>
          <a:r>
            <a:rPr lang="en-US" sz="1800" dirty="0"/>
            <a:t>Focused renovation effort on reducing operating hours</a:t>
          </a:r>
        </a:p>
      </dgm:t>
    </dgm:pt>
    <dgm:pt modelId="{A290FAF7-F871-46C6-B487-E5CDCA4B04B4}" type="parTrans" cxnId="{33C47D78-31A2-4344-9D13-33A6A4EB0A35}">
      <dgm:prSet/>
      <dgm:spPr/>
      <dgm:t>
        <a:bodyPr/>
        <a:lstStyle/>
        <a:p>
          <a:endParaRPr lang="en-US"/>
        </a:p>
      </dgm:t>
    </dgm:pt>
    <dgm:pt modelId="{2ABE31A3-300D-4B30-B034-4128362E6B99}" type="sibTrans" cxnId="{33C47D78-31A2-4344-9D13-33A6A4EB0A35}">
      <dgm:prSet/>
      <dgm:spPr/>
      <dgm:t>
        <a:bodyPr/>
        <a:lstStyle/>
        <a:p>
          <a:endParaRPr lang="en-US"/>
        </a:p>
      </dgm:t>
    </dgm:pt>
    <dgm:pt modelId="{CC956B3E-8C91-46D3-BE78-88EB61419AAC}">
      <dgm:prSet custT="1"/>
      <dgm:spPr/>
      <dgm:t>
        <a:bodyPr/>
        <a:lstStyle/>
        <a:p>
          <a:r>
            <a:rPr lang="en-US" sz="2000" dirty="0"/>
            <a:t>CUMULATIVE 24 MONTH COST SAVINGS:  	$118,900</a:t>
          </a:r>
        </a:p>
      </dgm:t>
    </dgm:pt>
    <dgm:pt modelId="{BAFDF949-76C1-4069-BBA5-E9FFCC1DD349}" type="parTrans" cxnId="{AE29F0EE-B0A3-4DDA-BBC4-9C164A94A3A8}">
      <dgm:prSet/>
      <dgm:spPr/>
      <dgm:t>
        <a:bodyPr/>
        <a:lstStyle/>
        <a:p>
          <a:endParaRPr lang="en-US"/>
        </a:p>
      </dgm:t>
    </dgm:pt>
    <dgm:pt modelId="{8B3836CE-B703-488B-963D-1E13E784BF12}" type="sibTrans" cxnId="{AE29F0EE-B0A3-4DDA-BBC4-9C164A94A3A8}">
      <dgm:prSet/>
      <dgm:spPr/>
      <dgm:t>
        <a:bodyPr/>
        <a:lstStyle/>
        <a:p>
          <a:endParaRPr lang="en-US"/>
        </a:p>
      </dgm:t>
    </dgm:pt>
    <dgm:pt modelId="{25DC4BCE-8963-404D-ADFC-B2D35A6D828C}">
      <dgm:prSet custT="1"/>
      <dgm:spPr/>
      <dgm:t>
        <a:bodyPr/>
        <a:lstStyle/>
        <a:p>
          <a:r>
            <a:rPr lang="en-US" sz="2000" dirty="0"/>
            <a:t>LOANSTAR LOAN:				$530,500</a:t>
          </a:r>
        </a:p>
      </dgm:t>
    </dgm:pt>
    <dgm:pt modelId="{8434013C-3E64-413B-9535-5E380CDFAA47}" type="parTrans" cxnId="{9524F708-EC0C-425E-A4C7-B8F91F3EE657}">
      <dgm:prSet/>
      <dgm:spPr/>
      <dgm:t>
        <a:bodyPr/>
        <a:lstStyle/>
        <a:p>
          <a:endParaRPr lang="en-US"/>
        </a:p>
      </dgm:t>
    </dgm:pt>
    <dgm:pt modelId="{60DC153A-6F43-4BFF-B9EF-4C8EF8A9DD9E}" type="sibTrans" cxnId="{9524F708-EC0C-425E-A4C7-B8F91F3EE657}">
      <dgm:prSet/>
      <dgm:spPr/>
      <dgm:t>
        <a:bodyPr/>
        <a:lstStyle/>
        <a:p>
          <a:endParaRPr lang="en-US"/>
        </a:p>
      </dgm:t>
    </dgm:pt>
    <dgm:pt modelId="{CE02ADFB-668B-4C04-8054-6D4875B24130}">
      <dgm:prSet custT="1"/>
      <dgm:spPr/>
      <dgm:t>
        <a:bodyPr/>
        <a:lstStyle/>
        <a:p>
          <a:r>
            <a:rPr lang="en-US" sz="2000" dirty="0"/>
            <a:t>SAVINGS ESTIMATION PAYBACK PERIOD:	9½ YEARS</a:t>
          </a:r>
        </a:p>
      </dgm:t>
    </dgm:pt>
    <dgm:pt modelId="{80937263-AD09-4A0D-AD49-C49F07E53D2D}" type="parTrans" cxnId="{1C19CAAB-B941-470D-88E4-FEE2D46C5298}">
      <dgm:prSet/>
      <dgm:spPr/>
      <dgm:t>
        <a:bodyPr/>
        <a:lstStyle/>
        <a:p>
          <a:endParaRPr lang="en-US"/>
        </a:p>
      </dgm:t>
    </dgm:pt>
    <dgm:pt modelId="{3775C85F-C82A-4F19-B5DA-1B438370359D}" type="sibTrans" cxnId="{1C19CAAB-B941-470D-88E4-FEE2D46C5298}">
      <dgm:prSet/>
      <dgm:spPr/>
      <dgm:t>
        <a:bodyPr/>
        <a:lstStyle/>
        <a:p>
          <a:endParaRPr lang="en-US"/>
        </a:p>
      </dgm:t>
    </dgm:pt>
    <dgm:pt modelId="{2A929B61-293C-41E6-8A92-55E1A68F4AA1}">
      <dgm:prSet custT="1"/>
      <dgm:spPr/>
      <dgm:t>
        <a:bodyPr/>
        <a:lstStyle/>
        <a:p>
          <a:r>
            <a:rPr lang="en-US" sz="2000" dirty="0"/>
            <a:t>ACTUAL PROJECTED PAYBACK PERIOD:	</a:t>
          </a:r>
          <a:r>
            <a:rPr lang="en-US" sz="2000" b="1" dirty="0"/>
            <a:t>9 YEARS</a:t>
          </a:r>
          <a:endParaRPr lang="en-US" sz="2000" dirty="0"/>
        </a:p>
      </dgm:t>
    </dgm:pt>
    <dgm:pt modelId="{0E87EA04-C961-4DB4-99F8-49EA1179D616}" type="parTrans" cxnId="{A8F67B15-09D5-4B03-9A82-DB9B373CF597}">
      <dgm:prSet/>
      <dgm:spPr/>
      <dgm:t>
        <a:bodyPr/>
        <a:lstStyle/>
        <a:p>
          <a:endParaRPr lang="en-US"/>
        </a:p>
      </dgm:t>
    </dgm:pt>
    <dgm:pt modelId="{39131F1D-1AED-4279-86BF-DD4883E09F98}" type="sibTrans" cxnId="{A8F67B15-09D5-4B03-9A82-DB9B373CF597}">
      <dgm:prSet/>
      <dgm:spPr/>
      <dgm:t>
        <a:bodyPr/>
        <a:lstStyle/>
        <a:p>
          <a:endParaRPr lang="en-US"/>
        </a:p>
      </dgm:t>
    </dgm:pt>
    <dgm:pt modelId="{A7C4D0EF-6809-4294-A5C0-F2B244195CDC}">
      <dgm:prSet custT="1"/>
      <dgm:spPr/>
      <dgm:t>
        <a:bodyPr/>
        <a:lstStyle/>
        <a:p>
          <a:r>
            <a:rPr lang="en-US" sz="1800" dirty="0"/>
            <a:t>IE, very high Consumption compared to Peak Demand</a:t>
          </a:r>
        </a:p>
      </dgm:t>
    </dgm:pt>
    <dgm:pt modelId="{DF887593-08B7-47D6-8BFD-7C85145E75B1}" type="parTrans" cxnId="{C2C8CECA-5D2C-493D-8D09-B8E17A04DFAB}">
      <dgm:prSet/>
      <dgm:spPr/>
      <dgm:t>
        <a:bodyPr/>
        <a:lstStyle/>
        <a:p>
          <a:endParaRPr lang="en-US"/>
        </a:p>
      </dgm:t>
    </dgm:pt>
    <dgm:pt modelId="{166F837E-2D50-4C16-9735-451AE621CA1C}" type="sibTrans" cxnId="{C2C8CECA-5D2C-493D-8D09-B8E17A04DFAB}">
      <dgm:prSet/>
      <dgm:spPr/>
      <dgm:t>
        <a:bodyPr/>
        <a:lstStyle/>
        <a:p>
          <a:endParaRPr lang="en-US"/>
        </a:p>
      </dgm:t>
    </dgm:pt>
    <dgm:pt modelId="{061BEA69-D70F-4D7B-98F4-164E0A50C457}">
      <dgm:prSet custT="1"/>
      <dgm:spPr/>
      <dgm:t>
        <a:bodyPr/>
        <a:lstStyle/>
        <a:p>
          <a:endParaRPr lang="en-US" sz="1800" dirty="0"/>
        </a:p>
      </dgm:t>
    </dgm:pt>
    <dgm:pt modelId="{FC025538-4E89-4FD8-BBA4-F975F6287D2E}" type="parTrans" cxnId="{61E3246E-C685-4426-9313-09329BA314AC}">
      <dgm:prSet/>
      <dgm:spPr/>
      <dgm:t>
        <a:bodyPr/>
        <a:lstStyle/>
        <a:p>
          <a:endParaRPr lang="en-US"/>
        </a:p>
      </dgm:t>
    </dgm:pt>
    <dgm:pt modelId="{1D30A941-7C92-4206-BCB5-C21D2D1D0AE1}" type="sibTrans" cxnId="{61E3246E-C685-4426-9313-09329BA314AC}">
      <dgm:prSet/>
      <dgm:spPr/>
      <dgm:t>
        <a:bodyPr/>
        <a:lstStyle/>
        <a:p>
          <a:endParaRPr lang="en-US"/>
        </a:p>
      </dgm:t>
    </dgm:pt>
    <dgm:pt modelId="{F2157817-D3CA-48CA-9620-79BD79E4ED9D}">
      <dgm:prSet custT="1"/>
      <dgm:spPr/>
      <dgm:t>
        <a:bodyPr/>
        <a:lstStyle/>
        <a:p>
          <a:endParaRPr lang="en-US" sz="1800" dirty="0"/>
        </a:p>
      </dgm:t>
    </dgm:pt>
    <dgm:pt modelId="{180E7BAF-F736-4095-9EC7-AAF59E5AF7EB}" type="parTrans" cxnId="{3839B3C2-E3FA-47BB-8D0F-F62C424F2B13}">
      <dgm:prSet/>
      <dgm:spPr/>
      <dgm:t>
        <a:bodyPr/>
        <a:lstStyle/>
        <a:p>
          <a:endParaRPr lang="en-US"/>
        </a:p>
      </dgm:t>
    </dgm:pt>
    <dgm:pt modelId="{CF57D53E-BF40-446A-85B0-F8BA379C44C0}" type="sibTrans" cxnId="{3839B3C2-E3FA-47BB-8D0F-F62C424F2B13}">
      <dgm:prSet/>
      <dgm:spPr/>
      <dgm:t>
        <a:bodyPr/>
        <a:lstStyle/>
        <a:p>
          <a:endParaRPr lang="en-US"/>
        </a:p>
      </dgm:t>
    </dgm:pt>
    <dgm:pt modelId="{0C62014E-04CA-44C3-9D90-4C66887EC19D}" type="pres">
      <dgm:prSet presAssocID="{0A4AECC0-C48D-4CD3-B012-7BBE38A08247}" presName="linear" presStyleCnt="0">
        <dgm:presLayoutVars>
          <dgm:animLvl val="lvl"/>
          <dgm:resizeHandles val="exact"/>
        </dgm:presLayoutVars>
      </dgm:prSet>
      <dgm:spPr/>
    </dgm:pt>
    <dgm:pt modelId="{2FA28EA9-59E9-420C-829A-F048B960B147}" type="pres">
      <dgm:prSet presAssocID="{4DFA1BBE-176F-4788-A0B5-7D4798AEC9C8}" presName="parentText" presStyleLbl="node1" presStyleIdx="0" presStyleCnt="3">
        <dgm:presLayoutVars>
          <dgm:chMax val="0"/>
          <dgm:bulletEnabled val="1"/>
        </dgm:presLayoutVars>
      </dgm:prSet>
      <dgm:spPr/>
    </dgm:pt>
    <dgm:pt modelId="{C946F888-556F-4E6C-9E75-0D2FB617F897}" type="pres">
      <dgm:prSet presAssocID="{BEE8FA7F-116B-4B21-BF8B-28430667703F}" presName="spacer" presStyleCnt="0"/>
      <dgm:spPr/>
    </dgm:pt>
    <dgm:pt modelId="{17A7B25D-2FB8-4F9B-BB59-BE351F4A40DC}" type="pres">
      <dgm:prSet presAssocID="{F61FCB6B-A230-46B1-B728-CE33154EC77D}" presName="parentText" presStyleLbl="node1" presStyleIdx="1" presStyleCnt="3">
        <dgm:presLayoutVars>
          <dgm:chMax val="0"/>
          <dgm:bulletEnabled val="1"/>
        </dgm:presLayoutVars>
      </dgm:prSet>
      <dgm:spPr/>
    </dgm:pt>
    <dgm:pt modelId="{5AB776B9-223D-47EE-9495-C56911C743D5}" type="pres">
      <dgm:prSet presAssocID="{6AA809CB-743A-459C-AEB6-7CE64D24ECDA}" presName="spacer" presStyleCnt="0"/>
      <dgm:spPr/>
    </dgm:pt>
    <dgm:pt modelId="{FB5E56D2-D569-497B-8DB2-49868B5E781F}" type="pres">
      <dgm:prSet presAssocID="{4D8BA9BD-6D15-4DF9-9205-B49FC695A619}" presName="parentText" presStyleLbl="node1" presStyleIdx="2" presStyleCnt="3">
        <dgm:presLayoutVars>
          <dgm:chMax val="0"/>
          <dgm:bulletEnabled val="1"/>
        </dgm:presLayoutVars>
      </dgm:prSet>
      <dgm:spPr/>
    </dgm:pt>
    <dgm:pt modelId="{F61E355E-A5DB-431E-B683-16064084CB57}" type="pres">
      <dgm:prSet presAssocID="{4D8BA9BD-6D15-4DF9-9205-B49FC695A619}" presName="childText" presStyleLbl="revTx" presStyleIdx="0" presStyleCnt="1" custScaleY="162880">
        <dgm:presLayoutVars>
          <dgm:bulletEnabled val="1"/>
        </dgm:presLayoutVars>
      </dgm:prSet>
      <dgm:spPr/>
    </dgm:pt>
  </dgm:ptLst>
  <dgm:cxnLst>
    <dgm:cxn modelId="{A2B9DB03-1205-4AEE-8B30-55D8B8C6AC8D}" srcId="{0A4AECC0-C48D-4CD3-B012-7BBE38A08247}" destId="{4DFA1BBE-176F-4788-A0B5-7D4798AEC9C8}" srcOrd="0" destOrd="0" parTransId="{412A59C0-5EE0-4AF6-AFE5-4B7046B804B4}" sibTransId="{BEE8FA7F-116B-4B21-BF8B-28430667703F}"/>
    <dgm:cxn modelId="{9524F708-EC0C-425E-A4C7-B8F91F3EE657}" srcId="{4D8BA9BD-6D15-4DF9-9205-B49FC695A619}" destId="{25DC4BCE-8963-404D-ADFC-B2D35A6D828C}" srcOrd="4" destOrd="0" parTransId="{8434013C-3E64-413B-9535-5E380CDFAA47}" sibTransId="{60DC153A-6F43-4BFF-B9EF-4C8EF8A9DD9E}"/>
    <dgm:cxn modelId="{A8F67B15-09D5-4B03-9A82-DB9B373CF597}" srcId="{4D8BA9BD-6D15-4DF9-9205-B49FC695A619}" destId="{2A929B61-293C-41E6-8A92-55E1A68F4AA1}" srcOrd="6" destOrd="0" parTransId="{0E87EA04-C961-4DB4-99F8-49EA1179D616}" sibTransId="{39131F1D-1AED-4279-86BF-DD4883E09F98}"/>
    <dgm:cxn modelId="{5B6ED917-83C1-4E2B-AD5F-38F51CE06DEB}" srcId="{4D8BA9BD-6D15-4DF9-9205-B49FC695A619}" destId="{05673EFC-1C3F-458C-B8E4-D576D6F69876}" srcOrd="2" destOrd="0" parTransId="{7D755B32-DE46-49CE-B6BF-F0B3A4ECB93A}" sibTransId="{5469D4C5-4227-4B74-9F62-33E8B4A02FF5}"/>
    <dgm:cxn modelId="{82DC0D23-26BF-4C9D-9ADD-79AB4D6162D3}" type="presOf" srcId="{4D6BB923-DDAE-40F3-AF22-57B61825C515}" destId="{F61E355E-A5DB-431E-B683-16064084CB57}" srcOrd="0" destOrd="1" presId="urn:microsoft.com/office/officeart/2005/8/layout/vList2"/>
    <dgm:cxn modelId="{CE7CA65D-888F-4BF4-82AD-2F522D627D82}" type="presOf" srcId="{4DFA1BBE-176F-4788-A0B5-7D4798AEC9C8}" destId="{2FA28EA9-59E9-420C-829A-F048B960B147}" srcOrd="0" destOrd="0" presId="urn:microsoft.com/office/officeart/2005/8/layout/vList2"/>
    <dgm:cxn modelId="{29120262-CAAE-42F3-A64C-3CDF85CD730D}" type="presOf" srcId="{A7C4D0EF-6809-4294-A5C0-F2B244195CDC}" destId="{F61E355E-A5DB-431E-B683-16064084CB57}" srcOrd="0" destOrd="3" presId="urn:microsoft.com/office/officeart/2005/8/layout/vList2"/>
    <dgm:cxn modelId="{6064F664-27D8-4A20-9BA8-2021DCAA3792}" type="presOf" srcId="{25DC4BCE-8963-404D-ADFC-B2D35A6D828C}" destId="{F61E355E-A5DB-431E-B683-16064084CB57}" srcOrd="0" destOrd="7" presId="urn:microsoft.com/office/officeart/2005/8/layout/vList2"/>
    <dgm:cxn modelId="{8D6F9B68-CF8D-4E4F-A267-1790B5DB7001}" type="presOf" srcId="{F2157817-D3CA-48CA-9620-79BD79E4ED9D}" destId="{F61E355E-A5DB-431E-B683-16064084CB57}" srcOrd="0" destOrd="5" presId="urn:microsoft.com/office/officeart/2005/8/layout/vList2"/>
    <dgm:cxn modelId="{4D4BE348-50C7-4803-A2BC-FAD57DBCF666}" type="presOf" srcId="{4D8BA9BD-6D15-4DF9-9205-B49FC695A619}" destId="{FB5E56D2-D569-497B-8DB2-49868B5E781F}" srcOrd="0" destOrd="0" presId="urn:microsoft.com/office/officeart/2005/8/layout/vList2"/>
    <dgm:cxn modelId="{9988F74A-D2B2-4259-B12D-AB22C48DE0AA}" type="presOf" srcId="{CC956B3E-8C91-46D3-BE78-88EB61419AAC}" destId="{F61E355E-A5DB-431E-B683-16064084CB57}" srcOrd="0" destOrd="6" presId="urn:microsoft.com/office/officeart/2005/8/layout/vList2"/>
    <dgm:cxn modelId="{61E3246E-C685-4426-9313-09329BA314AC}" srcId="{4D8BA9BD-6D15-4DF9-9205-B49FC695A619}" destId="{061BEA69-D70F-4D7B-98F4-164E0A50C457}" srcOrd="0" destOrd="0" parTransId="{FC025538-4E89-4FD8-BBA4-F975F6287D2E}" sibTransId="{1D30A941-7C92-4206-BCB5-C21D2D1D0AE1}"/>
    <dgm:cxn modelId="{04E43C4F-870D-40A6-A18C-2006BF9AF71A}" type="presOf" srcId="{F61FCB6B-A230-46B1-B728-CE33154EC77D}" destId="{17A7B25D-2FB8-4F9B-BB59-BE351F4A40DC}" srcOrd="0" destOrd="0" presId="urn:microsoft.com/office/officeart/2005/8/layout/vList2"/>
    <dgm:cxn modelId="{61B2D052-FE5C-4077-BF03-D25EB71F348F}" type="presOf" srcId="{05673EFC-1C3F-458C-B8E4-D576D6F69876}" destId="{F61E355E-A5DB-431E-B683-16064084CB57}" srcOrd="0" destOrd="2" presId="urn:microsoft.com/office/officeart/2005/8/layout/vList2"/>
    <dgm:cxn modelId="{33C47D78-31A2-4344-9D13-33A6A4EB0A35}" srcId="{05673EFC-1C3F-458C-B8E4-D576D6F69876}" destId="{D262D457-C199-4D23-AA1E-7A30D6D1525D}" srcOrd="1" destOrd="0" parTransId="{A290FAF7-F871-46C6-B487-E5CDCA4B04B4}" sibTransId="{2ABE31A3-300D-4B30-B034-4128362E6B99}"/>
    <dgm:cxn modelId="{D150A68B-2202-413F-BB14-7DACBA5C25E4}" type="presOf" srcId="{061BEA69-D70F-4D7B-98F4-164E0A50C457}" destId="{F61E355E-A5DB-431E-B683-16064084CB57}" srcOrd="0" destOrd="0" presId="urn:microsoft.com/office/officeart/2005/8/layout/vList2"/>
    <dgm:cxn modelId="{A87A8BA1-A157-4256-870C-A5D6F3AC0714}" srcId="{0A4AECC0-C48D-4CD3-B012-7BBE38A08247}" destId="{4D8BA9BD-6D15-4DF9-9205-B49FC695A619}" srcOrd="2" destOrd="0" parTransId="{A3DCF303-2263-451C-94CA-A27E4E2861C2}" sibTransId="{212093CF-A23C-4D10-AF79-7FC2524E2A58}"/>
    <dgm:cxn modelId="{1C19CAAB-B941-470D-88E4-FEE2D46C5298}" srcId="{4D8BA9BD-6D15-4DF9-9205-B49FC695A619}" destId="{CE02ADFB-668B-4C04-8054-6D4875B24130}" srcOrd="5" destOrd="0" parTransId="{80937263-AD09-4A0D-AD49-C49F07E53D2D}" sibTransId="{3775C85F-C82A-4F19-B5DA-1B438370359D}"/>
    <dgm:cxn modelId="{5AE5C6B1-8620-4E7A-AF1E-70E424AE3AE1}" type="presOf" srcId="{2A929B61-293C-41E6-8A92-55E1A68F4AA1}" destId="{F61E355E-A5DB-431E-B683-16064084CB57}" srcOrd="0" destOrd="9" presId="urn:microsoft.com/office/officeart/2005/8/layout/vList2"/>
    <dgm:cxn modelId="{527F60B3-2B78-4365-BBBC-985E0B3C4E66}" type="presOf" srcId="{D262D457-C199-4D23-AA1E-7A30D6D1525D}" destId="{F61E355E-A5DB-431E-B683-16064084CB57}" srcOrd="0" destOrd="4" presId="urn:microsoft.com/office/officeart/2005/8/layout/vList2"/>
    <dgm:cxn modelId="{8380C8B4-4DA9-4AC0-8C4E-CE13D9723D4B}" srcId="{0A4AECC0-C48D-4CD3-B012-7BBE38A08247}" destId="{F61FCB6B-A230-46B1-B728-CE33154EC77D}" srcOrd="1" destOrd="0" parTransId="{36ADA10E-B5D2-4DD1-84F0-8348CCC5ED94}" sibTransId="{6AA809CB-743A-459C-AEB6-7CE64D24ECDA}"/>
    <dgm:cxn modelId="{9E5348BA-4117-4E06-9D99-0B91D2431C85}" type="presOf" srcId="{0A4AECC0-C48D-4CD3-B012-7BBE38A08247}" destId="{0C62014E-04CA-44C3-9D90-4C66887EC19D}" srcOrd="0" destOrd="0" presId="urn:microsoft.com/office/officeart/2005/8/layout/vList2"/>
    <dgm:cxn modelId="{50CE4DBA-7513-49A8-B8D9-9CA419A1B69F}" srcId="{4D8BA9BD-6D15-4DF9-9205-B49FC695A619}" destId="{4D6BB923-DDAE-40F3-AF22-57B61825C515}" srcOrd="1" destOrd="0" parTransId="{0D8B3581-783C-414F-90CD-45817042717C}" sibTransId="{A8CA1702-8400-43A4-AE37-CF6089C0D455}"/>
    <dgm:cxn modelId="{3839B3C2-E3FA-47BB-8D0F-F62C424F2B13}" srcId="{05673EFC-1C3F-458C-B8E4-D576D6F69876}" destId="{F2157817-D3CA-48CA-9620-79BD79E4ED9D}" srcOrd="2" destOrd="0" parTransId="{180E7BAF-F736-4095-9EC7-AAF59E5AF7EB}" sibTransId="{CF57D53E-BF40-446A-85B0-F8BA379C44C0}"/>
    <dgm:cxn modelId="{C2C8CECA-5D2C-493D-8D09-B8E17A04DFAB}" srcId="{05673EFC-1C3F-458C-B8E4-D576D6F69876}" destId="{A7C4D0EF-6809-4294-A5C0-F2B244195CDC}" srcOrd="0" destOrd="0" parTransId="{DF887593-08B7-47D6-8BFD-7C85145E75B1}" sibTransId="{166F837E-2D50-4C16-9735-451AE621CA1C}"/>
    <dgm:cxn modelId="{D177A9EE-B042-4DC6-AE77-BB78A3892248}" type="presOf" srcId="{CE02ADFB-668B-4C04-8054-6D4875B24130}" destId="{F61E355E-A5DB-431E-B683-16064084CB57}" srcOrd="0" destOrd="8" presId="urn:microsoft.com/office/officeart/2005/8/layout/vList2"/>
    <dgm:cxn modelId="{AE29F0EE-B0A3-4DDA-BBC4-9C164A94A3A8}" srcId="{4D8BA9BD-6D15-4DF9-9205-B49FC695A619}" destId="{CC956B3E-8C91-46D3-BE78-88EB61419AAC}" srcOrd="3" destOrd="0" parTransId="{BAFDF949-76C1-4069-BBA5-E9FFCC1DD349}" sibTransId="{8B3836CE-B703-488B-963D-1E13E784BF12}"/>
    <dgm:cxn modelId="{6E8D7204-F140-46FC-A1A2-8591BDC70C27}" type="presParOf" srcId="{0C62014E-04CA-44C3-9D90-4C66887EC19D}" destId="{2FA28EA9-59E9-420C-829A-F048B960B147}" srcOrd="0" destOrd="0" presId="urn:microsoft.com/office/officeart/2005/8/layout/vList2"/>
    <dgm:cxn modelId="{17206EC9-6832-49FF-96D4-D854875D4F0B}" type="presParOf" srcId="{0C62014E-04CA-44C3-9D90-4C66887EC19D}" destId="{C946F888-556F-4E6C-9E75-0D2FB617F897}" srcOrd="1" destOrd="0" presId="urn:microsoft.com/office/officeart/2005/8/layout/vList2"/>
    <dgm:cxn modelId="{54ACC950-B510-46BE-8EA2-3CB7873EB95B}" type="presParOf" srcId="{0C62014E-04CA-44C3-9D90-4C66887EC19D}" destId="{17A7B25D-2FB8-4F9B-BB59-BE351F4A40DC}" srcOrd="2" destOrd="0" presId="urn:microsoft.com/office/officeart/2005/8/layout/vList2"/>
    <dgm:cxn modelId="{BFB8ABC3-C7F2-4FEB-9D89-3C12B1A43D6D}" type="presParOf" srcId="{0C62014E-04CA-44C3-9D90-4C66887EC19D}" destId="{5AB776B9-223D-47EE-9495-C56911C743D5}" srcOrd="3" destOrd="0" presId="urn:microsoft.com/office/officeart/2005/8/layout/vList2"/>
    <dgm:cxn modelId="{6B4486D9-C8CB-4F5E-9AF5-3535566D0528}" type="presParOf" srcId="{0C62014E-04CA-44C3-9D90-4C66887EC19D}" destId="{FB5E56D2-D569-497B-8DB2-49868B5E781F}" srcOrd="4" destOrd="0" presId="urn:microsoft.com/office/officeart/2005/8/layout/vList2"/>
    <dgm:cxn modelId="{50E648EC-2549-4DE8-B5DF-E3529139B920}" type="presParOf" srcId="{0C62014E-04CA-44C3-9D90-4C66887EC19D}" destId="{F61E355E-A5DB-431E-B683-16064084CB57}"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7EA187E-C072-4C5B-B41E-B4E564B6326E}"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en-US"/>
        </a:p>
      </dgm:t>
    </dgm:pt>
    <dgm:pt modelId="{832BF244-8C3F-4A9C-B603-6727ED497D5C}">
      <dgm:prSet/>
      <dgm:spPr/>
      <dgm:t>
        <a:bodyPr/>
        <a:lstStyle/>
        <a:p>
          <a:r>
            <a:rPr lang="en-US" dirty="0"/>
            <a:t>Qualification Criteria</a:t>
          </a:r>
        </a:p>
      </dgm:t>
    </dgm:pt>
    <dgm:pt modelId="{071D64EF-FBD0-4936-B958-4A9FBB12913D}" type="parTrans" cxnId="{A91883C0-3353-4588-8312-41BF9A9BEC07}">
      <dgm:prSet/>
      <dgm:spPr/>
      <dgm:t>
        <a:bodyPr/>
        <a:lstStyle/>
        <a:p>
          <a:endParaRPr lang="en-US"/>
        </a:p>
      </dgm:t>
    </dgm:pt>
    <dgm:pt modelId="{9F647375-398B-40C2-B34A-1CFF17FA657E}" type="sibTrans" cxnId="{A91883C0-3353-4588-8312-41BF9A9BEC07}">
      <dgm:prSet/>
      <dgm:spPr/>
      <dgm:t>
        <a:bodyPr/>
        <a:lstStyle/>
        <a:p>
          <a:endParaRPr lang="en-US"/>
        </a:p>
      </dgm:t>
    </dgm:pt>
    <dgm:pt modelId="{53D02B91-4177-4FDA-87D8-3DF34BF8D3B5}">
      <dgm:prSet/>
      <dgm:spPr/>
      <dgm:t>
        <a:bodyPr/>
        <a:lstStyle/>
        <a:p>
          <a:r>
            <a:rPr lang="en-US" b="0" i="0" dirty="0"/>
            <a:t>Replace 12-year-old or older chillers and associated equipment</a:t>
          </a:r>
          <a:endParaRPr lang="en-US" dirty="0"/>
        </a:p>
      </dgm:t>
    </dgm:pt>
    <dgm:pt modelId="{23AB4271-CEA8-468C-A98F-6203C0EFD950}" type="parTrans" cxnId="{C17B4F4F-E696-4FDD-B5F3-A5B67DF40FF9}">
      <dgm:prSet/>
      <dgm:spPr/>
      <dgm:t>
        <a:bodyPr/>
        <a:lstStyle/>
        <a:p>
          <a:endParaRPr lang="en-US"/>
        </a:p>
      </dgm:t>
    </dgm:pt>
    <dgm:pt modelId="{F8BEF59A-6541-4ABD-AFAB-0FEC3777BF56}" type="sibTrans" cxnId="{C17B4F4F-E696-4FDD-B5F3-A5B67DF40FF9}">
      <dgm:prSet/>
      <dgm:spPr/>
      <dgm:t>
        <a:bodyPr/>
        <a:lstStyle/>
        <a:p>
          <a:endParaRPr lang="en-US"/>
        </a:p>
      </dgm:t>
    </dgm:pt>
    <dgm:pt modelId="{73040853-481F-42A9-AAFB-86A8CD83AFA1}">
      <dgm:prSet/>
      <dgm:spPr/>
      <dgm:t>
        <a:bodyPr/>
        <a:lstStyle/>
        <a:p>
          <a:r>
            <a:rPr lang="en-US" b="0" i="0" dirty="0"/>
            <a:t>Like-for-like replacement </a:t>
          </a:r>
          <a:endParaRPr lang="en-US" dirty="0"/>
        </a:p>
      </dgm:t>
    </dgm:pt>
    <dgm:pt modelId="{36002017-2A54-4528-B3E9-29746CE04BB9}" type="parTrans" cxnId="{DEE2A07E-4BE4-4C5E-8A72-A29C210E8C78}">
      <dgm:prSet/>
      <dgm:spPr/>
      <dgm:t>
        <a:bodyPr/>
        <a:lstStyle/>
        <a:p>
          <a:endParaRPr lang="en-US"/>
        </a:p>
      </dgm:t>
    </dgm:pt>
    <dgm:pt modelId="{32016C07-EFBC-4E71-861B-AF16A1F83E95}" type="sibTrans" cxnId="{DEE2A07E-4BE4-4C5E-8A72-A29C210E8C78}">
      <dgm:prSet/>
      <dgm:spPr/>
      <dgm:t>
        <a:bodyPr/>
        <a:lstStyle/>
        <a:p>
          <a:endParaRPr lang="en-US"/>
        </a:p>
      </dgm:t>
    </dgm:pt>
    <dgm:pt modelId="{E617462A-044F-43FF-A372-0C8767FE23EB}" type="pres">
      <dgm:prSet presAssocID="{A7EA187E-C072-4C5B-B41E-B4E564B6326E}" presName="linear" presStyleCnt="0">
        <dgm:presLayoutVars>
          <dgm:dir/>
          <dgm:animLvl val="lvl"/>
          <dgm:resizeHandles val="exact"/>
        </dgm:presLayoutVars>
      </dgm:prSet>
      <dgm:spPr/>
    </dgm:pt>
    <dgm:pt modelId="{2C86CEE2-5304-4206-BD94-87D27B8367A9}" type="pres">
      <dgm:prSet presAssocID="{832BF244-8C3F-4A9C-B603-6727ED497D5C}" presName="parentLin" presStyleCnt="0"/>
      <dgm:spPr/>
    </dgm:pt>
    <dgm:pt modelId="{9139E4AE-6113-4675-91DB-0E88BEF072B6}" type="pres">
      <dgm:prSet presAssocID="{832BF244-8C3F-4A9C-B603-6727ED497D5C}" presName="parentLeftMargin" presStyleLbl="node1" presStyleIdx="0" presStyleCnt="1"/>
      <dgm:spPr/>
    </dgm:pt>
    <dgm:pt modelId="{8224FE49-F7FF-486B-84E3-8F14B9477660}" type="pres">
      <dgm:prSet presAssocID="{832BF244-8C3F-4A9C-B603-6727ED497D5C}" presName="parentText" presStyleLbl="node1" presStyleIdx="0" presStyleCnt="1">
        <dgm:presLayoutVars>
          <dgm:chMax val="0"/>
          <dgm:bulletEnabled val="1"/>
        </dgm:presLayoutVars>
      </dgm:prSet>
      <dgm:spPr/>
    </dgm:pt>
    <dgm:pt modelId="{6FD6B9D6-5B42-4062-8325-34DD4F86D624}" type="pres">
      <dgm:prSet presAssocID="{832BF244-8C3F-4A9C-B603-6727ED497D5C}" presName="negativeSpace" presStyleCnt="0"/>
      <dgm:spPr/>
    </dgm:pt>
    <dgm:pt modelId="{56C29BA2-8B02-4962-A017-C178C14EA48F}" type="pres">
      <dgm:prSet presAssocID="{832BF244-8C3F-4A9C-B603-6727ED497D5C}" presName="childText" presStyleLbl="conFgAcc1" presStyleIdx="0" presStyleCnt="1">
        <dgm:presLayoutVars>
          <dgm:bulletEnabled val="1"/>
        </dgm:presLayoutVars>
      </dgm:prSet>
      <dgm:spPr/>
    </dgm:pt>
  </dgm:ptLst>
  <dgm:cxnLst>
    <dgm:cxn modelId="{BF397718-83A1-4BB9-AE59-728A966E7D49}" type="presOf" srcId="{832BF244-8C3F-4A9C-B603-6727ED497D5C}" destId="{9139E4AE-6113-4675-91DB-0E88BEF072B6}" srcOrd="0" destOrd="0" presId="urn:microsoft.com/office/officeart/2005/8/layout/list1"/>
    <dgm:cxn modelId="{F7B9CE2B-C028-44A6-861F-6F258C804A0E}" type="presOf" srcId="{73040853-481F-42A9-AAFB-86A8CD83AFA1}" destId="{56C29BA2-8B02-4962-A017-C178C14EA48F}" srcOrd="0" destOrd="1" presId="urn:microsoft.com/office/officeart/2005/8/layout/list1"/>
    <dgm:cxn modelId="{64838762-6B66-4E7C-B343-9C3D6E52BA6D}" type="presOf" srcId="{A7EA187E-C072-4C5B-B41E-B4E564B6326E}" destId="{E617462A-044F-43FF-A372-0C8767FE23EB}" srcOrd="0" destOrd="0" presId="urn:microsoft.com/office/officeart/2005/8/layout/list1"/>
    <dgm:cxn modelId="{414B3F6F-F044-484A-8912-44B011826F21}" type="presOf" srcId="{832BF244-8C3F-4A9C-B603-6727ED497D5C}" destId="{8224FE49-F7FF-486B-84E3-8F14B9477660}" srcOrd="1" destOrd="0" presId="urn:microsoft.com/office/officeart/2005/8/layout/list1"/>
    <dgm:cxn modelId="{C17B4F4F-E696-4FDD-B5F3-A5B67DF40FF9}" srcId="{832BF244-8C3F-4A9C-B603-6727ED497D5C}" destId="{53D02B91-4177-4FDA-87D8-3DF34BF8D3B5}" srcOrd="0" destOrd="0" parTransId="{23AB4271-CEA8-468C-A98F-6203C0EFD950}" sibTransId="{F8BEF59A-6541-4ABD-AFAB-0FEC3777BF56}"/>
    <dgm:cxn modelId="{DEE2A07E-4BE4-4C5E-8A72-A29C210E8C78}" srcId="{832BF244-8C3F-4A9C-B603-6727ED497D5C}" destId="{73040853-481F-42A9-AAFB-86A8CD83AFA1}" srcOrd="1" destOrd="0" parTransId="{36002017-2A54-4528-B3E9-29746CE04BB9}" sibTransId="{32016C07-EFBC-4E71-861B-AF16A1F83E95}"/>
    <dgm:cxn modelId="{A91883C0-3353-4588-8312-41BF9A9BEC07}" srcId="{A7EA187E-C072-4C5B-B41E-B4E564B6326E}" destId="{832BF244-8C3F-4A9C-B603-6727ED497D5C}" srcOrd="0" destOrd="0" parTransId="{071D64EF-FBD0-4936-B958-4A9FBB12913D}" sibTransId="{9F647375-398B-40C2-B34A-1CFF17FA657E}"/>
    <dgm:cxn modelId="{37D769ED-68E4-4578-A74B-9F9BF0ED0203}" type="presOf" srcId="{53D02B91-4177-4FDA-87D8-3DF34BF8D3B5}" destId="{56C29BA2-8B02-4962-A017-C178C14EA48F}" srcOrd="0" destOrd="0" presId="urn:microsoft.com/office/officeart/2005/8/layout/list1"/>
    <dgm:cxn modelId="{1E216BA0-5E17-4CA2-AEC4-B280A0C5D3B6}" type="presParOf" srcId="{E617462A-044F-43FF-A372-0C8767FE23EB}" destId="{2C86CEE2-5304-4206-BD94-87D27B8367A9}" srcOrd="0" destOrd="0" presId="urn:microsoft.com/office/officeart/2005/8/layout/list1"/>
    <dgm:cxn modelId="{81E8CF7F-1FA5-4574-9476-806C68B7E821}" type="presParOf" srcId="{2C86CEE2-5304-4206-BD94-87D27B8367A9}" destId="{9139E4AE-6113-4675-91DB-0E88BEF072B6}" srcOrd="0" destOrd="0" presId="urn:microsoft.com/office/officeart/2005/8/layout/list1"/>
    <dgm:cxn modelId="{CFB2273E-8884-47A2-AFB1-4402447731CD}" type="presParOf" srcId="{2C86CEE2-5304-4206-BD94-87D27B8367A9}" destId="{8224FE49-F7FF-486B-84E3-8F14B9477660}" srcOrd="1" destOrd="0" presId="urn:microsoft.com/office/officeart/2005/8/layout/list1"/>
    <dgm:cxn modelId="{66D37F14-947C-41D5-918E-71DD19E65296}" type="presParOf" srcId="{E617462A-044F-43FF-A372-0C8767FE23EB}" destId="{6FD6B9D6-5B42-4062-8325-34DD4F86D624}" srcOrd="1" destOrd="0" presId="urn:microsoft.com/office/officeart/2005/8/layout/list1"/>
    <dgm:cxn modelId="{5813ACD1-FFA4-4760-A5F7-158245049BF3}" type="presParOf" srcId="{E617462A-044F-43FF-A372-0C8767FE23EB}" destId="{56C29BA2-8B02-4962-A017-C178C14EA48F}"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C29BA2-8B02-4962-A017-C178C14EA48F}">
      <dsp:nvSpPr>
        <dsp:cNvPr id="0" name=""/>
        <dsp:cNvSpPr/>
      </dsp:nvSpPr>
      <dsp:spPr>
        <a:xfrm>
          <a:off x="0" y="448499"/>
          <a:ext cx="6492875" cy="33516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03919" tIns="583184" rIns="503919" bIns="199136" numCol="1" spcCol="1270" anchor="t" anchorCtr="0">
          <a:noAutofit/>
        </a:bodyPr>
        <a:lstStyle/>
        <a:p>
          <a:pPr marL="285750" lvl="1" indent="-285750" algn="l" defTabSz="1244600">
            <a:lnSpc>
              <a:spcPct val="90000"/>
            </a:lnSpc>
            <a:spcBef>
              <a:spcPct val="0"/>
            </a:spcBef>
            <a:spcAft>
              <a:spcPct val="15000"/>
            </a:spcAft>
            <a:buChar char="•"/>
          </a:pPr>
          <a:r>
            <a:rPr lang="en-US" sz="2800" kern="1200" dirty="0"/>
            <a:t>Permanently affixed</a:t>
          </a:r>
        </a:p>
        <a:p>
          <a:pPr marL="285750" lvl="1" indent="-285750" algn="l" defTabSz="1244600">
            <a:lnSpc>
              <a:spcPct val="90000"/>
            </a:lnSpc>
            <a:spcBef>
              <a:spcPct val="0"/>
            </a:spcBef>
            <a:spcAft>
              <a:spcPct val="15000"/>
            </a:spcAft>
            <a:buChar char="•"/>
          </a:pPr>
          <a:r>
            <a:rPr lang="en-US" sz="2800" kern="1200" dirty="0"/>
            <a:t>Owned by borrower</a:t>
          </a:r>
        </a:p>
        <a:p>
          <a:pPr marL="285750" lvl="1" indent="-285750" algn="l" defTabSz="1244600">
            <a:lnSpc>
              <a:spcPct val="90000"/>
            </a:lnSpc>
            <a:spcBef>
              <a:spcPct val="0"/>
            </a:spcBef>
            <a:spcAft>
              <a:spcPct val="15000"/>
            </a:spcAft>
            <a:buFont typeface="Arial" panose="020B0604020202020204" pitchFamily="34" charset="0"/>
            <a:buChar char="•"/>
          </a:pPr>
          <a:r>
            <a:rPr lang="en-US" sz="2800" b="0" kern="1200" dirty="0">
              <a:solidFill>
                <a:schemeClr val="tx1"/>
              </a:solidFill>
            </a:rPr>
            <a:t>Loan simple payback is same as loan term - 15 years or less </a:t>
          </a:r>
        </a:p>
        <a:p>
          <a:pPr marL="285750" lvl="1" indent="-285750" algn="l" defTabSz="1244600">
            <a:lnSpc>
              <a:spcPct val="90000"/>
            </a:lnSpc>
            <a:spcBef>
              <a:spcPct val="0"/>
            </a:spcBef>
            <a:spcAft>
              <a:spcPct val="15000"/>
            </a:spcAft>
            <a:buFont typeface="Arial" panose="020B0604020202020204" pitchFamily="34" charset="0"/>
            <a:buChar char="•"/>
          </a:pPr>
          <a:r>
            <a:rPr lang="en-US" sz="2800" b="0" kern="1200" dirty="0">
              <a:solidFill>
                <a:schemeClr val="tx1"/>
              </a:solidFill>
            </a:rPr>
            <a:t>UCRM payback is less than or equal to EUL</a:t>
          </a:r>
        </a:p>
      </dsp:txBody>
      <dsp:txXfrm>
        <a:off x="0" y="448499"/>
        <a:ext cx="6492875" cy="3351600"/>
      </dsp:txXfrm>
    </dsp:sp>
    <dsp:sp modelId="{8224FE49-F7FF-486B-84E3-8F14B9477660}">
      <dsp:nvSpPr>
        <dsp:cNvPr id="0" name=""/>
        <dsp:cNvSpPr/>
      </dsp:nvSpPr>
      <dsp:spPr>
        <a:xfrm>
          <a:off x="324643" y="35219"/>
          <a:ext cx="4545012" cy="8265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791" tIns="0" rIns="171791" bIns="0" numCol="1" spcCol="1270" anchor="ctr" anchorCtr="0">
          <a:noAutofit/>
        </a:bodyPr>
        <a:lstStyle/>
        <a:p>
          <a:pPr marL="0" lvl="0" indent="0" algn="l" defTabSz="1244600">
            <a:lnSpc>
              <a:spcPct val="90000"/>
            </a:lnSpc>
            <a:spcBef>
              <a:spcPct val="0"/>
            </a:spcBef>
            <a:spcAft>
              <a:spcPct val="35000"/>
            </a:spcAft>
            <a:buNone/>
          </a:pPr>
          <a:r>
            <a:rPr lang="en-US" sz="2800" kern="1200" dirty="0"/>
            <a:t>Loan Qualification Criteria</a:t>
          </a:r>
        </a:p>
      </dsp:txBody>
      <dsp:txXfrm>
        <a:off x="364992" y="75568"/>
        <a:ext cx="4464314" cy="745862"/>
      </dsp:txXfrm>
    </dsp:sp>
    <dsp:sp modelId="{B7A28910-5823-4F36-A7DC-8865940152FD}">
      <dsp:nvSpPr>
        <dsp:cNvPr id="0" name=""/>
        <dsp:cNvSpPr/>
      </dsp:nvSpPr>
      <dsp:spPr>
        <a:xfrm>
          <a:off x="0" y="4364580"/>
          <a:ext cx="6492875" cy="705600"/>
        </a:xfrm>
        <a:prstGeom prst="rect">
          <a:avLst/>
        </a:prstGeom>
        <a:solidFill>
          <a:schemeClr val="lt1">
            <a:alpha val="90000"/>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sp>
    <dsp:sp modelId="{531484D9-50E4-4A73-A4D2-D102D35720AE}">
      <dsp:nvSpPr>
        <dsp:cNvPr id="0" name=""/>
        <dsp:cNvSpPr/>
      </dsp:nvSpPr>
      <dsp:spPr>
        <a:xfrm>
          <a:off x="324643" y="3951300"/>
          <a:ext cx="4545012" cy="82656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791" tIns="0" rIns="171791" bIns="0" numCol="1" spcCol="1270" anchor="ctr" anchorCtr="0">
          <a:noAutofit/>
        </a:bodyPr>
        <a:lstStyle/>
        <a:p>
          <a:pPr marL="0" lvl="0" indent="0" algn="l" defTabSz="1244600">
            <a:lnSpc>
              <a:spcPct val="90000"/>
            </a:lnSpc>
            <a:spcBef>
              <a:spcPct val="0"/>
            </a:spcBef>
            <a:spcAft>
              <a:spcPct val="35000"/>
            </a:spcAft>
            <a:buNone/>
          </a:pPr>
          <a:r>
            <a:rPr lang="en-US" sz="2800" kern="1200" dirty="0"/>
            <a:t>Third Party Review</a:t>
          </a:r>
        </a:p>
      </dsp:txBody>
      <dsp:txXfrm>
        <a:off x="364992" y="3991649"/>
        <a:ext cx="4464314" cy="7458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16E04C-9E7A-4318-8D22-6B671D04CE15}">
      <dsp:nvSpPr>
        <dsp:cNvPr id="0" name=""/>
        <dsp:cNvSpPr/>
      </dsp:nvSpPr>
      <dsp:spPr>
        <a:xfrm rot="5400000">
          <a:off x="908062" y="949999"/>
          <a:ext cx="826770" cy="941248"/>
        </a:xfrm>
        <a:prstGeom prst="bentUpArrow">
          <a:avLst>
            <a:gd name="adj1" fmla="val 32840"/>
            <a:gd name="adj2" fmla="val 25000"/>
            <a:gd name="adj3" fmla="val 35780"/>
          </a:avLst>
        </a:prstGeom>
        <a:solidFill>
          <a:schemeClr val="accent4">
            <a:tint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2A9E94F5-3A8C-47F5-9C65-C470102CDEB6}">
      <dsp:nvSpPr>
        <dsp:cNvPr id="0" name=""/>
        <dsp:cNvSpPr/>
      </dsp:nvSpPr>
      <dsp:spPr>
        <a:xfrm>
          <a:off x="470513" y="33507"/>
          <a:ext cx="1828803" cy="974210"/>
        </a:xfrm>
        <a:prstGeom prst="roundRect">
          <a:avLst>
            <a:gd name="adj" fmla="val 16670"/>
          </a:avLst>
        </a:prstGeom>
        <a:solidFill>
          <a:schemeClr val="accent6">
            <a:lumMod val="5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Design</a:t>
          </a:r>
        </a:p>
      </dsp:txBody>
      <dsp:txXfrm>
        <a:off x="518079" y="81073"/>
        <a:ext cx="1733671" cy="879078"/>
      </dsp:txXfrm>
    </dsp:sp>
    <dsp:sp modelId="{C61747EE-43CA-4375-B35A-93E591DBBFF3}">
      <dsp:nvSpPr>
        <dsp:cNvPr id="0" name=""/>
        <dsp:cNvSpPr/>
      </dsp:nvSpPr>
      <dsp:spPr>
        <a:xfrm>
          <a:off x="2293467" y="81287"/>
          <a:ext cx="1012258" cy="787400"/>
        </a:xfrm>
        <a:prstGeom prst="rect">
          <a:avLst/>
        </a:prstGeom>
        <a:noFill/>
        <a:ln>
          <a:noFill/>
        </a:ln>
        <a:effectLst/>
      </dsp:spPr>
      <dsp:style>
        <a:lnRef idx="0">
          <a:scrgbClr r="0" g="0" b="0"/>
        </a:lnRef>
        <a:fillRef idx="0">
          <a:scrgbClr r="0" g="0" b="0"/>
        </a:fillRef>
        <a:effectRef idx="0">
          <a:scrgbClr r="0" g="0" b="0"/>
        </a:effectRef>
        <a:fontRef idx="minor"/>
      </dsp:style>
    </dsp:sp>
    <dsp:sp modelId="{3EB38ECB-16CB-43A2-83B2-8902373AF56E}">
      <dsp:nvSpPr>
        <dsp:cNvPr id="0" name=""/>
        <dsp:cNvSpPr/>
      </dsp:nvSpPr>
      <dsp:spPr>
        <a:xfrm rot="5400000">
          <a:off x="2166889" y="2044359"/>
          <a:ext cx="826770" cy="941248"/>
        </a:xfrm>
        <a:prstGeom prst="bentUpArrow">
          <a:avLst>
            <a:gd name="adj1" fmla="val 32840"/>
            <a:gd name="adj2" fmla="val 25000"/>
            <a:gd name="adj3" fmla="val 35780"/>
          </a:avLst>
        </a:prstGeom>
        <a:solidFill>
          <a:schemeClr val="accent4">
            <a:tint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3D27A5EC-29A5-4CE4-B396-1C8D0495F857}">
      <dsp:nvSpPr>
        <dsp:cNvPr id="0" name=""/>
        <dsp:cNvSpPr/>
      </dsp:nvSpPr>
      <dsp:spPr>
        <a:xfrm>
          <a:off x="1729341" y="1127868"/>
          <a:ext cx="1828803" cy="974210"/>
        </a:xfrm>
        <a:prstGeom prst="roundRect">
          <a:avLst>
            <a:gd name="adj" fmla="val 16670"/>
          </a:avLst>
        </a:prstGeom>
        <a:solidFill>
          <a:schemeClr val="accent6">
            <a:lumMod val="75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Third Party Review </a:t>
          </a:r>
        </a:p>
      </dsp:txBody>
      <dsp:txXfrm>
        <a:off x="1776907" y="1175434"/>
        <a:ext cx="1733671" cy="879078"/>
      </dsp:txXfrm>
    </dsp:sp>
    <dsp:sp modelId="{B2F952E2-AD2C-4884-827D-164246AEFA16}">
      <dsp:nvSpPr>
        <dsp:cNvPr id="0" name=""/>
        <dsp:cNvSpPr/>
      </dsp:nvSpPr>
      <dsp:spPr>
        <a:xfrm>
          <a:off x="3587410" y="1199521"/>
          <a:ext cx="1467470" cy="787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None/>
          </a:pPr>
          <a:r>
            <a:rPr lang="en-US" sz="1800" kern="1200" dirty="0">
              <a:solidFill>
                <a:schemeClr val="bg1"/>
              </a:solidFill>
            </a:rPr>
            <a:t>50%, 100%</a:t>
          </a:r>
        </a:p>
      </dsp:txBody>
      <dsp:txXfrm>
        <a:off x="3587410" y="1199521"/>
        <a:ext cx="1467470" cy="787400"/>
      </dsp:txXfrm>
    </dsp:sp>
    <dsp:sp modelId="{78A37843-619F-4C48-B9A3-53025A5370EE}">
      <dsp:nvSpPr>
        <dsp:cNvPr id="0" name=""/>
        <dsp:cNvSpPr/>
      </dsp:nvSpPr>
      <dsp:spPr>
        <a:xfrm rot="5400000">
          <a:off x="3425717" y="3138719"/>
          <a:ext cx="826770" cy="941248"/>
        </a:xfrm>
        <a:prstGeom prst="bentUpArrow">
          <a:avLst>
            <a:gd name="adj1" fmla="val 32840"/>
            <a:gd name="adj2" fmla="val 25000"/>
            <a:gd name="adj3" fmla="val 35780"/>
          </a:avLst>
        </a:prstGeom>
        <a:solidFill>
          <a:schemeClr val="accent4">
            <a:tint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7D83E16E-0B22-4BC1-9A99-791E1DD898BB}">
      <dsp:nvSpPr>
        <dsp:cNvPr id="0" name=""/>
        <dsp:cNvSpPr/>
      </dsp:nvSpPr>
      <dsp:spPr>
        <a:xfrm>
          <a:off x="2988168" y="2222228"/>
          <a:ext cx="1828803" cy="974210"/>
        </a:xfrm>
        <a:prstGeom prst="roundRect">
          <a:avLst>
            <a:gd name="adj" fmla="val 16670"/>
          </a:avLst>
        </a:prstGeom>
        <a:solidFill>
          <a:schemeClr val="accent6">
            <a:lumMod val="5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Retrofit Activities</a:t>
          </a:r>
        </a:p>
      </dsp:txBody>
      <dsp:txXfrm>
        <a:off x="3035734" y="2269794"/>
        <a:ext cx="1733671" cy="879078"/>
      </dsp:txXfrm>
    </dsp:sp>
    <dsp:sp modelId="{6EED4EF4-CC6A-4EF1-A96B-550C8D61D264}">
      <dsp:nvSpPr>
        <dsp:cNvPr id="0" name=""/>
        <dsp:cNvSpPr/>
      </dsp:nvSpPr>
      <dsp:spPr>
        <a:xfrm>
          <a:off x="6065756" y="3420926"/>
          <a:ext cx="1012258" cy="787400"/>
        </a:xfrm>
        <a:prstGeom prst="rect">
          <a:avLst/>
        </a:prstGeom>
        <a:noFill/>
        <a:ln>
          <a:noFill/>
        </a:ln>
        <a:effectLst/>
      </dsp:spPr>
      <dsp:style>
        <a:lnRef idx="0">
          <a:scrgbClr r="0" g="0" b="0"/>
        </a:lnRef>
        <a:fillRef idx="0">
          <a:scrgbClr r="0" g="0" b="0"/>
        </a:fillRef>
        <a:effectRef idx="0">
          <a:scrgbClr r="0" g="0" b="0"/>
        </a:effectRef>
        <a:fontRef idx="minor"/>
      </dsp:style>
    </dsp:sp>
    <dsp:sp modelId="{F10410B1-4F39-497C-BD5C-DB066522200C}">
      <dsp:nvSpPr>
        <dsp:cNvPr id="0" name=""/>
        <dsp:cNvSpPr/>
      </dsp:nvSpPr>
      <dsp:spPr>
        <a:xfrm rot="5400000">
          <a:off x="4684544" y="4233079"/>
          <a:ext cx="826770" cy="941248"/>
        </a:xfrm>
        <a:prstGeom prst="bentUpArrow">
          <a:avLst>
            <a:gd name="adj1" fmla="val 32840"/>
            <a:gd name="adj2" fmla="val 25000"/>
            <a:gd name="adj3" fmla="val 35780"/>
          </a:avLst>
        </a:prstGeom>
        <a:solidFill>
          <a:schemeClr val="accent4">
            <a:tint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01114179-C694-4A41-9A8D-044B557B832B}">
      <dsp:nvSpPr>
        <dsp:cNvPr id="0" name=""/>
        <dsp:cNvSpPr/>
      </dsp:nvSpPr>
      <dsp:spPr>
        <a:xfrm>
          <a:off x="4246996" y="3316588"/>
          <a:ext cx="1828803" cy="974210"/>
        </a:xfrm>
        <a:prstGeom prst="roundRect">
          <a:avLst>
            <a:gd name="adj" fmla="val 16670"/>
          </a:avLst>
        </a:prstGeom>
        <a:solidFill>
          <a:schemeClr val="accent6">
            <a:lumMod val="75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Third Party Review</a:t>
          </a:r>
        </a:p>
        <a:p>
          <a:pPr marL="0" lvl="0" indent="0" algn="ctr" defTabSz="711200">
            <a:lnSpc>
              <a:spcPct val="90000"/>
            </a:lnSpc>
            <a:spcBef>
              <a:spcPct val="0"/>
            </a:spcBef>
            <a:spcAft>
              <a:spcPct val="35000"/>
            </a:spcAft>
            <a:buNone/>
          </a:pPr>
          <a:r>
            <a:rPr lang="en-US" sz="1600" kern="1200" dirty="0"/>
            <a:t>(Site Visit)</a:t>
          </a:r>
        </a:p>
      </dsp:txBody>
      <dsp:txXfrm>
        <a:off x="4294562" y="3364154"/>
        <a:ext cx="1733671" cy="879078"/>
      </dsp:txXfrm>
    </dsp:sp>
    <dsp:sp modelId="{897FB545-EA3E-4738-A492-1201A8B1D308}">
      <dsp:nvSpPr>
        <dsp:cNvPr id="0" name=""/>
        <dsp:cNvSpPr/>
      </dsp:nvSpPr>
      <dsp:spPr>
        <a:xfrm>
          <a:off x="6116532" y="3378706"/>
          <a:ext cx="1688608" cy="787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None/>
          </a:pPr>
          <a:r>
            <a:rPr lang="en-US" sz="1800" kern="1200" dirty="0">
              <a:solidFill>
                <a:schemeClr val="bg1"/>
              </a:solidFill>
            </a:rPr>
            <a:t>50%, 100%</a:t>
          </a:r>
        </a:p>
      </dsp:txBody>
      <dsp:txXfrm>
        <a:off x="6116532" y="3378706"/>
        <a:ext cx="1688608" cy="787400"/>
      </dsp:txXfrm>
    </dsp:sp>
    <dsp:sp modelId="{DF214F68-1040-4071-9F6D-96A0329C27A4}">
      <dsp:nvSpPr>
        <dsp:cNvPr id="0" name=""/>
        <dsp:cNvSpPr/>
      </dsp:nvSpPr>
      <dsp:spPr>
        <a:xfrm>
          <a:off x="5505823" y="4410948"/>
          <a:ext cx="1828803" cy="974210"/>
        </a:xfrm>
        <a:prstGeom prst="roundRect">
          <a:avLst>
            <a:gd name="adj" fmla="val 16670"/>
          </a:avLst>
        </a:prstGeom>
        <a:solidFill>
          <a:schemeClr val="accent6">
            <a:lumMod val="5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Loan Repayment Schedule</a:t>
          </a:r>
        </a:p>
      </dsp:txBody>
      <dsp:txXfrm>
        <a:off x="5553389" y="4458514"/>
        <a:ext cx="1733671" cy="8790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16E04C-9E7A-4318-8D22-6B671D04CE15}">
      <dsp:nvSpPr>
        <dsp:cNvPr id="0" name=""/>
        <dsp:cNvSpPr/>
      </dsp:nvSpPr>
      <dsp:spPr>
        <a:xfrm rot="5400000">
          <a:off x="1286481" y="1184365"/>
          <a:ext cx="1040130" cy="1184151"/>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A9E94F5-3A8C-47F5-9C65-C470102CDEB6}">
      <dsp:nvSpPr>
        <dsp:cNvPr id="0" name=""/>
        <dsp:cNvSpPr/>
      </dsp:nvSpPr>
      <dsp:spPr>
        <a:xfrm>
          <a:off x="1010910" y="31360"/>
          <a:ext cx="1750966" cy="1225619"/>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Application</a:t>
          </a:r>
        </a:p>
      </dsp:txBody>
      <dsp:txXfrm>
        <a:off x="1070751" y="91201"/>
        <a:ext cx="1631284" cy="1105937"/>
      </dsp:txXfrm>
    </dsp:sp>
    <dsp:sp modelId="{C61747EE-43CA-4375-B35A-93E591DBBFF3}">
      <dsp:nvSpPr>
        <dsp:cNvPr id="0" name=""/>
        <dsp:cNvSpPr/>
      </dsp:nvSpPr>
      <dsp:spPr>
        <a:xfrm>
          <a:off x="2761877" y="148250"/>
          <a:ext cx="1273486" cy="990600"/>
        </a:xfrm>
        <a:prstGeom prst="rect">
          <a:avLst/>
        </a:prstGeom>
        <a:noFill/>
        <a:ln>
          <a:noFill/>
        </a:ln>
        <a:effectLst/>
      </dsp:spPr>
      <dsp:style>
        <a:lnRef idx="0">
          <a:scrgbClr r="0" g="0" b="0"/>
        </a:lnRef>
        <a:fillRef idx="0">
          <a:scrgbClr r="0" g="0" b="0"/>
        </a:fillRef>
        <a:effectRef idx="0">
          <a:scrgbClr r="0" g="0" b="0"/>
        </a:effectRef>
        <a:fontRef idx="minor"/>
      </dsp:style>
    </dsp:sp>
    <dsp:sp modelId="{3EB38ECB-16CB-43A2-83B2-8902373AF56E}">
      <dsp:nvSpPr>
        <dsp:cNvPr id="0" name=""/>
        <dsp:cNvSpPr/>
      </dsp:nvSpPr>
      <dsp:spPr>
        <a:xfrm rot="5400000">
          <a:off x="2779628" y="2573497"/>
          <a:ext cx="1040130" cy="1184151"/>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D27A5EC-29A5-4CE4-B396-1C8D0495F857}">
      <dsp:nvSpPr>
        <dsp:cNvPr id="0" name=""/>
        <dsp:cNvSpPr/>
      </dsp:nvSpPr>
      <dsp:spPr>
        <a:xfrm>
          <a:off x="2462647" y="1408135"/>
          <a:ext cx="1750966" cy="1225619"/>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Utility Assessment Report</a:t>
          </a:r>
        </a:p>
      </dsp:txBody>
      <dsp:txXfrm>
        <a:off x="2522488" y="1467976"/>
        <a:ext cx="1631284" cy="1105937"/>
      </dsp:txXfrm>
    </dsp:sp>
    <dsp:sp modelId="{B2F952E2-AD2C-4884-827D-164246AEFA16}">
      <dsp:nvSpPr>
        <dsp:cNvPr id="0" name=""/>
        <dsp:cNvSpPr/>
      </dsp:nvSpPr>
      <dsp:spPr>
        <a:xfrm>
          <a:off x="4213614" y="1525026"/>
          <a:ext cx="1273486" cy="990600"/>
        </a:xfrm>
        <a:prstGeom prst="rect">
          <a:avLst/>
        </a:prstGeom>
        <a:noFill/>
        <a:ln>
          <a:noFill/>
        </a:ln>
        <a:effectLst/>
      </dsp:spPr>
      <dsp:style>
        <a:lnRef idx="0">
          <a:scrgbClr r="0" g="0" b="0"/>
        </a:lnRef>
        <a:fillRef idx="0">
          <a:scrgbClr r="0" g="0" b="0"/>
        </a:fillRef>
        <a:effectRef idx="0">
          <a:scrgbClr r="0" g="0" b="0"/>
        </a:effectRef>
        <a:fontRef idx="minor"/>
      </dsp:style>
    </dsp:sp>
    <dsp:sp modelId="{78A37843-619F-4C48-B9A3-53025A5370EE}">
      <dsp:nvSpPr>
        <dsp:cNvPr id="0" name=""/>
        <dsp:cNvSpPr/>
      </dsp:nvSpPr>
      <dsp:spPr>
        <a:xfrm rot="5400000">
          <a:off x="4189956" y="3937916"/>
          <a:ext cx="1040130" cy="1184151"/>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D83E16E-0B22-4BC1-9A99-791E1DD898BB}">
      <dsp:nvSpPr>
        <dsp:cNvPr id="0" name=""/>
        <dsp:cNvSpPr/>
      </dsp:nvSpPr>
      <dsp:spPr>
        <a:xfrm>
          <a:off x="3914385" y="2784911"/>
          <a:ext cx="1750966" cy="1225619"/>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Third Party Review</a:t>
          </a:r>
        </a:p>
      </dsp:txBody>
      <dsp:txXfrm>
        <a:off x="3974226" y="2844752"/>
        <a:ext cx="1631284" cy="1105937"/>
      </dsp:txXfrm>
    </dsp:sp>
    <dsp:sp modelId="{6EED4EF4-CC6A-4EF1-A96B-550C8D61D264}">
      <dsp:nvSpPr>
        <dsp:cNvPr id="0" name=""/>
        <dsp:cNvSpPr/>
      </dsp:nvSpPr>
      <dsp:spPr>
        <a:xfrm>
          <a:off x="5665352" y="2901802"/>
          <a:ext cx="1273486" cy="990600"/>
        </a:xfrm>
        <a:prstGeom prst="rect">
          <a:avLst/>
        </a:prstGeom>
        <a:noFill/>
        <a:ln>
          <a:noFill/>
        </a:ln>
        <a:effectLst/>
      </dsp:spPr>
      <dsp:style>
        <a:lnRef idx="0">
          <a:scrgbClr r="0" g="0" b="0"/>
        </a:lnRef>
        <a:fillRef idx="0">
          <a:scrgbClr r="0" g="0" b="0"/>
        </a:fillRef>
        <a:effectRef idx="0">
          <a:scrgbClr r="0" g="0" b="0"/>
        </a:effectRef>
        <a:fontRef idx="minor"/>
      </dsp:style>
    </dsp:sp>
    <dsp:sp modelId="{01114179-C694-4A41-9A8D-044B557B832B}">
      <dsp:nvSpPr>
        <dsp:cNvPr id="0" name=""/>
        <dsp:cNvSpPr/>
      </dsp:nvSpPr>
      <dsp:spPr>
        <a:xfrm>
          <a:off x="5366122" y="4161686"/>
          <a:ext cx="1750966" cy="1225619"/>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Loan Agreement</a:t>
          </a:r>
        </a:p>
      </dsp:txBody>
      <dsp:txXfrm>
        <a:off x="5425963" y="4221527"/>
        <a:ext cx="1631284" cy="11059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71D55A-F195-4E71-B524-B50F0818B5CC}">
      <dsp:nvSpPr>
        <dsp:cNvPr id="0" name=""/>
        <dsp:cNvSpPr/>
      </dsp:nvSpPr>
      <dsp:spPr>
        <a:xfrm>
          <a:off x="0" y="715508"/>
          <a:ext cx="10515600" cy="36288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999744" rIns="816127" bIns="341376" numCol="1" spcCol="1270" anchor="t" anchorCtr="0">
          <a:noAutofit/>
        </a:bodyPr>
        <a:lstStyle/>
        <a:p>
          <a:pPr marL="285750" lvl="1" indent="-285750" algn="l" defTabSz="2133600">
            <a:lnSpc>
              <a:spcPct val="90000"/>
            </a:lnSpc>
            <a:spcBef>
              <a:spcPct val="0"/>
            </a:spcBef>
            <a:spcAft>
              <a:spcPct val="15000"/>
            </a:spcAft>
            <a:buChar char="•"/>
          </a:pPr>
          <a:r>
            <a:rPr lang="en-US" sz="4800" kern="1200" dirty="0"/>
            <a:t>Public taxpayer supported entities</a:t>
          </a:r>
        </a:p>
        <a:p>
          <a:pPr marL="285750" lvl="1" indent="-285750" algn="l" defTabSz="2133600">
            <a:lnSpc>
              <a:spcPct val="90000"/>
            </a:lnSpc>
            <a:spcBef>
              <a:spcPct val="0"/>
            </a:spcBef>
            <a:spcAft>
              <a:spcPct val="15000"/>
            </a:spcAft>
            <a:buChar char="•"/>
          </a:pPr>
          <a:r>
            <a:rPr lang="en-US" sz="4800" u="sng" kern="1200">
              <a:hlinkClick xmlns:r="http://schemas.openxmlformats.org/officeDocument/2006/relationships" r:id="rId1"/>
            </a:rPr>
            <a:t>10 Texas Gov't Code §2305.032</a:t>
          </a:r>
          <a:r>
            <a:rPr lang="en-US" sz="4800" kern="1200"/>
            <a:t> </a:t>
          </a:r>
        </a:p>
        <a:p>
          <a:pPr marL="285750" lvl="1" indent="-285750" algn="l" defTabSz="2133600">
            <a:lnSpc>
              <a:spcPct val="90000"/>
            </a:lnSpc>
            <a:spcBef>
              <a:spcPct val="0"/>
            </a:spcBef>
            <a:spcAft>
              <a:spcPct val="15000"/>
            </a:spcAft>
            <a:buChar char="•"/>
          </a:pPr>
          <a:r>
            <a:rPr lang="en-US" sz="4800" kern="1200" dirty="0">
              <a:hlinkClick xmlns:r="http://schemas.openxmlformats.org/officeDocument/2006/relationships" r:id="rId2"/>
            </a:rPr>
            <a:t>34 Tex. Admin. Code </a:t>
          </a:r>
          <a:r>
            <a:rPr lang="en-US" sz="4800" u="sng" kern="1200" dirty="0">
              <a:hlinkClick xmlns:r="http://schemas.openxmlformats.org/officeDocument/2006/relationships" r:id="rId2"/>
            </a:rPr>
            <a:t>§19.41-45 </a:t>
          </a:r>
          <a:endParaRPr lang="en-US" sz="4800" kern="1200" dirty="0"/>
        </a:p>
      </dsp:txBody>
      <dsp:txXfrm>
        <a:off x="0" y="715508"/>
        <a:ext cx="10515600" cy="3628800"/>
      </dsp:txXfrm>
    </dsp:sp>
    <dsp:sp modelId="{DD474F5B-93DF-4089-9970-B7A5FBC9DB1F}">
      <dsp:nvSpPr>
        <dsp:cNvPr id="0" name=""/>
        <dsp:cNvSpPr/>
      </dsp:nvSpPr>
      <dsp:spPr>
        <a:xfrm>
          <a:off x="525780" y="7028"/>
          <a:ext cx="7360920" cy="141696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2133600">
            <a:lnSpc>
              <a:spcPct val="90000"/>
            </a:lnSpc>
            <a:spcBef>
              <a:spcPct val="0"/>
            </a:spcBef>
            <a:spcAft>
              <a:spcPct val="35000"/>
            </a:spcAft>
            <a:buNone/>
          </a:pPr>
          <a:r>
            <a:rPr lang="en-US" sz="4800" kern="1200" dirty="0"/>
            <a:t>Eligible Borrowers</a:t>
          </a:r>
        </a:p>
      </dsp:txBody>
      <dsp:txXfrm>
        <a:off x="594950" y="76198"/>
        <a:ext cx="7222580" cy="12786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E93C98-E9A2-4A30-B596-E937BAAE1AAA}">
      <dsp:nvSpPr>
        <dsp:cNvPr id="0" name=""/>
        <dsp:cNvSpPr/>
      </dsp:nvSpPr>
      <dsp:spPr>
        <a:xfrm>
          <a:off x="0" y="81264"/>
          <a:ext cx="7315200" cy="112693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Texas Facilities Commission – $</a:t>
          </a:r>
          <a:r>
            <a:rPr lang="en-US" sz="2800" b="0" i="0" kern="1200" dirty="0"/>
            <a:t>3,735,373</a:t>
          </a:r>
          <a:r>
            <a:rPr lang="en-US" sz="2800" kern="1200" dirty="0"/>
            <a:t> (9.6 year payback with $</a:t>
          </a:r>
          <a:r>
            <a:rPr lang="en-US" sz="2800" b="0" i="0" kern="1200" dirty="0"/>
            <a:t>388,993 per year in savings</a:t>
          </a:r>
          <a:r>
            <a:rPr lang="en-US" sz="2800" kern="1200" dirty="0"/>
            <a:t>)</a:t>
          </a:r>
        </a:p>
      </dsp:txBody>
      <dsp:txXfrm>
        <a:off x="55012" y="136276"/>
        <a:ext cx="7205176" cy="1016908"/>
      </dsp:txXfrm>
    </dsp:sp>
    <dsp:sp modelId="{E5F745AF-D55A-4A24-966E-25C748357245}">
      <dsp:nvSpPr>
        <dsp:cNvPr id="0" name=""/>
        <dsp:cNvSpPr/>
      </dsp:nvSpPr>
      <dsp:spPr>
        <a:xfrm>
          <a:off x="0" y="1208196"/>
          <a:ext cx="7315200" cy="13650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2258"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n-US" sz="2200" kern="1200" dirty="0"/>
            <a:t>2/14/2022 – 2/14/2023</a:t>
          </a:r>
        </a:p>
        <a:p>
          <a:pPr marL="228600" lvl="1" indent="-228600" algn="l" defTabSz="977900">
            <a:lnSpc>
              <a:spcPct val="90000"/>
            </a:lnSpc>
            <a:spcBef>
              <a:spcPct val="0"/>
            </a:spcBef>
            <a:spcAft>
              <a:spcPct val="20000"/>
            </a:spcAft>
            <a:buChar char="•"/>
          </a:pPr>
          <a:r>
            <a:rPr lang="en-US" sz="2200" kern="1200" dirty="0"/>
            <a:t>Lighting upgrades, Water and Sewer Conservation and Renewable Energy</a:t>
          </a:r>
        </a:p>
      </dsp:txBody>
      <dsp:txXfrm>
        <a:off x="0" y="1208196"/>
        <a:ext cx="7315200" cy="1365074"/>
      </dsp:txXfrm>
    </dsp:sp>
    <dsp:sp modelId="{376C89E6-B535-4342-994B-5CF8F4EF2593}">
      <dsp:nvSpPr>
        <dsp:cNvPr id="0" name=""/>
        <dsp:cNvSpPr/>
      </dsp:nvSpPr>
      <dsp:spPr>
        <a:xfrm>
          <a:off x="0" y="2573270"/>
          <a:ext cx="7315200" cy="1191334"/>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Kilgore College #2 - $7,412,376 (15-year payback)</a:t>
          </a:r>
        </a:p>
      </dsp:txBody>
      <dsp:txXfrm>
        <a:off x="58156" y="2631426"/>
        <a:ext cx="7198888" cy="1075022"/>
      </dsp:txXfrm>
    </dsp:sp>
    <dsp:sp modelId="{78EA9F3D-352F-40F2-AC55-3D5DEE153E07}">
      <dsp:nvSpPr>
        <dsp:cNvPr id="0" name=""/>
        <dsp:cNvSpPr/>
      </dsp:nvSpPr>
      <dsp:spPr>
        <a:xfrm>
          <a:off x="0" y="3764604"/>
          <a:ext cx="7315200" cy="909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2258"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n-US" sz="2200" kern="1200" dirty="0"/>
            <a:t>9/18/18 – 3/18/20</a:t>
          </a:r>
        </a:p>
        <a:p>
          <a:pPr marL="228600" lvl="1" indent="-228600" algn="l" defTabSz="977900">
            <a:lnSpc>
              <a:spcPct val="90000"/>
            </a:lnSpc>
            <a:spcBef>
              <a:spcPct val="0"/>
            </a:spcBef>
            <a:spcAft>
              <a:spcPct val="20000"/>
            </a:spcAft>
            <a:buChar char="•"/>
          </a:pPr>
          <a:r>
            <a:rPr lang="en-US" sz="2200" kern="1200" dirty="0"/>
            <a:t>HVAC, interior lighting, water conservation</a:t>
          </a:r>
        </a:p>
      </dsp:txBody>
      <dsp:txXfrm>
        <a:off x="0" y="3764604"/>
        <a:ext cx="7315200" cy="90901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A28EA9-59E9-420C-829A-F048B960B147}">
      <dsp:nvSpPr>
        <dsp:cNvPr id="0" name=""/>
        <dsp:cNvSpPr/>
      </dsp:nvSpPr>
      <dsp:spPr>
        <a:xfrm>
          <a:off x="0" y="1358"/>
          <a:ext cx="7012370" cy="382535"/>
        </a:xfrm>
        <a:prstGeom prst="roundRect">
          <a:avLst/>
        </a:prstGeom>
        <a:gradFill rotWithShape="0">
          <a:gsLst>
            <a:gs pos="0">
              <a:schemeClr val="accent2">
                <a:hueOff val="0"/>
                <a:satOff val="0"/>
                <a:lumOff val="0"/>
                <a:alphaOff val="0"/>
                <a:tint val="98000"/>
                <a:lumMod val="110000"/>
              </a:schemeClr>
            </a:gs>
            <a:gs pos="84000">
              <a:schemeClr val="accent2">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REPLACE 6 RTU’S, 2 SPLIT SYSTEMS</a:t>
          </a:r>
        </a:p>
      </dsp:txBody>
      <dsp:txXfrm>
        <a:off x="18674" y="20032"/>
        <a:ext cx="6975022" cy="345187"/>
      </dsp:txXfrm>
    </dsp:sp>
    <dsp:sp modelId="{17A7B25D-2FB8-4F9B-BB59-BE351F4A40DC}">
      <dsp:nvSpPr>
        <dsp:cNvPr id="0" name=""/>
        <dsp:cNvSpPr/>
      </dsp:nvSpPr>
      <dsp:spPr>
        <a:xfrm>
          <a:off x="0" y="395663"/>
          <a:ext cx="7012370" cy="382535"/>
        </a:xfrm>
        <a:prstGeom prst="roundRect">
          <a:avLst/>
        </a:prstGeom>
        <a:gradFill rotWithShape="0">
          <a:gsLst>
            <a:gs pos="0">
              <a:schemeClr val="accent2">
                <a:hueOff val="453597"/>
                <a:satOff val="-6894"/>
                <a:lumOff val="6078"/>
                <a:alphaOff val="0"/>
                <a:tint val="98000"/>
                <a:lumMod val="110000"/>
              </a:schemeClr>
            </a:gs>
            <a:gs pos="84000">
              <a:schemeClr val="accent2">
                <a:hueOff val="453597"/>
                <a:satOff val="-6894"/>
                <a:lumOff val="6078"/>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REPLACE INDOOR AND EXTERIOR LIGHTING WITH LED</a:t>
          </a:r>
        </a:p>
      </dsp:txBody>
      <dsp:txXfrm>
        <a:off x="18674" y="414337"/>
        <a:ext cx="6975022" cy="345187"/>
      </dsp:txXfrm>
    </dsp:sp>
    <dsp:sp modelId="{FB5E56D2-D569-497B-8DB2-49868B5E781F}">
      <dsp:nvSpPr>
        <dsp:cNvPr id="0" name=""/>
        <dsp:cNvSpPr/>
      </dsp:nvSpPr>
      <dsp:spPr>
        <a:xfrm>
          <a:off x="0" y="789969"/>
          <a:ext cx="7012370" cy="382535"/>
        </a:xfrm>
        <a:prstGeom prst="roundRect">
          <a:avLst/>
        </a:prstGeom>
        <a:gradFill rotWithShape="0">
          <a:gsLst>
            <a:gs pos="0">
              <a:schemeClr val="accent2">
                <a:hueOff val="907195"/>
                <a:satOff val="-13789"/>
                <a:lumOff val="12157"/>
                <a:alphaOff val="0"/>
                <a:tint val="98000"/>
                <a:lumMod val="110000"/>
              </a:schemeClr>
            </a:gs>
            <a:gs pos="84000">
              <a:schemeClr val="accent2">
                <a:hueOff val="907195"/>
                <a:satOff val="-13789"/>
                <a:lumOff val="12157"/>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INSTALL DDC AUTOMATIC CONTROLS FOR HVAC SYSTEMS</a:t>
          </a:r>
        </a:p>
      </dsp:txBody>
      <dsp:txXfrm>
        <a:off x="18674" y="808643"/>
        <a:ext cx="6975022" cy="345187"/>
      </dsp:txXfrm>
    </dsp:sp>
    <dsp:sp modelId="{F61E355E-A5DB-431E-B683-16064084CB57}">
      <dsp:nvSpPr>
        <dsp:cNvPr id="0" name=""/>
        <dsp:cNvSpPr/>
      </dsp:nvSpPr>
      <dsp:spPr>
        <a:xfrm>
          <a:off x="0" y="1172504"/>
          <a:ext cx="7012370" cy="41889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2643" tIns="22860" rIns="128016" bIns="22860" numCol="1" spcCol="1270" anchor="t" anchorCtr="0">
          <a:noAutofit/>
        </a:bodyPr>
        <a:lstStyle/>
        <a:p>
          <a:pPr marL="171450" lvl="1" indent="-171450" algn="l" defTabSz="800100">
            <a:lnSpc>
              <a:spcPct val="90000"/>
            </a:lnSpc>
            <a:spcBef>
              <a:spcPct val="0"/>
            </a:spcBef>
            <a:spcAft>
              <a:spcPct val="20000"/>
            </a:spcAft>
            <a:buChar char="•"/>
          </a:pPr>
          <a:endParaRPr lang="en-US" sz="1800" kern="1200" dirty="0"/>
        </a:p>
        <a:p>
          <a:pPr marL="228600" lvl="1" indent="-228600" algn="l" defTabSz="889000">
            <a:lnSpc>
              <a:spcPct val="90000"/>
            </a:lnSpc>
            <a:spcBef>
              <a:spcPct val="0"/>
            </a:spcBef>
            <a:spcAft>
              <a:spcPct val="20000"/>
            </a:spcAft>
            <a:buChar char="•"/>
          </a:pPr>
          <a:r>
            <a:rPr lang="en-US" sz="2000" b="1" kern="1200" dirty="0"/>
            <a:t>21% Energy Consumption Reduction</a:t>
          </a:r>
          <a:endParaRPr lang="en-US" sz="2000" kern="1200" dirty="0"/>
        </a:p>
        <a:p>
          <a:pPr marL="228600" lvl="1" indent="-228600" algn="l" defTabSz="889000">
            <a:lnSpc>
              <a:spcPct val="90000"/>
            </a:lnSpc>
            <a:spcBef>
              <a:spcPct val="0"/>
            </a:spcBef>
            <a:spcAft>
              <a:spcPct val="20000"/>
            </a:spcAft>
            <a:buChar char="•"/>
          </a:pPr>
          <a:r>
            <a:rPr lang="en-US" sz="2000" b="1" kern="1200" dirty="0"/>
            <a:t>Load Factor Improvement</a:t>
          </a:r>
          <a:endParaRPr lang="en-US" sz="2000" kern="1200" dirty="0"/>
        </a:p>
        <a:p>
          <a:pPr marL="342900" lvl="2" indent="-171450" algn="l" defTabSz="800100">
            <a:lnSpc>
              <a:spcPct val="90000"/>
            </a:lnSpc>
            <a:spcBef>
              <a:spcPct val="0"/>
            </a:spcBef>
            <a:spcAft>
              <a:spcPct val="20000"/>
            </a:spcAft>
            <a:buChar char="•"/>
          </a:pPr>
          <a:r>
            <a:rPr lang="en-US" sz="1800" kern="1200" dirty="0"/>
            <a:t>IE, very high Consumption compared to Peak Demand</a:t>
          </a:r>
        </a:p>
        <a:p>
          <a:pPr marL="342900" lvl="2" indent="-171450" algn="l" defTabSz="800100">
            <a:lnSpc>
              <a:spcPct val="90000"/>
            </a:lnSpc>
            <a:spcBef>
              <a:spcPct val="0"/>
            </a:spcBef>
            <a:spcAft>
              <a:spcPct val="20000"/>
            </a:spcAft>
            <a:buChar char="•"/>
          </a:pPr>
          <a:r>
            <a:rPr lang="en-US" sz="1800" kern="1200" dirty="0"/>
            <a:t>Focused renovation effort on reducing operating hours</a:t>
          </a:r>
        </a:p>
        <a:p>
          <a:pPr marL="342900" lvl="2" indent="-171450" algn="l" defTabSz="800100">
            <a:lnSpc>
              <a:spcPct val="90000"/>
            </a:lnSpc>
            <a:spcBef>
              <a:spcPct val="0"/>
            </a:spcBef>
            <a:spcAft>
              <a:spcPct val="20000"/>
            </a:spcAft>
            <a:buChar char="•"/>
          </a:pPr>
          <a:endParaRPr lang="en-US" sz="1800" kern="1200" dirty="0"/>
        </a:p>
        <a:p>
          <a:pPr marL="228600" lvl="1" indent="-228600" algn="l" defTabSz="889000">
            <a:lnSpc>
              <a:spcPct val="90000"/>
            </a:lnSpc>
            <a:spcBef>
              <a:spcPct val="0"/>
            </a:spcBef>
            <a:spcAft>
              <a:spcPct val="20000"/>
            </a:spcAft>
            <a:buChar char="•"/>
          </a:pPr>
          <a:r>
            <a:rPr lang="en-US" sz="2000" kern="1200" dirty="0"/>
            <a:t>CUMULATIVE 24 MONTH COST SAVINGS:  	$118,900</a:t>
          </a:r>
        </a:p>
        <a:p>
          <a:pPr marL="228600" lvl="1" indent="-228600" algn="l" defTabSz="889000">
            <a:lnSpc>
              <a:spcPct val="90000"/>
            </a:lnSpc>
            <a:spcBef>
              <a:spcPct val="0"/>
            </a:spcBef>
            <a:spcAft>
              <a:spcPct val="20000"/>
            </a:spcAft>
            <a:buChar char="•"/>
          </a:pPr>
          <a:r>
            <a:rPr lang="en-US" sz="2000" kern="1200" dirty="0"/>
            <a:t>LOANSTAR LOAN:				$530,500</a:t>
          </a:r>
        </a:p>
        <a:p>
          <a:pPr marL="228600" lvl="1" indent="-228600" algn="l" defTabSz="889000">
            <a:lnSpc>
              <a:spcPct val="90000"/>
            </a:lnSpc>
            <a:spcBef>
              <a:spcPct val="0"/>
            </a:spcBef>
            <a:spcAft>
              <a:spcPct val="20000"/>
            </a:spcAft>
            <a:buChar char="•"/>
          </a:pPr>
          <a:r>
            <a:rPr lang="en-US" sz="2000" kern="1200" dirty="0"/>
            <a:t>SAVINGS ESTIMATION PAYBACK PERIOD:	9½ YEARS</a:t>
          </a:r>
        </a:p>
        <a:p>
          <a:pPr marL="228600" lvl="1" indent="-228600" algn="l" defTabSz="889000">
            <a:lnSpc>
              <a:spcPct val="90000"/>
            </a:lnSpc>
            <a:spcBef>
              <a:spcPct val="0"/>
            </a:spcBef>
            <a:spcAft>
              <a:spcPct val="20000"/>
            </a:spcAft>
            <a:buChar char="•"/>
          </a:pPr>
          <a:r>
            <a:rPr lang="en-US" sz="2000" kern="1200" dirty="0"/>
            <a:t>ACTUAL PROJECTED PAYBACK PERIOD:	</a:t>
          </a:r>
          <a:r>
            <a:rPr lang="en-US" sz="2000" b="1" kern="1200" dirty="0"/>
            <a:t>9 YEARS</a:t>
          </a:r>
          <a:endParaRPr lang="en-US" sz="2000" kern="1200" dirty="0"/>
        </a:p>
      </dsp:txBody>
      <dsp:txXfrm>
        <a:off x="0" y="1172504"/>
        <a:ext cx="7012370" cy="418896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C29BA2-8B02-4962-A017-C178C14EA48F}">
      <dsp:nvSpPr>
        <dsp:cNvPr id="0" name=""/>
        <dsp:cNvSpPr/>
      </dsp:nvSpPr>
      <dsp:spPr>
        <a:xfrm>
          <a:off x="0" y="1187265"/>
          <a:ext cx="6492875" cy="329175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03919" tIns="791464" rIns="503919" bIns="270256" numCol="1" spcCol="1270" anchor="t" anchorCtr="0">
          <a:noAutofit/>
        </a:bodyPr>
        <a:lstStyle/>
        <a:p>
          <a:pPr marL="285750" lvl="1" indent="-285750" algn="l" defTabSz="1689100">
            <a:lnSpc>
              <a:spcPct val="90000"/>
            </a:lnSpc>
            <a:spcBef>
              <a:spcPct val="0"/>
            </a:spcBef>
            <a:spcAft>
              <a:spcPct val="15000"/>
            </a:spcAft>
            <a:buChar char="•"/>
          </a:pPr>
          <a:r>
            <a:rPr lang="en-US" sz="3800" b="0" i="0" kern="1200" dirty="0"/>
            <a:t>Replace 12-year-old or older chillers and associated equipment</a:t>
          </a:r>
          <a:endParaRPr lang="en-US" sz="3800" kern="1200" dirty="0"/>
        </a:p>
        <a:p>
          <a:pPr marL="285750" lvl="1" indent="-285750" algn="l" defTabSz="1689100">
            <a:lnSpc>
              <a:spcPct val="90000"/>
            </a:lnSpc>
            <a:spcBef>
              <a:spcPct val="0"/>
            </a:spcBef>
            <a:spcAft>
              <a:spcPct val="15000"/>
            </a:spcAft>
            <a:buChar char="•"/>
          </a:pPr>
          <a:r>
            <a:rPr lang="en-US" sz="3800" b="0" i="0" kern="1200" dirty="0"/>
            <a:t>Like-for-like replacement </a:t>
          </a:r>
          <a:endParaRPr lang="en-US" sz="3800" kern="1200" dirty="0"/>
        </a:p>
      </dsp:txBody>
      <dsp:txXfrm>
        <a:off x="0" y="1187265"/>
        <a:ext cx="6492875" cy="3291750"/>
      </dsp:txXfrm>
    </dsp:sp>
    <dsp:sp modelId="{8224FE49-F7FF-486B-84E3-8F14B9477660}">
      <dsp:nvSpPr>
        <dsp:cNvPr id="0" name=""/>
        <dsp:cNvSpPr/>
      </dsp:nvSpPr>
      <dsp:spPr>
        <a:xfrm>
          <a:off x="324643" y="626385"/>
          <a:ext cx="4545012" cy="11217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791" tIns="0" rIns="171791" bIns="0" numCol="1" spcCol="1270" anchor="ctr" anchorCtr="0">
          <a:noAutofit/>
        </a:bodyPr>
        <a:lstStyle/>
        <a:p>
          <a:pPr marL="0" lvl="0" indent="0" algn="l" defTabSz="1689100">
            <a:lnSpc>
              <a:spcPct val="90000"/>
            </a:lnSpc>
            <a:spcBef>
              <a:spcPct val="0"/>
            </a:spcBef>
            <a:spcAft>
              <a:spcPct val="35000"/>
            </a:spcAft>
            <a:buNone/>
          </a:pPr>
          <a:r>
            <a:rPr lang="en-US" sz="3800" kern="1200" dirty="0"/>
            <a:t>Qualification Criteria</a:t>
          </a:r>
        </a:p>
      </dsp:txBody>
      <dsp:txXfrm>
        <a:off x="379403" y="681145"/>
        <a:ext cx="4435492" cy="101224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37000" y="0"/>
            <a:ext cx="3011488" cy="463550"/>
          </a:xfrm>
          <a:prstGeom prst="rect">
            <a:avLst/>
          </a:prstGeom>
        </p:spPr>
        <p:txBody>
          <a:bodyPr vert="horz" lIns="91440" tIns="45720" rIns="91440" bIns="45720" rtlCol="0"/>
          <a:lstStyle>
            <a:lvl1pPr algn="r">
              <a:defRPr sz="1200"/>
            </a:lvl1pPr>
          </a:lstStyle>
          <a:p>
            <a:fld id="{D81E4636-0276-4251-824C-03D3733BAE6E}" type="datetimeFigureOut">
              <a:rPr lang="en-US" smtClean="0"/>
              <a:t>5/9/2023</a:t>
            </a:fld>
            <a:endParaRPr lang="en-US" dirty="0"/>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95325" y="4445000"/>
            <a:ext cx="5559425" cy="36369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11488" cy="46355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7000" y="8772525"/>
            <a:ext cx="3011488" cy="463550"/>
          </a:xfrm>
          <a:prstGeom prst="rect">
            <a:avLst/>
          </a:prstGeom>
        </p:spPr>
        <p:txBody>
          <a:bodyPr vert="horz" lIns="91440" tIns="45720" rIns="91440" bIns="45720" rtlCol="0" anchor="b"/>
          <a:lstStyle>
            <a:lvl1pPr algn="r">
              <a:defRPr sz="1200"/>
            </a:lvl1pPr>
          </a:lstStyle>
          <a:p>
            <a:fld id="{38AEC480-9897-497B-BC26-CDCB879B6505}" type="slidenum">
              <a:rPr lang="en-US" smtClean="0"/>
              <a:t>‹#›</a:t>
            </a:fld>
            <a:endParaRPr lang="en-US" dirty="0"/>
          </a:p>
        </p:txBody>
      </p:sp>
    </p:spTree>
    <p:extLst>
      <p:ext uri="{BB962C8B-B14F-4D97-AF65-F5344CB8AC3E}">
        <p14:creationId xmlns:p14="http://schemas.microsoft.com/office/powerpoint/2010/main" val="1023263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SECO exist to enable tax-payer supported public entities save energy and water in Texas. In this presentation, we’ll talk about SECO’s </a:t>
            </a:r>
            <a:r>
              <a:rPr lang="en-US" dirty="0" err="1"/>
              <a:t>LoanSTAR</a:t>
            </a:r>
            <a:r>
              <a:rPr lang="en-US" dirty="0"/>
              <a:t> program. Then, we give a brief overview of our other Loan program “Cool Chillers. But first the </a:t>
            </a:r>
            <a:r>
              <a:rPr lang="en-US" dirty="0" err="1"/>
              <a:t>LoanSTAR</a:t>
            </a:r>
            <a:r>
              <a:rPr lang="en-US" dirty="0"/>
              <a:t>. </a:t>
            </a:r>
            <a:r>
              <a:rPr lang="en-US" dirty="0" err="1"/>
              <a:t>LoanSTAR</a:t>
            </a:r>
            <a:r>
              <a:rPr lang="en-US" dirty="0"/>
              <a:t> uses a revolving loan mechanism that enables it to continue indefinitely. </a:t>
            </a:r>
            <a:r>
              <a:rPr lang="en-US" dirty="0" err="1"/>
              <a:t>LoanSTAR</a:t>
            </a:r>
            <a:r>
              <a:rPr lang="en-US" dirty="0"/>
              <a:t> stands for loans that are “Saving Taxes and Resources.” The program finances energy related cost reduction retrofits for existing state, public school, college, university and non-profit hospital facilities. Low-interest rate loans are provided to assist those institutions in financing their energy cost reduction efforts. The program’s revolving loan mechanism allows borrowers to repay loans through the stream of cost savings realized from the projects. </a:t>
            </a:r>
          </a:p>
          <a:p>
            <a:r>
              <a:rPr lang="en-US" dirty="0"/>
              <a:t>Brief History: The program was initiated by the Texas Energy Office in 1988 and approved by the U.S. Department of Energy (DOE) as a statewide energy-efficiency demonstration program. Program funds were provided from petroleum violation escrow (PVE) funds</a:t>
            </a:r>
          </a:p>
        </p:txBody>
      </p:sp>
      <p:sp>
        <p:nvSpPr>
          <p:cNvPr id="4" name="Slide Number Placeholder 3"/>
          <p:cNvSpPr>
            <a:spLocks noGrp="1"/>
          </p:cNvSpPr>
          <p:nvPr>
            <p:ph type="sldNum" sz="quarter" idx="5"/>
          </p:nvPr>
        </p:nvSpPr>
        <p:spPr/>
        <p:txBody>
          <a:bodyPr/>
          <a:lstStyle/>
          <a:p>
            <a:fld id="{38AEC480-9897-497B-BC26-CDCB879B6505}" type="slidenum">
              <a:rPr lang="en-US" smtClean="0"/>
              <a:t>1</a:t>
            </a:fld>
            <a:endParaRPr lang="en-US" dirty="0"/>
          </a:p>
        </p:txBody>
      </p:sp>
    </p:spTree>
    <p:extLst>
      <p:ext uri="{BB962C8B-B14F-4D97-AF65-F5344CB8AC3E}">
        <p14:creationId xmlns:p14="http://schemas.microsoft.com/office/powerpoint/2010/main" val="27918607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RTU – Roof top units – typical for light and large commercial businesses</a:t>
            </a:r>
          </a:p>
          <a:p>
            <a:r>
              <a:rPr lang="en-US" dirty="0"/>
              <a:t>DDC - </a:t>
            </a:r>
            <a:r>
              <a:rPr lang="en-US" b="0" i="0" dirty="0">
                <a:solidFill>
                  <a:srgbClr val="040C28"/>
                </a:solidFill>
                <a:effectLst/>
                <a:latin typeface="Google Sans"/>
              </a:rPr>
              <a:t>Direct Digital Control</a:t>
            </a:r>
            <a:r>
              <a:rPr lang="en-US" b="0" i="0" dirty="0">
                <a:solidFill>
                  <a:srgbClr val="4D5156"/>
                </a:solidFill>
                <a:effectLst/>
                <a:latin typeface="Google Sans"/>
              </a:rPr>
              <a:t>, known as “DDC” is at the heart of building automation. DDC measures environmental conditions and compares the measurements to the desired settings (a.k.a. setpoints).</a:t>
            </a:r>
            <a:endParaRPr lang="en-US" dirty="0"/>
          </a:p>
        </p:txBody>
      </p:sp>
      <p:sp>
        <p:nvSpPr>
          <p:cNvPr id="4" name="Slide Number Placeholder 3"/>
          <p:cNvSpPr>
            <a:spLocks noGrp="1"/>
          </p:cNvSpPr>
          <p:nvPr>
            <p:ph type="sldNum" sz="quarter" idx="5"/>
          </p:nvPr>
        </p:nvSpPr>
        <p:spPr/>
        <p:txBody>
          <a:bodyPr/>
          <a:lstStyle/>
          <a:p>
            <a:fld id="{38AEC480-9897-497B-BC26-CDCB879B6505}" type="slidenum">
              <a:rPr lang="en-US" smtClean="0"/>
              <a:t>11</a:t>
            </a:fld>
            <a:endParaRPr lang="en-US" dirty="0"/>
          </a:p>
        </p:txBody>
      </p:sp>
    </p:spTree>
    <p:extLst>
      <p:ext uri="{BB962C8B-B14F-4D97-AF65-F5344CB8AC3E}">
        <p14:creationId xmlns:p14="http://schemas.microsoft.com/office/powerpoint/2010/main" val="34096887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8AEC480-9897-497B-BC26-CDCB879B6505}" type="slidenum">
              <a:rPr lang="en-US" smtClean="0"/>
              <a:t>12</a:t>
            </a:fld>
            <a:endParaRPr lang="en-US" dirty="0"/>
          </a:p>
        </p:txBody>
      </p:sp>
    </p:spTree>
    <p:extLst>
      <p:ext uri="{BB962C8B-B14F-4D97-AF65-F5344CB8AC3E}">
        <p14:creationId xmlns:p14="http://schemas.microsoft.com/office/powerpoint/2010/main" val="3683622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DCCB72-413F-4575-B931-A42A6F1CF6A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02361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feel free to contact Adam or John at any time. We’ll be pleased to answer any questions you may have about the </a:t>
            </a:r>
            <a:r>
              <a:rPr lang="en-US" dirty="0" err="1"/>
              <a:t>LoanSTAR</a:t>
            </a:r>
            <a:r>
              <a:rPr lang="en-US" dirty="0"/>
              <a:t> and other SECO programs.</a:t>
            </a:r>
          </a:p>
        </p:txBody>
      </p:sp>
      <p:sp>
        <p:nvSpPr>
          <p:cNvPr id="4" name="Slide Number Placeholder 3"/>
          <p:cNvSpPr>
            <a:spLocks noGrp="1"/>
          </p:cNvSpPr>
          <p:nvPr>
            <p:ph type="sldNum" sz="quarter" idx="5"/>
          </p:nvPr>
        </p:nvSpPr>
        <p:spPr/>
        <p:txBody>
          <a:bodyPr/>
          <a:lstStyle/>
          <a:p>
            <a:fld id="{38AEC480-9897-497B-BC26-CDCB879B6505}" type="slidenum">
              <a:rPr lang="en-US" smtClean="0"/>
              <a:t>15</a:t>
            </a:fld>
            <a:endParaRPr lang="en-US" dirty="0"/>
          </a:p>
        </p:txBody>
      </p:sp>
    </p:spTree>
    <p:extLst>
      <p:ext uri="{BB962C8B-B14F-4D97-AF65-F5344CB8AC3E}">
        <p14:creationId xmlns:p14="http://schemas.microsoft.com/office/powerpoint/2010/main" val="11655870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loan covers  “hard cost” such cost of equipment and installation as well as other “soft cost” such as payment of engineering design work and preparation of utility assessment report etc. </a:t>
            </a:r>
          </a:p>
          <a:p>
            <a:r>
              <a:rPr lang="en-US" dirty="0"/>
              <a:t>For this application period, applicants will have until August 31, 2023 to send in an application. After that date, you’ll have to wait a little bit until September or October for the next round of </a:t>
            </a:r>
            <a:r>
              <a:rPr lang="en-US" dirty="0" err="1"/>
              <a:t>LoanSTAR</a:t>
            </a:r>
            <a:r>
              <a:rPr lang="en-US" dirty="0"/>
              <a:t> application packet to be rolled out, by which time you’ll be subject to loan term of that period. The loan term for each period could change albeit unlikely, but there’s always possibility of slight administration etc. changes.</a:t>
            </a:r>
          </a:p>
        </p:txBody>
      </p:sp>
      <p:sp>
        <p:nvSpPr>
          <p:cNvPr id="4" name="Slide Number Placeholder 3"/>
          <p:cNvSpPr>
            <a:spLocks noGrp="1"/>
          </p:cNvSpPr>
          <p:nvPr>
            <p:ph type="sldNum" sz="quarter" idx="5"/>
          </p:nvPr>
        </p:nvSpPr>
        <p:spPr/>
        <p:txBody>
          <a:bodyPr/>
          <a:lstStyle/>
          <a:p>
            <a:fld id="{38AEC480-9897-497B-BC26-CDCB879B6505}" type="slidenum">
              <a:rPr lang="en-US" smtClean="0"/>
              <a:t>2</a:t>
            </a:fld>
            <a:endParaRPr lang="en-US" dirty="0"/>
          </a:p>
        </p:txBody>
      </p:sp>
    </p:spTree>
    <p:extLst>
      <p:ext uri="{BB962C8B-B14F-4D97-AF65-F5344CB8AC3E}">
        <p14:creationId xmlns:p14="http://schemas.microsoft.com/office/powerpoint/2010/main" val="32852150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UCRM must be permanently fixed to the property</a:t>
            </a:r>
            <a:r>
              <a:rPr lang="en-US" baseline="0" dirty="0"/>
              <a:t> and b</a:t>
            </a:r>
            <a:r>
              <a:rPr lang="en-US" dirty="0"/>
              <a:t>orrower must own the property and equipment.</a:t>
            </a:r>
          </a:p>
          <a:p>
            <a:r>
              <a:rPr lang="en-US" dirty="0"/>
              <a:t>Individual UCRM payback &lt; than estimated useful life of UCRM</a:t>
            </a:r>
          </a:p>
          <a:p>
            <a:r>
              <a:rPr lang="en-US" b="1" dirty="0"/>
              <a:t>Composite simple payback of ten years or less</a:t>
            </a:r>
          </a:p>
          <a:p>
            <a:r>
              <a:rPr lang="en-US" b="1" dirty="0"/>
              <a:t>HVAC UCRM cost &lt; than 50% of total project cost</a:t>
            </a:r>
          </a:p>
          <a:p>
            <a:r>
              <a:rPr lang="en-US" b="1" dirty="0"/>
              <a:t>Composite simple payback of fifteen years or less</a:t>
            </a:r>
          </a:p>
          <a:p>
            <a:r>
              <a:rPr lang="en-US" b="1" dirty="0"/>
              <a:t>HVAC UCRM cost </a:t>
            </a:r>
            <a:r>
              <a:rPr lang="en-US" b="1" u="sng" dirty="0"/>
              <a:t>&gt;</a:t>
            </a:r>
            <a:r>
              <a:rPr lang="en-US" b="1" dirty="0"/>
              <a:t> than 50% of total project cost</a:t>
            </a:r>
          </a:p>
          <a:p>
            <a:r>
              <a:rPr lang="en-US" dirty="0"/>
              <a:t>The simple payback limit is also the loan term limit. </a:t>
            </a:r>
          </a:p>
        </p:txBody>
      </p:sp>
      <p:sp>
        <p:nvSpPr>
          <p:cNvPr id="4" name="Slide Number Placeholder 3"/>
          <p:cNvSpPr>
            <a:spLocks noGrp="1"/>
          </p:cNvSpPr>
          <p:nvPr>
            <p:ph type="sldNum" sz="quarter" idx="10"/>
          </p:nvPr>
        </p:nvSpPr>
        <p:spPr/>
        <p:txBody>
          <a:bodyPr/>
          <a:lstStyle/>
          <a:p>
            <a:fld id="{D9DCCB72-413F-4575-B931-A42A6F1CF6A4}" type="slidenum">
              <a:rPr lang="en-US" smtClean="0"/>
              <a:t>3</a:t>
            </a:fld>
            <a:endParaRPr lang="en-US" dirty="0"/>
          </a:p>
        </p:txBody>
      </p:sp>
    </p:spTree>
    <p:extLst>
      <p:ext uri="{BB962C8B-B14F-4D97-AF65-F5344CB8AC3E}">
        <p14:creationId xmlns:p14="http://schemas.microsoft.com/office/powerpoint/2010/main" val="35902361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the loan application form, applicant must select project type: Design Build or ESPC. You must select one, not both</a:t>
            </a:r>
          </a:p>
          <a:p>
            <a:r>
              <a:rPr lang="en-US" dirty="0"/>
              <a:t>Application Review and Commitment of Funds - One week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UAR preparation - 140 calendar days to complete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Third-party review - Typically 30-45 calendar days to complete</a:t>
            </a:r>
          </a:p>
          <a:p>
            <a:endParaRPr lang="en-US" dirty="0"/>
          </a:p>
          <a:p>
            <a:r>
              <a:rPr lang="en-US" dirty="0"/>
              <a:t>UAR report must be prepared utilizing the </a:t>
            </a:r>
            <a:r>
              <a:rPr lang="en-US" dirty="0" err="1"/>
              <a:t>LoanSTAR</a:t>
            </a:r>
            <a:r>
              <a:rPr lang="en-US" dirty="0"/>
              <a:t> guidebooks volumes I and II located on the SECO website.</a:t>
            </a:r>
          </a:p>
        </p:txBody>
      </p:sp>
      <p:sp>
        <p:nvSpPr>
          <p:cNvPr id="4" name="Slide Number Placeholder 3"/>
          <p:cNvSpPr>
            <a:spLocks noGrp="1"/>
          </p:cNvSpPr>
          <p:nvPr>
            <p:ph type="sldNum" sz="quarter" idx="5"/>
          </p:nvPr>
        </p:nvSpPr>
        <p:spPr/>
        <p:txBody>
          <a:bodyPr/>
          <a:lstStyle/>
          <a:p>
            <a:fld id="{38AEC480-9897-497B-BC26-CDCB879B6505}" type="slidenum">
              <a:rPr lang="en-US" smtClean="0"/>
              <a:t>4</a:t>
            </a:fld>
            <a:endParaRPr lang="en-US" dirty="0"/>
          </a:p>
        </p:txBody>
      </p:sp>
    </p:spTree>
    <p:extLst>
      <p:ext uri="{BB962C8B-B14F-4D97-AF65-F5344CB8AC3E}">
        <p14:creationId xmlns:p14="http://schemas.microsoft.com/office/powerpoint/2010/main" val="2144006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343 loans given to date in the amount of $614 million and an annual savings in energy cost of $85 million</a:t>
            </a:r>
          </a:p>
          <a:p>
            <a:r>
              <a:rPr lang="en-US" dirty="0"/>
              <a:t>$793 Million – cumulative amount saved for all loans to date</a:t>
            </a:r>
          </a:p>
        </p:txBody>
      </p:sp>
      <p:sp>
        <p:nvSpPr>
          <p:cNvPr id="4" name="Slide Number Placeholder 3"/>
          <p:cNvSpPr>
            <a:spLocks noGrp="1"/>
          </p:cNvSpPr>
          <p:nvPr>
            <p:ph type="sldNum" sz="quarter" idx="5"/>
          </p:nvPr>
        </p:nvSpPr>
        <p:spPr/>
        <p:txBody>
          <a:bodyPr/>
          <a:lstStyle/>
          <a:p>
            <a:fld id="{38AEC480-9897-497B-BC26-CDCB879B6505}" type="slidenum">
              <a:rPr lang="en-US" smtClean="0"/>
              <a:t>5</a:t>
            </a:fld>
            <a:endParaRPr lang="en-US" dirty="0"/>
          </a:p>
        </p:txBody>
      </p:sp>
    </p:spTree>
    <p:extLst>
      <p:ext uri="{BB962C8B-B14F-4D97-AF65-F5344CB8AC3E}">
        <p14:creationId xmlns:p14="http://schemas.microsoft.com/office/powerpoint/2010/main" val="15502982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800" dirty="0"/>
              <a:t>State Agencies / Local Governments / Higher Education / Hospitals (Political Subdivision) /School Districts/Other taxpayer supported entities.</a:t>
            </a:r>
          </a:p>
          <a:p>
            <a:pPr lvl="0"/>
            <a:endParaRPr lang="en-US" sz="1800" dirty="0"/>
          </a:p>
        </p:txBody>
      </p:sp>
      <p:sp>
        <p:nvSpPr>
          <p:cNvPr id="4" name="Slide Number Placeholder 3"/>
          <p:cNvSpPr>
            <a:spLocks noGrp="1"/>
          </p:cNvSpPr>
          <p:nvPr>
            <p:ph type="sldNum" sz="quarter" idx="10"/>
          </p:nvPr>
        </p:nvSpPr>
        <p:spPr/>
        <p:txBody>
          <a:bodyPr/>
          <a:lstStyle/>
          <a:p>
            <a:fld id="{D9DCCB72-413F-4575-B931-A42A6F1CF6A4}" type="slidenum">
              <a:rPr lang="en-US" smtClean="0"/>
              <a:t>6</a:t>
            </a:fld>
            <a:endParaRPr lang="en-US" dirty="0"/>
          </a:p>
        </p:txBody>
      </p:sp>
    </p:spTree>
    <p:extLst>
      <p:ext uri="{BB962C8B-B14F-4D97-AF65-F5344CB8AC3E}">
        <p14:creationId xmlns:p14="http://schemas.microsoft.com/office/powerpoint/2010/main" val="22479290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8AEC480-9897-497B-BC26-CDCB879B6505}" type="slidenum">
              <a:rPr lang="en-US" smtClean="0"/>
              <a:t>7</a:t>
            </a:fld>
            <a:endParaRPr lang="en-US" dirty="0"/>
          </a:p>
        </p:txBody>
      </p:sp>
    </p:spTree>
    <p:extLst>
      <p:ext uri="{BB962C8B-B14F-4D97-AF65-F5344CB8AC3E}">
        <p14:creationId xmlns:p14="http://schemas.microsoft.com/office/powerpoint/2010/main" val="23272380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8AEC480-9897-497B-BC26-CDCB879B6505}" type="slidenum">
              <a:rPr lang="en-US" smtClean="0"/>
              <a:t>8</a:t>
            </a:fld>
            <a:endParaRPr lang="en-US" dirty="0"/>
          </a:p>
        </p:txBody>
      </p:sp>
    </p:spTree>
    <p:extLst>
      <p:ext uri="{BB962C8B-B14F-4D97-AF65-F5344CB8AC3E}">
        <p14:creationId xmlns:p14="http://schemas.microsoft.com/office/powerpoint/2010/main" val="818654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8AEC480-9897-497B-BC26-CDCB879B6505}" type="slidenum">
              <a:rPr lang="en-US" smtClean="0"/>
              <a:t>10</a:t>
            </a:fld>
            <a:endParaRPr lang="en-US" dirty="0"/>
          </a:p>
        </p:txBody>
      </p:sp>
    </p:spTree>
    <p:extLst>
      <p:ext uri="{BB962C8B-B14F-4D97-AF65-F5344CB8AC3E}">
        <p14:creationId xmlns:p14="http://schemas.microsoft.com/office/powerpoint/2010/main" val="3621127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8921A-C47C-404F-9E5F-24F00C74450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D0D294-BB5D-44BB-831B-4FB8F70782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F4B728-86A1-4EEF-8177-F2522DF22ECF}"/>
              </a:ext>
            </a:extLst>
          </p:cNvPr>
          <p:cNvSpPr>
            <a:spLocks noGrp="1"/>
          </p:cNvSpPr>
          <p:nvPr>
            <p:ph type="dt" sz="half" idx="10"/>
          </p:nvPr>
        </p:nvSpPr>
        <p:spPr/>
        <p:txBody>
          <a:bodyPr/>
          <a:lstStyle/>
          <a:p>
            <a:fld id="{C09C4781-E399-40B2-BB5E-0E392C3059F0}" type="datetime1">
              <a:rPr lang="en-US" smtClean="0"/>
              <a:t>5/9/2023</a:t>
            </a:fld>
            <a:endParaRPr lang="en-US" dirty="0"/>
          </a:p>
        </p:txBody>
      </p:sp>
      <p:sp>
        <p:nvSpPr>
          <p:cNvPr id="5" name="Footer Placeholder 4">
            <a:extLst>
              <a:ext uri="{FF2B5EF4-FFF2-40B4-BE49-F238E27FC236}">
                <a16:creationId xmlns:a16="http://schemas.microsoft.com/office/drawing/2014/main" id="{B6292267-9A4A-4F2F-8B62-288A7445FAB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327AEF7-4420-42D5-9388-63EA3DE9CD8D}"/>
              </a:ext>
            </a:extLst>
          </p:cNvPr>
          <p:cNvSpPr>
            <a:spLocks noGrp="1"/>
          </p:cNvSpPr>
          <p:nvPr>
            <p:ph type="sldNum" sz="quarter" idx="12"/>
          </p:nvPr>
        </p:nvSpPr>
        <p:spPr/>
        <p:txBody>
          <a:bodyPr/>
          <a:lstStyle/>
          <a:p>
            <a:fld id="{C553682A-66D1-4858-B58D-ACDBD1F4F6A7}" type="slidenum">
              <a:rPr lang="en-US" smtClean="0"/>
              <a:t>‹#›</a:t>
            </a:fld>
            <a:endParaRPr lang="en-US" dirty="0"/>
          </a:p>
        </p:txBody>
      </p:sp>
    </p:spTree>
    <p:extLst>
      <p:ext uri="{BB962C8B-B14F-4D97-AF65-F5344CB8AC3E}">
        <p14:creationId xmlns:p14="http://schemas.microsoft.com/office/powerpoint/2010/main" val="1943537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907D0-2051-4AD7-B55C-793D4AB4B25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FDE77E-43EF-4687-9622-25D995F91B1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3A1165-EAC0-42CA-B113-D7E939472FC1}"/>
              </a:ext>
            </a:extLst>
          </p:cNvPr>
          <p:cNvSpPr>
            <a:spLocks noGrp="1"/>
          </p:cNvSpPr>
          <p:nvPr>
            <p:ph type="dt" sz="half" idx="10"/>
          </p:nvPr>
        </p:nvSpPr>
        <p:spPr/>
        <p:txBody>
          <a:bodyPr/>
          <a:lstStyle/>
          <a:p>
            <a:fld id="{166F61BC-A5BC-4DB0-BD6F-4C9369AD0F5E}" type="datetime1">
              <a:rPr lang="en-US" smtClean="0"/>
              <a:t>5/9/2023</a:t>
            </a:fld>
            <a:endParaRPr lang="en-US" dirty="0"/>
          </a:p>
        </p:txBody>
      </p:sp>
      <p:sp>
        <p:nvSpPr>
          <p:cNvPr id="5" name="Footer Placeholder 4">
            <a:extLst>
              <a:ext uri="{FF2B5EF4-FFF2-40B4-BE49-F238E27FC236}">
                <a16:creationId xmlns:a16="http://schemas.microsoft.com/office/drawing/2014/main" id="{9886FFE3-46A0-42B1-9EBA-576A21B245F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DA128C-2275-415C-A113-FEC27B9184A1}"/>
              </a:ext>
            </a:extLst>
          </p:cNvPr>
          <p:cNvSpPr>
            <a:spLocks noGrp="1"/>
          </p:cNvSpPr>
          <p:nvPr>
            <p:ph type="sldNum" sz="quarter" idx="12"/>
          </p:nvPr>
        </p:nvSpPr>
        <p:spPr/>
        <p:txBody>
          <a:bodyPr/>
          <a:lstStyle/>
          <a:p>
            <a:fld id="{C553682A-66D1-4858-B58D-ACDBD1F4F6A7}" type="slidenum">
              <a:rPr lang="en-US" smtClean="0"/>
              <a:t>‹#›</a:t>
            </a:fld>
            <a:endParaRPr lang="en-US" dirty="0"/>
          </a:p>
        </p:txBody>
      </p:sp>
    </p:spTree>
    <p:extLst>
      <p:ext uri="{BB962C8B-B14F-4D97-AF65-F5344CB8AC3E}">
        <p14:creationId xmlns:p14="http://schemas.microsoft.com/office/powerpoint/2010/main" val="2000535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DCCA40-DF63-4988-93D8-B84680A0800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20B44D8-E5F3-4BB1-889E-CC0CDAE2F0C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DF3217-C046-4970-A973-044B95EDCE69}"/>
              </a:ext>
            </a:extLst>
          </p:cNvPr>
          <p:cNvSpPr>
            <a:spLocks noGrp="1"/>
          </p:cNvSpPr>
          <p:nvPr>
            <p:ph type="dt" sz="half" idx="10"/>
          </p:nvPr>
        </p:nvSpPr>
        <p:spPr/>
        <p:txBody>
          <a:bodyPr/>
          <a:lstStyle/>
          <a:p>
            <a:fld id="{6E7F4522-E7BA-49D0-9F7E-E6F538DAB114}" type="datetime1">
              <a:rPr lang="en-US" smtClean="0"/>
              <a:t>5/9/2023</a:t>
            </a:fld>
            <a:endParaRPr lang="en-US" dirty="0"/>
          </a:p>
        </p:txBody>
      </p:sp>
      <p:sp>
        <p:nvSpPr>
          <p:cNvPr id="5" name="Footer Placeholder 4">
            <a:extLst>
              <a:ext uri="{FF2B5EF4-FFF2-40B4-BE49-F238E27FC236}">
                <a16:creationId xmlns:a16="http://schemas.microsoft.com/office/drawing/2014/main" id="{720BCC12-32F3-4EC3-A80F-8F29E1BBF51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AE34CF8-E553-42C3-95A6-8DB439E271C3}"/>
              </a:ext>
            </a:extLst>
          </p:cNvPr>
          <p:cNvSpPr>
            <a:spLocks noGrp="1"/>
          </p:cNvSpPr>
          <p:nvPr>
            <p:ph type="sldNum" sz="quarter" idx="12"/>
          </p:nvPr>
        </p:nvSpPr>
        <p:spPr/>
        <p:txBody>
          <a:bodyPr/>
          <a:lstStyle/>
          <a:p>
            <a:fld id="{C553682A-66D1-4858-B58D-ACDBD1F4F6A7}" type="slidenum">
              <a:rPr lang="en-US" smtClean="0"/>
              <a:t>‹#›</a:t>
            </a:fld>
            <a:endParaRPr lang="en-US" dirty="0"/>
          </a:p>
        </p:txBody>
      </p:sp>
    </p:spTree>
    <p:extLst>
      <p:ext uri="{BB962C8B-B14F-4D97-AF65-F5344CB8AC3E}">
        <p14:creationId xmlns:p14="http://schemas.microsoft.com/office/powerpoint/2010/main" val="21894572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4515DE65-36AE-4DE1-A9E4-D9F13C7508FD}" type="datetime1">
              <a:rPr lang="en-US" smtClean="0"/>
              <a:t>5/9/2023</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236CEDAA-AA30-40B6-AEC1-963808F57B83}" type="slidenum">
              <a:rPr lang="en-US" smtClean="0"/>
              <a:t>‹#›</a:t>
            </a:fld>
            <a:endParaRPr lang="en-US"/>
          </a:p>
        </p:txBody>
      </p:sp>
    </p:spTree>
    <p:extLst>
      <p:ext uri="{BB962C8B-B14F-4D97-AF65-F5344CB8AC3E}">
        <p14:creationId xmlns:p14="http://schemas.microsoft.com/office/powerpoint/2010/main" val="18580493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9329EB-B1C4-42FF-A3D4-B26538D550A7}" type="datetime1">
              <a:rPr lang="en-US" smtClean="0"/>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236CEDAA-AA30-40B6-AEC1-963808F57B83}" type="slidenum">
              <a:rPr lang="en-US" smtClean="0"/>
              <a:t>‹#›</a:t>
            </a:fld>
            <a:endParaRPr lang="en-US"/>
          </a:p>
        </p:txBody>
      </p:sp>
    </p:spTree>
    <p:extLst>
      <p:ext uri="{BB962C8B-B14F-4D97-AF65-F5344CB8AC3E}">
        <p14:creationId xmlns:p14="http://schemas.microsoft.com/office/powerpoint/2010/main" val="7507884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929D5BB2-07E5-40A8-A096-2BF7C7661078}" type="datetime1">
              <a:rPr lang="en-US" smtClean="0"/>
              <a:t>5/9/2023</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236CEDAA-AA30-40B6-AEC1-963808F57B83}" type="slidenum">
              <a:rPr lang="en-US" smtClean="0"/>
              <a:t>‹#›</a:t>
            </a:fld>
            <a:endParaRPr lang="en-US"/>
          </a:p>
        </p:txBody>
      </p:sp>
    </p:spTree>
    <p:extLst>
      <p:ext uri="{BB962C8B-B14F-4D97-AF65-F5344CB8AC3E}">
        <p14:creationId xmlns:p14="http://schemas.microsoft.com/office/powerpoint/2010/main" val="2668312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6C4AABB-7E12-4326-9257-296CE41445B5}" type="datetime1">
              <a:rPr lang="en-US" smtClean="0"/>
              <a:t>5/9/2023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6CEDAA-AA30-40B6-AEC1-963808F57B83}" type="slidenum">
              <a:rPr lang="en-US" smtClean="0"/>
              <a:t>‹#›</a:t>
            </a:fld>
            <a:endParaRPr lang="en-US"/>
          </a:p>
        </p:txBody>
      </p:sp>
    </p:spTree>
    <p:extLst>
      <p:ext uri="{BB962C8B-B14F-4D97-AF65-F5344CB8AC3E}">
        <p14:creationId xmlns:p14="http://schemas.microsoft.com/office/powerpoint/2010/main" val="28559556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6F34D70-49F3-48AF-ABCD-4E24B7EC9E05}" type="datetime1">
              <a:rPr lang="en-US" smtClean="0"/>
              <a:t>5/9/2023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6CEDAA-AA30-40B6-AEC1-963808F57B83}" type="slidenum">
              <a:rPr lang="en-US" smtClean="0"/>
              <a:t>‹#›</a:t>
            </a:fld>
            <a:endParaRPr lang="en-US"/>
          </a:p>
        </p:txBody>
      </p:sp>
    </p:spTree>
    <p:extLst>
      <p:ext uri="{BB962C8B-B14F-4D97-AF65-F5344CB8AC3E}">
        <p14:creationId xmlns:p14="http://schemas.microsoft.com/office/powerpoint/2010/main" val="10022107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9B6A527-9405-4E30-8E5D-4113BB6FA4E6}" type="datetime1">
              <a:rPr lang="en-US" smtClean="0"/>
              <a:t>5/9/2023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6CEDAA-AA30-40B6-AEC1-963808F57B83}" type="slidenum">
              <a:rPr lang="en-US" smtClean="0"/>
              <a:t>‹#›</a:t>
            </a:fld>
            <a:endParaRPr lang="en-US"/>
          </a:p>
        </p:txBody>
      </p:sp>
    </p:spTree>
    <p:extLst>
      <p:ext uri="{BB962C8B-B14F-4D97-AF65-F5344CB8AC3E}">
        <p14:creationId xmlns:p14="http://schemas.microsoft.com/office/powerpoint/2010/main" val="19649743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096BF9-0EC6-4E66-B6A6-25CAD55317CB}" type="datetime1">
              <a:rPr lang="en-US" smtClean="0"/>
              <a:t>5/9/2023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6CEDAA-AA30-40B6-AEC1-963808F57B83}" type="slidenum">
              <a:rPr lang="en-US" smtClean="0"/>
              <a:t>‹#›</a:t>
            </a:fld>
            <a:endParaRPr lang="en-US"/>
          </a:p>
        </p:txBody>
      </p:sp>
    </p:spTree>
    <p:extLst>
      <p:ext uri="{BB962C8B-B14F-4D97-AF65-F5344CB8AC3E}">
        <p14:creationId xmlns:p14="http://schemas.microsoft.com/office/powerpoint/2010/main" val="33884911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032BA804-17CD-4E3F-BFBF-19779BEFFB5C}" type="datetime1">
              <a:rPr lang="en-US" smtClean="0"/>
              <a:t>5/9/2023</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236CEDAA-AA30-40B6-AEC1-963808F57B83}" type="slidenum">
              <a:rPr lang="en-US" smtClean="0"/>
              <a:t>‹#›</a:t>
            </a:fld>
            <a:endParaRPr lang="en-US"/>
          </a:p>
        </p:txBody>
      </p:sp>
    </p:spTree>
    <p:extLst>
      <p:ext uri="{BB962C8B-B14F-4D97-AF65-F5344CB8AC3E}">
        <p14:creationId xmlns:p14="http://schemas.microsoft.com/office/powerpoint/2010/main" val="22862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9D069-42C8-4E43-BF32-DC52EA2CAC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A1A3F7-936F-480A-8797-A2D6E91692D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708FF1-E672-4E3E-AAE4-2106F4FDDD2E}"/>
              </a:ext>
            </a:extLst>
          </p:cNvPr>
          <p:cNvSpPr>
            <a:spLocks noGrp="1"/>
          </p:cNvSpPr>
          <p:nvPr>
            <p:ph type="dt" sz="half" idx="10"/>
          </p:nvPr>
        </p:nvSpPr>
        <p:spPr/>
        <p:txBody>
          <a:bodyPr/>
          <a:lstStyle/>
          <a:p>
            <a:fld id="{43925688-AADF-4DA5-AF5F-C06AC8A42F31}" type="datetime1">
              <a:rPr lang="en-US" smtClean="0"/>
              <a:t>5/9/2023</a:t>
            </a:fld>
            <a:endParaRPr lang="en-US" dirty="0"/>
          </a:p>
        </p:txBody>
      </p:sp>
      <p:sp>
        <p:nvSpPr>
          <p:cNvPr id="5" name="Footer Placeholder 4">
            <a:extLst>
              <a:ext uri="{FF2B5EF4-FFF2-40B4-BE49-F238E27FC236}">
                <a16:creationId xmlns:a16="http://schemas.microsoft.com/office/drawing/2014/main" id="{49FB6204-4A83-4900-AC61-1556F11EF43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6374774-B480-40F9-8A15-0DA0A3E9F75B}"/>
              </a:ext>
            </a:extLst>
          </p:cNvPr>
          <p:cNvSpPr>
            <a:spLocks noGrp="1"/>
          </p:cNvSpPr>
          <p:nvPr>
            <p:ph type="sldNum" sz="quarter" idx="12"/>
          </p:nvPr>
        </p:nvSpPr>
        <p:spPr/>
        <p:txBody>
          <a:bodyPr/>
          <a:lstStyle/>
          <a:p>
            <a:fld id="{C553682A-66D1-4858-B58D-ACDBD1F4F6A7}" type="slidenum">
              <a:rPr lang="en-US" smtClean="0"/>
              <a:t>‹#›</a:t>
            </a:fld>
            <a:endParaRPr lang="en-US" dirty="0"/>
          </a:p>
        </p:txBody>
      </p:sp>
    </p:spTree>
    <p:extLst>
      <p:ext uri="{BB962C8B-B14F-4D97-AF65-F5344CB8AC3E}">
        <p14:creationId xmlns:p14="http://schemas.microsoft.com/office/powerpoint/2010/main" val="39736523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E5BCA0-F0C0-4CA8-A2D0-981F4E6A974E}" type="datetime1">
              <a:rPr lang="en-US" smtClean="0"/>
              <a:t>5/9/2023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6CEDAA-AA30-40B6-AEC1-963808F57B83}" type="slidenum">
              <a:rPr lang="en-US" smtClean="0"/>
              <a:t>‹#›</a:t>
            </a:fld>
            <a:endParaRPr lang="en-US"/>
          </a:p>
        </p:txBody>
      </p:sp>
    </p:spTree>
    <p:extLst>
      <p:ext uri="{BB962C8B-B14F-4D97-AF65-F5344CB8AC3E}">
        <p14:creationId xmlns:p14="http://schemas.microsoft.com/office/powerpoint/2010/main" val="34659031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06F6F1-04BD-4BC0-BC5C-D6A26EFF6EBA}" type="datetime1">
              <a:rPr lang="en-US" smtClean="0"/>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6CEDAA-AA30-40B6-AEC1-963808F57B83}" type="slidenum">
              <a:rPr lang="en-US" smtClean="0"/>
              <a:t>‹#›</a:t>
            </a:fld>
            <a:endParaRPr lang="en-US"/>
          </a:p>
        </p:txBody>
      </p:sp>
    </p:spTree>
    <p:extLst>
      <p:ext uri="{BB962C8B-B14F-4D97-AF65-F5344CB8AC3E}">
        <p14:creationId xmlns:p14="http://schemas.microsoft.com/office/powerpoint/2010/main" val="21734465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6DCD521E-EBCC-4AD0-B5ED-734F89EA1F3E}" type="datetime1">
              <a:rPr lang="en-US" smtClean="0"/>
              <a:t>5/9/2023</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236CEDAA-AA30-40B6-AEC1-963808F57B83}" type="slidenum">
              <a:rPr lang="en-US" smtClean="0"/>
              <a:t>‹#›</a:t>
            </a:fld>
            <a:endParaRPr lang="en-US"/>
          </a:p>
        </p:txBody>
      </p:sp>
    </p:spTree>
    <p:extLst>
      <p:ext uri="{BB962C8B-B14F-4D97-AF65-F5344CB8AC3E}">
        <p14:creationId xmlns:p14="http://schemas.microsoft.com/office/powerpoint/2010/main" val="3386548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67B39-982F-4AF0-8AFD-85C78BAFCF8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F9574BC-B7E5-4F5B-A6F1-92699AAF5F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B7E61C9-D6E5-428E-B2FA-4519554B97D6}"/>
              </a:ext>
            </a:extLst>
          </p:cNvPr>
          <p:cNvSpPr>
            <a:spLocks noGrp="1"/>
          </p:cNvSpPr>
          <p:nvPr>
            <p:ph type="dt" sz="half" idx="10"/>
          </p:nvPr>
        </p:nvSpPr>
        <p:spPr/>
        <p:txBody>
          <a:bodyPr/>
          <a:lstStyle/>
          <a:p>
            <a:fld id="{A64115DD-658E-4E29-9061-064A5A4ED27A}" type="datetime1">
              <a:rPr lang="en-US" smtClean="0"/>
              <a:t>5/9/2023</a:t>
            </a:fld>
            <a:endParaRPr lang="en-US" dirty="0"/>
          </a:p>
        </p:txBody>
      </p:sp>
      <p:sp>
        <p:nvSpPr>
          <p:cNvPr id="5" name="Footer Placeholder 4">
            <a:extLst>
              <a:ext uri="{FF2B5EF4-FFF2-40B4-BE49-F238E27FC236}">
                <a16:creationId xmlns:a16="http://schemas.microsoft.com/office/drawing/2014/main" id="{EA457DC7-71BC-49C6-B84A-DA418768F4E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E924744-89A2-4250-8F58-4C54E5110BC0}"/>
              </a:ext>
            </a:extLst>
          </p:cNvPr>
          <p:cNvSpPr>
            <a:spLocks noGrp="1"/>
          </p:cNvSpPr>
          <p:nvPr>
            <p:ph type="sldNum" sz="quarter" idx="12"/>
          </p:nvPr>
        </p:nvSpPr>
        <p:spPr/>
        <p:txBody>
          <a:bodyPr/>
          <a:lstStyle/>
          <a:p>
            <a:fld id="{C553682A-66D1-4858-B58D-ACDBD1F4F6A7}" type="slidenum">
              <a:rPr lang="en-US" smtClean="0"/>
              <a:t>‹#›</a:t>
            </a:fld>
            <a:endParaRPr lang="en-US" dirty="0"/>
          </a:p>
        </p:txBody>
      </p:sp>
    </p:spTree>
    <p:extLst>
      <p:ext uri="{BB962C8B-B14F-4D97-AF65-F5344CB8AC3E}">
        <p14:creationId xmlns:p14="http://schemas.microsoft.com/office/powerpoint/2010/main" val="4273891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85A9-9BE2-4815-B95B-9666D205E1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6EEF51-2760-4B7C-9645-6E86085DFE1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2C3E5A-AD25-423C-B7A7-6B39FFA1B5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2D27E60-213A-4A9C-9BFB-60DD5CB7013C}"/>
              </a:ext>
            </a:extLst>
          </p:cNvPr>
          <p:cNvSpPr>
            <a:spLocks noGrp="1"/>
          </p:cNvSpPr>
          <p:nvPr>
            <p:ph type="dt" sz="half" idx="10"/>
          </p:nvPr>
        </p:nvSpPr>
        <p:spPr/>
        <p:txBody>
          <a:bodyPr/>
          <a:lstStyle/>
          <a:p>
            <a:fld id="{73CE7B23-EDD1-44A3-AAE4-11819361A112}" type="datetime1">
              <a:rPr lang="en-US" smtClean="0"/>
              <a:t>5/9/2023</a:t>
            </a:fld>
            <a:endParaRPr lang="en-US" dirty="0"/>
          </a:p>
        </p:txBody>
      </p:sp>
      <p:sp>
        <p:nvSpPr>
          <p:cNvPr id="6" name="Footer Placeholder 5">
            <a:extLst>
              <a:ext uri="{FF2B5EF4-FFF2-40B4-BE49-F238E27FC236}">
                <a16:creationId xmlns:a16="http://schemas.microsoft.com/office/drawing/2014/main" id="{704A2AF6-56DE-46E5-9EBC-EBE7EF6592A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8098D85-1288-4512-BF68-9E8CDC9DC426}"/>
              </a:ext>
            </a:extLst>
          </p:cNvPr>
          <p:cNvSpPr>
            <a:spLocks noGrp="1"/>
          </p:cNvSpPr>
          <p:nvPr>
            <p:ph type="sldNum" sz="quarter" idx="12"/>
          </p:nvPr>
        </p:nvSpPr>
        <p:spPr/>
        <p:txBody>
          <a:bodyPr/>
          <a:lstStyle/>
          <a:p>
            <a:fld id="{C553682A-66D1-4858-B58D-ACDBD1F4F6A7}" type="slidenum">
              <a:rPr lang="en-US" smtClean="0"/>
              <a:t>‹#›</a:t>
            </a:fld>
            <a:endParaRPr lang="en-US" dirty="0"/>
          </a:p>
        </p:txBody>
      </p:sp>
    </p:spTree>
    <p:extLst>
      <p:ext uri="{BB962C8B-B14F-4D97-AF65-F5344CB8AC3E}">
        <p14:creationId xmlns:p14="http://schemas.microsoft.com/office/powerpoint/2010/main" val="2368207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04430-3197-47AD-BCAF-CBA6305124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127B9EB-D47F-4AE5-B97E-3A877B638A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F432B3D-ADC5-4120-A242-B9D7B9DD466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E927BFA-A4C3-42B4-AE2C-B6406A9EEF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9FE663-1EEB-48A6-8458-7C38590E0E9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53692D6-08F3-4203-B0B9-629BB2F95C72}"/>
              </a:ext>
            </a:extLst>
          </p:cNvPr>
          <p:cNvSpPr>
            <a:spLocks noGrp="1"/>
          </p:cNvSpPr>
          <p:nvPr>
            <p:ph type="dt" sz="half" idx="10"/>
          </p:nvPr>
        </p:nvSpPr>
        <p:spPr/>
        <p:txBody>
          <a:bodyPr/>
          <a:lstStyle/>
          <a:p>
            <a:fld id="{D365EDCD-F0C2-4C70-B156-EF529046285C}" type="datetime1">
              <a:rPr lang="en-US" smtClean="0"/>
              <a:t>5/9/2023</a:t>
            </a:fld>
            <a:endParaRPr lang="en-US" dirty="0"/>
          </a:p>
        </p:txBody>
      </p:sp>
      <p:sp>
        <p:nvSpPr>
          <p:cNvPr id="8" name="Footer Placeholder 7">
            <a:extLst>
              <a:ext uri="{FF2B5EF4-FFF2-40B4-BE49-F238E27FC236}">
                <a16:creationId xmlns:a16="http://schemas.microsoft.com/office/drawing/2014/main" id="{17AA98EF-6BE3-4411-8C5F-D48E6B954DB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2680157-03C6-444A-B074-33F11B7C4023}"/>
              </a:ext>
            </a:extLst>
          </p:cNvPr>
          <p:cNvSpPr>
            <a:spLocks noGrp="1"/>
          </p:cNvSpPr>
          <p:nvPr>
            <p:ph type="sldNum" sz="quarter" idx="12"/>
          </p:nvPr>
        </p:nvSpPr>
        <p:spPr/>
        <p:txBody>
          <a:bodyPr/>
          <a:lstStyle/>
          <a:p>
            <a:fld id="{C553682A-66D1-4858-B58D-ACDBD1F4F6A7}" type="slidenum">
              <a:rPr lang="en-US" smtClean="0"/>
              <a:t>‹#›</a:t>
            </a:fld>
            <a:endParaRPr lang="en-US" dirty="0"/>
          </a:p>
        </p:txBody>
      </p:sp>
    </p:spTree>
    <p:extLst>
      <p:ext uri="{BB962C8B-B14F-4D97-AF65-F5344CB8AC3E}">
        <p14:creationId xmlns:p14="http://schemas.microsoft.com/office/powerpoint/2010/main" val="1550453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D6C9B-878B-4C4C-AB78-E9724E043E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98F8E69-0E02-4FE1-856A-457F7B4513CD}"/>
              </a:ext>
            </a:extLst>
          </p:cNvPr>
          <p:cNvSpPr>
            <a:spLocks noGrp="1"/>
          </p:cNvSpPr>
          <p:nvPr>
            <p:ph type="dt" sz="half" idx="10"/>
          </p:nvPr>
        </p:nvSpPr>
        <p:spPr/>
        <p:txBody>
          <a:bodyPr/>
          <a:lstStyle/>
          <a:p>
            <a:fld id="{AE9D09A1-EF33-4EDA-A553-DF7C1A3DA646}" type="datetime1">
              <a:rPr lang="en-US" smtClean="0"/>
              <a:t>5/9/2023</a:t>
            </a:fld>
            <a:endParaRPr lang="en-US" dirty="0"/>
          </a:p>
        </p:txBody>
      </p:sp>
      <p:sp>
        <p:nvSpPr>
          <p:cNvPr id="4" name="Footer Placeholder 3">
            <a:extLst>
              <a:ext uri="{FF2B5EF4-FFF2-40B4-BE49-F238E27FC236}">
                <a16:creationId xmlns:a16="http://schemas.microsoft.com/office/drawing/2014/main" id="{2F0E27B9-77CD-4C14-A148-D1CE0F0D61B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E53DEAE-0516-49CF-964C-72431ABEF48A}"/>
              </a:ext>
            </a:extLst>
          </p:cNvPr>
          <p:cNvSpPr>
            <a:spLocks noGrp="1"/>
          </p:cNvSpPr>
          <p:nvPr>
            <p:ph type="sldNum" sz="quarter" idx="12"/>
          </p:nvPr>
        </p:nvSpPr>
        <p:spPr/>
        <p:txBody>
          <a:bodyPr/>
          <a:lstStyle/>
          <a:p>
            <a:fld id="{C553682A-66D1-4858-B58D-ACDBD1F4F6A7}" type="slidenum">
              <a:rPr lang="en-US" smtClean="0"/>
              <a:t>‹#›</a:t>
            </a:fld>
            <a:endParaRPr lang="en-US" dirty="0"/>
          </a:p>
        </p:txBody>
      </p:sp>
    </p:spTree>
    <p:extLst>
      <p:ext uri="{BB962C8B-B14F-4D97-AF65-F5344CB8AC3E}">
        <p14:creationId xmlns:p14="http://schemas.microsoft.com/office/powerpoint/2010/main" val="1628984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544B56-DF2C-4C7C-A747-4C305C39D324}"/>
              </a:ext>
            </a:extLst>
          </p:cNvPr>
          <p:cNvSpPr>
            <a:spLocks noGrp="1"/>
          </p:cNvSpPr>
          <p:nvPr>
            <p:ph type="dt" sz="half" idx="10"/>
          </p:nvPr>
        </p:nvSpPr>
        <p:spPr/>
        <p:txBody>
          <a:bodyPr/>
          <a:lstStyle/>
          <a:p>
            <a:fld id="{92A3CEA6-638A-42BD-AFCB-69C02AA76D4F}" type="datetime1">
              <a:rPr lang="en-US" smtClean="0"/>
              <a:t>5/9/2023</a:t>
            </a:fld>
            <a:endParaRPr lang="en-US" dirty="0"/>
          </a:p>
        </p:txBody>
      </p:sp>
      <p:sp>
        <p:nvSpPr>
          <p:cNvPr id="3" name="Footer Placeholder 2">
            <a:extLst>
              <a:ext uri="{FF2B5EF4-FFF2-40B4-BE49-F238E27FC236}">
                <a16:creationId xmlns:a16="http://schemas.microsoft.com/office/drawing/2014/main" id="{1D5F58A6-10FF-4423-8BC5-D041CF5C8CCD}"/>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21B6E1F-DDD5-44C8-BCF8-6FB22074BBA4}"/>
              </a:ext>
            </a:extLst>
          </p:cNvPr>
          <p:cNvSpPr>
            <a:spLocks noGrp="1"/>
          </p:cNvSpPr>
          <p:nvPr>
            <p:ph type="sldNum" sz="quarter" idx="12"/>
          </p:nvPr>
        </p:nvSpPr>
        <p:spPr/>
        <p:txBody>
          <a:bodyPr/>
          <a:lstStyle/>
          <a:p>
            <a:fld id="{C553682A-66D1-4858-B58D-ACDBD1F4F6A7}" type="slidenum">
              <a:rPr lang="en-US" smtClean="0"/>
              <a:t>‹#›</a:t>
            </a:fld>
            <a:endParaRPr lang="en-US" dirty="0"/>
          </a:p>
        </p:txBody>
      </p:sp>
    </p:spTree>
    <p:extLst>
      <p:ext uri="{BB962C8B-B14F-4D97-AF65-F5344CB8AC3E}">
        <p14:creationId xmlns:p14="http://schemas.microsoft.com/office/powerpoint/2010/main" val="466385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DE95D-1C1A-416F-A292-FF87714B65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8417B7A-DB53-406D-A747-648BAF6823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ABEA4FD-05E4-4E43-95D4-C74CFBE91D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67E6EB-06CB-4912-BA3A-582A5EE3D4D8}"/>
              </a:ext>
            </a:extLst>
          </p:cNvPr>
          <p:cNvSpPr>
            <a:spLocks noGrp="1"/>
          </p:cNvSpPr>
          <p:nvPr>
            <p:ph type="dt" sz="half" idx="10"/>
          </p:nvPr>
        </p:nvSpPr>
        <p:spPr/>
        <p:txBody>
          <a:bodyPr/>
          <a:lstStyle/>
          <a:p>
            <a:fld id="{C28927B5-27C8-49B3-9EFE-966D5B196B9E}" type="datetime1">
              <a:rPr lang="en-US" smtClean="0"/>
              <a:t>5/9/2023</a:t>
            </a:fld>
            <a:endParaRPr lang="en-US" dirty="0"/>
          </a:p>
        </p:txBody>
      </p:sp>
      <p:sp>
        <p:nvSpPr>
          <p:cNvPr id="6" name="Footer Placeholder 5">
            <a:extLst>
              <a:ext uri="{FF2B5EF4-FFF2-40B4-BE49-F238E27FC236}">
                <a16:creationId xmlns:a16="http://schemas.microsoft.com/office/drawing/2014/main" id="{3FDD7CAE-E284-48A9-9E4B-D012127B1F7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D35395E-8675-46CB-8BDB-8433A6C15753}"/>
              </a:ext>
            </a:extLst>
          </p:cNvPr>
          <p:cNvSpPr>
            <a:spLocks noGrp="1"/>
          </p:cNvSpPr>
          <p:nvPr>
            <p:ph type="sldNum" sz="quarter" idx="12"/>
          </p:nvPr>
        </p:nvSpPr>
        <p:spPr/>
        <p:txBody>
          <a:bodyPr/>
          <a:lstStyle/>
          <a:p>
            <a:fld id="{C553682A-66D1-4858-B58D-ACDBD1F4F6A7}" type="slidenum">
              <a:rPr lang="en-US" smtClean="0"/>
              <a:t>‹#›</a:t>
            </a:fld>
            <a:endParaRPr lang="en-US" dirty="0"/>
          </a:p>
        </p:txBody>
      </p:sp>
    </p:spTree>
    <p:extLst>
      <p:ext uri="{BB962C8B-B14F-4D97-AF65-F5344CB8AC3E}">
        <p14:creationId xmlns:p14="http://schemas.microsoft.com/office/powerpoint/2010/main" val="956771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66338-D20E-483E-82D8-179782B740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217EE77-0627-4453-B02E-E046AF4595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520B5A1-79DE-41B9-BFA0-A762298543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C42BFD-394B-4885-81C2-781693CFC1AD}"/>
              </a:ext>
            </a:extLst>
          </p:cNvPr>
          <p:cNvSpPr>
            <a:spLocks noGrp="1"/>
          </p:cNvSpPr>
          <p:nvPr>
            <p:ph type="dt" sz="half" idx="10"/>
          </p:nvPr>
        </p:nvSpPr>
        <p:spPr/>
        <p:txBody>
          <a:bodyPr/>
          <a:lstStyle/>
          <a:p>
            <a:fld id="{15B9A958-FCDA-4A40-B9E1-5F46671C6A04}" type="datetime1">
              <a:rPr lang="en-US" smtClean="0"/>
              <a:t>5/9/2023</a:t>
            </a:fld>
            <a:endParaRPr lang="en-US" dirty="0"/>
          </a:p>
        </p:txBody>
      </p:sp>
      <p:sp>
        <p:nvSpPr>
          <p:cNvPr id="6" name="Footer Placeholder 5">
            <a:extLst>
              <a:ext uri="{FF2B5EF4-FFF2-40B4-BE49-F238E27FC236}">
                <a16:creationId xmlns:a16="http://schemas.microsoft.com/office/drawing/2014/main" id="{7CDE3CB3-48F1-4513-9188-D7E440ADAB6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434B007-126E-4063-A043-5F819E9A73F7}"/>
              </a:ext>
            </a:extLst>
          </p:cNvPr>
          <p:cNvSpPr>
            <a:spLocks noGrp="1"/>
          </p:cNvSpPr>
          <p:nvPr>
            <p:ph type="sldNum" sz="quarter" idx="12"/>
          </p:nvPr>
        </p:nvSpPr>
        <p:spPr/>
        <p:txBody>
          <a:bodyPr/>
          <a:lstStyle/>
          <a:p>
            <a:fld id="{C553682A-66D1-4858-B58D-ACDBD1F4F6A7}" type="slidenum">
              <a:rPr lang="en-US" smtClean="0"/>
              <a:t>‹#›</a:t>
            </a:fld>
            <a:endParaRPr lang="en-US" dirty="0"/>
          </a:p>
        </p:txBody>
      </p:sp>
    </p:spTree>
    <p:extLst>
      <p:ext uri="{BB962C8B-B14F-4D97-AF65-F5344CB8AC3E}">
        <p14:creationId xmlns:p14="http://schemas.microsoft.com/office/powerpoint/2010/main" val="3478940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C5F0DC-4AAF-4402-AC02-F946F404C7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0AC0E15-205F-4EEB-8099-2158EDC6A0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D302F3-3A88-427A-967E-19E133FFC4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E48056-A9F8-4611-9AF0-D7DCA0C9DDCA}" type="datetime1">
              <a:rPr lang="en-US" smtClean="0"/>
              <a:t>5/9/2023</a:t>
            </a:fld>
            <a:endParaRPr lang="en-US" dirty="0"/>
          </a:p>
        </p:txBody>
      </p:sp>
      <p:sp>
        <p:nvSpPr>
          <p:cNvPr id="5" name="Footer Placeholder 4">
            <a:extLst>
              <a:ext uri="{FF2B5EF4-FFF2-40B4-BE49-F238E27FC236}">
                <a16:creationId xmlns:a16="http://schemas.microsoft.com/office/drawing/2014/main" id="{54637D82-9BB6-465B-9D1A-7D0F063012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0C34A56-8DFF-43E3-B549-92BA9B5DCF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53682A-66D1-4858-B58D-ACDBD1F4F6A7}" type="slidenum">
              <a:rPr lang="en-US" smtClean="0"/>
              <a:t>‹#›</a:t>
            </a:fld>
            <a:endParaRPr lang="en-US" dirty="0"/>
          </a:p>
        </p:txBody>
      </p:sp>
    </p:spTree>
    <p:extLst>
      <p:ext uri="{BB962C8B-B14F-4D97-AF65-F5344CB8AC3E}">
        <p14:creationId xmlns:p14="http://schemas.microsoft.com/office/powerpoint/2010/main" val="29791919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05436AEB-0F6B-4956-A678-7FC66DBACFC3}" type="datetime1">
              <a:rPr lang="en-US" smtClean="0"/>
              <a:t>5/9/2023</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236CEDAA-AA30-40B6-AEC1-963808F57B83}"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5323992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0.xml"/><Relationship Id="rId1" Type="http://schemas.openxmlformats.org/officeDocument/2006/relationships/slideLayout" Target="../slideLayouts/slideLayout13.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5.xml.rels><?xml version="1.0" encoding="UTF-8" standalone="yes"?>
<Relationships xmlns="http://schemas.openxmlformats.org/package/2006/relationships"><Relationship Id="rId3" Type="http://schemas.openxmlformats.org/officeDocument/2006/relationships/hyperlink" Target="mailto:eddy.trevino@cpa.texas.gov"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image" Target="../media/image1.png"/><Relationship Id="rId5" Type="http://schemas.openxmlformats.org/officeDocument/2006/relationships/hyperlink" Target="mailto:john.Kyere@cpa.Texas.gov" TargetMode="External"/><Relationship Id="rId4" Type="http://schemas.openxmlformats.org/officeDocument/2006/relationships/hyperlink" Target="mailto:john.Kyere@cpa.texas.go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3.xml"/><Relationship Id="rId13" Type="http://schemas.openxmlformats.org/officeDocument/2006/relationships/image" Target="../media/image3.png"/><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www.statutes.legis.state.tx.us/Docs/GV/htm/GV.2166.htm#2166.406" TargetMode="External"/><Relationship Id="rId7"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www.statutes.legis.state.tx.us/Docs/ED/htm/ED.51.htm#51.927" TargetMode="External"/><Relationship Id="rId5" Type="http://schemas.openxmlformats.org/officeDocument/2006/relationships/hyperlink" Target="http://www.statutes.legis.state.tx.us/Docs/ED/htm/ED.44.htm#44.901" TargetMode="External"/><Relationship Id="rId4" Type="http://schemas.openxmlformats.org/officeDocument/2006/relationships/hyperlink" Target="http://www.statutes.legis.state.tx.us/Docs/LG/htm/LG.302.htm" TargetMode="External"/></Relationships>
</file>

<file path=ppt/slides/_rels/slide8.xml.rels><?xml version="1.0" encoding="UTF-8" standalone="yes"?>
<Relationships xmlns="http://schemas.openxmlformats.org/package/2006/relationships"><Relationship Id="rId8" Type="http://schemas.openxmlformats.org/officeDocument/2006/relationships/diagramColors" Target="../diagrams/colors5.xml"/><Relationship Id="rId3" Type="http://schemas.openxmlformats.org/officeDocument/2006/relationships/image" Target="../media/image5.png"/><Relationship Id="rId7" Type="http://schemas.openxmlformats.org/officeDocument/2006/relationships/diagramQuickStyle" Target="../diagrams/quickStyle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Layout" Target="../diagrams/layout5.xml"/><Relationship Id="rId5" Type="http://schemas.openxmlformats.org/officeDocument/2006/relationships/diagramData" Target="../diagrams/data5.xml"/><Relationship Id="rId4" Type="http://schemas.microsoft.com/office/2007/relationships/hdphoto" Target="../media/hdphoto1.wdp"/><Relationship Id="rId9" Type="http://schemas.microsoft.com/office/2007/relationships/diagramDrawing" Target="../diagrams/drawing5.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a:extLst>
              <a:ext uri="{FF2B5EF4-FFF2-40B4-BE49-F238E27FC236}">
                <a16:creationId xmlns:a16="http://schemas.microsoft.com/office/drawing/2014/main" id="{DCDF47F7-C2DB-47AC-BADC-C1FEDE483A45}"/>
              </a:ext>
            </a:extLst>
          </p:cNvPr>
          <p:cNvSpPr>
            <a:spLocks noGrp="1"/>
          </p:cNvSpPr>
          <p:nvPr>
            <p:ph type="subTitle" idx="1"/>
          </p:nvPr>
        </p:nvSpPr>
        <p:spPr>
          <a:xfrm>
            <a:off x="6670427" y="3941268"/>
            <a:ext cx="4645250" cy="2650032"/>
          </a:xfrm>
        </p:spPr>
        <p:txBody>
          <a:bodyPr vert="horz" lIns="91440" tIns="45720" rIns="91440" bIns="45720" rtlCol="0" anchor="t">
            <a:noAutofit/>
          </a:bodyPr>
          <a:lstStyle/>
          <a:p>
            <a:r>
              <a:rPr lang="en-US" u="sng" dirty="0">
                <a:solidFill>
                  <a:schemeClr val="bg2">
                    <a:lumMod val="90000"/>
                  </a:schemeClr>
                </a:solidFill>
              </a:rPr>
              <a:t>SECO Audience</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rgbClr val="E7E6E6">
                    <a:lumMod val="90000"/>
                  </a:srgbClr>
                </a:solidFill>
                <a:effectLst/>
                <a:uLnTx/>
                <a:uFillTx/>
                <a:latin typeface="Calibri" panose="020F0502020204030204"/>
                <a:ea typeface="+mn-ea"/>
                <a:cs typeface="+mn-cs"/>
              </a:rPr>
              <a:t>Local and County Governments</a:t>
            </a:r>
          </a:p>
          <a:p>
            <a:r>
              <a:rPr lang="en-US" dirty="0">
                <a:solidFill>
                  <a:schemeClr val="bg2">
                    <a:lumMod val="90000"/>
                  </a:schemeClr>
                </a:solidFill>
              </a:rPr>
              <a:t>Public K-12 Schools</a:t>
            </a:r>
          </a:p>
          <a:p>
            <a:r>
              <a:rPr lang="en-US" dirty="0">
                <a:solidFill>
                  <a:schemeClr val="bg2">
                    <a:lumMod val="90000"/>
                  </a:schemeClr>
                </a:solidFill>
              </a:rPr>
              <a:t>Public Higher Education Universities</a:t>
            </a:r>
          </a:p>
          <a:p>
            <a:r>
              <a:rPr lang="en-US" dirty="0">
                <a:solidFill>
                  <a:schemeClr val="bg2">
                    <a:lumMod val="90000"/>
                  </a:schemeClr>
                </a:solidFill>
              </a:rPr>
              <a:t>State Agencies</a:t>
            </a:r>
          </a:p>
        </p:txBody>
      </p:sp>
      <p:sp>
        <p:nvSpPr>
          <p:cNvPr id="35" name="Freeform: Shape 34">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7" name="Freeform: Shape 36">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4A46305-A067-44A5-BFB3-7D0ED9EF0027}"/>
              </a:ext>
            </a:extLst>
          </p:cNvPr>
          <p:cNvSpPr>
            <a:spLocks noGrp="1"/>
          </p:cNvSpPr>
          <p:nvPr>
            <p:ph type="ctrTitle"/>
          </p:nvPr>
        </p:nvSpPr>
        <p:spPr>
          <a:xfrm>
            <a:off x="147209" y="2771417"/>
            <a:ext cx="4645250" cy="2889114"/>
          </a:xfrm>
        </p:spPr>
        <p:txBody>
          <a:bodyPr vert="horz" lIns="0" tIns="45720" rIns="91440" bIns="45720" rtlCol="0" anchor="ctr" anchorCtr="0">
            <a:normAutofit/>
          </a:bodyPr>
          <a:lstStyle/>
          <a:p>
            <a:r>
              <a:rPr lang="en-US" b="1" dirty="0">
                <a:solidFill>
                  <a:schemeClr val="bg1">
                    <a:lumMod val="50000"/>
                  </a:schemeClr>
                </a:solidFill>
              </a:rPr>
              <a:t>LoanSTAR</a:t>
            </a:r>
          </a:p>
        </p:txBody>
      </p:sp>
      <p:sp>
        <p:nvSpPr>
          <p:cNvPr id="10" name="Title 1">
            <a:extLst>
              <a:ext uri="{FF2B5EF4-FFF2-40B4-BE49-F238E27FC236}">
                <a16:creationId xmlns:a16="http://schemas.microsoft.com/office/drawing/2014/main" id="{35E67931-B713-438B-A19C-497085906831}"/>
              </a:ext>
            </a:extLst>
          </p:cNvPr>
          <p:cNvSpPr txBox="1">
            <a:spLocks/>
          </p:cNvSpPr>
          <p:nvPr/>
        </p:nvSpPr>
        <p:spPr>
          <a:xfrm>
            <a:off x="6747542" y="539886"/>
            <a:ext cx="4645250" cy="2889114"/>
          </a:xfrm>
          <a:prstGeom prst="rect">
            <a:avLst/>
          </a:prstGeom>
        </p:spPr>
        <p:txBody>
          <a:bodyPr vert="horz" lIns="0" tIns="45720" rIns="91440" bIns="45720" rtlCol="0" anchor="ctr"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dirty="0">
                <a:solidFill>
                  <a:schemeClr val="bg1"/>
                </a:solidFill>
              </a:rPr>
              <a:t>PACE Workshop</a:t>
            </a:r>
          </a:p>
          <a:p>
            <a:r>
              <a:rPr lang="en-US" b="1" dirty="0">
                <a:solidFill>
                  <a:schemeClr val="bg1"/>
                </a:solidFill>
              </a:rPr>
              <a:t>San Antonio </a:t>
            </a:r>
          </a:p>
        </p:txBody>
      </p:sp>
      <p:pic>
        <p:nvPicPr>
          <p:cNvPr id="9" name="Picture 4" descr="seco logo">
            <a:extLst>
              <a:ext uri="{FF2B5EF4-FFF2-40B4-BE49-F238E27FC236}">
                <a16:creationId xmlns:a16="http://schemas.microsoft.com/office/drawing/2014/main" id="{F6514424-69F0-490F-A160-064F7698C2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6347" y="1847383"/>
            <a:ext cx="2834640" cy="122834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3A264364-15AE-478E-8A50-85A877DA4D27}"/>
              </a:ext>
            </a:extLst>
          </p:cNvPr>
          <p:cNvPicPr>
            <a:picLocks noChangeAspect="1"/>
          </p:cNvPicPr>
          <p:nvPr/>
        </p:nvPicPr>
        <p:blipFill>
          <a:blip r:embed="rId4"/>
          <a:stretch>
            <a:fillRect/>
          </a:stretch>
        </p:blipFill>
        <p:spPr>
          <a:xfrm>
            <a:off x="11001508" y="130292"/>
            <a:ext cx="1060064" cy="403902"/>
          </a:xfrm>
          <a:prstGeom prst="rect">
            <a:avLst/>
          </a:prstGeom>
        </p:spPr>
      </p:pic>
      <p:sp>
        <p:nvSpPr>
          <p:cNvPr id="7" name="Slide Number Placeholder 6">
            <a:extLst>
              <a:ext uri="{FF2B5EF4-FFF2-40B4-BE49-F238E27FC236}">
                <a16:creationId xmlns:a16="http://schemas.microsoft.com/office/drawing/2014/main" id="{DCF7E537-FED9-4446-AC23-36B54E9DE487}"/>
              </a:ext>
            </a:extLst>
          </p:cNvPr>
          <p:cNvSpPr>
            <a:spLocks noGrp="1"/>
          </p:cNvSpPr>
          <p:nvPr>
            <p:ph type="sldNum" sz="quarter" idx="12"/>
          </p:nvPr>
        </p:nvSpPr>
        <p:spPr/>
        <p:txBody>
          <a:bodyPr/>
          <a:lstStyle/>
          <a:p>
            <a:fld id="{C553682A-66D1-4858-B58D-ACDBD1F4F6A7}" type="slidenum">
              <a:rPr lang="en-US" smtClean="0"/>
              <a:t>1</a:t>
            </a:fld>
            <a:endParaRPr lang="en-US" dirty="0"/>
          </a:p>
        </p:txBody>
      </p:sp>
    </p:spTree>
    <p:extLst>
      <p:ext uri="{BB962C8B-B14F-4D97-AF65-F5344CB8AC3E}">
        <p14:creationId xmlns:p14="http://schemas.microsoft.com/office/powerpoint/2010/main" val="3617047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2989FB-1024-49B7-BDF1-B3CE27D486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solidFill>
            <a:srgbClr val="FFF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Title 1">
            <a:extLst>
              <a:ext uri="{FF2B5EF4-FFF2-40B4-BE49-F238E27FC236}">
                <a16:creationId xmlns:a16="http://schemas.microsoft.com/office/drawing/2014/main" id="{BC57C4BF-6C43-43F8-971D-55D46E9A2E9E}"/>
              </a:ext>
            </a:extLst>
          </p:cNvPr>
          <p:cNvSpPr>
            <a:spLocks noGrp="1"/>
          </p:cNvSpPr>
          <p:nvPr>
            <p:ph type="title"/>
          </p:nvPr>
        </p:nvSpPr>
        <p:spPr>
          <a:xfrm>
            <a:off x="746228" y="1073231"/>
            <a:ext cx="3171016" cy="4711539"/>
          </a:xfrm>
        </p:spPr>
        <p:txBody>
          <a:bodyPr anchor="ctr">
            <a:normAutofit/>
          </a:bodyPr>
          <a:lstStyle/>
          <a:p>
            <a:r>
              <a:rPr lang="en-US" sz="3200" b="1" dirty="0">
                <a:solidFill>
                  <a:schemeClr val="accent1"/>
                </a:solidFill>
              </a:rPr>
              <a:t>TEXAS DEPARTMENT OF CRIMINAL JUSTICE (TDCJ)</a:t>
            </a:r>
          </a:p>
        </p:txBody>
      </p:sp>
      <p:sp>
        <p:nvSpPr>
          <p:cNvPr id="10" name="Rectangle 9">
            <a:extLst>
              <a:ext uri="{FF2B5EF4-FFF2-40B4-BE49-F238E27FC236}">
                <a16:creationId xmlns:a16="http://schemas.microsoft.com/office/drawing/2014/main" id="{DFEE959E-BF10-4204-9556-D1707088D4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DDD17B6A-CB37-4005-9681-A20AFCDC78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3B7BBDE9-DAED-40B0-A640-503C918D1C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7BC7EA7B-802E-41F4-8926-C4475287AA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6851" y="723898"/>
            <a:ext cx="7498616" cy="5676901"/>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D47D6465-19E4-48E6-ABE4-B644DB79757C}"/>
              </a:ext>
            </a:extLst>
          </p:cNvPr>
          <p:cNvSpPr>
            <a:spLocks noGrp="1"/>
          </p:cNvSpPr>
          <p:nvPr>
            <p:ph idx="1"/>
          </p:nvPr>
        </p:nvSpPr>
        <p:spPr>
          <a:xfrm>
            <a:off x="4702629" y="1073231"/>
            <a:ext cx="6599582" cy="5327568"/>
          </a:xfrm>
        </p:spPr>
        <p:txBody>
          <a:bodyPr>
            <a:normAutofit lnSpcReduction="10000"/>
          </a:bodyPr>
          <a:lstStyle/>
          <a:p>
            <a:pPr lvl="1">
              <a:lnSpc>
                <a:spcPct val="90000"/>
              </a:lnSpc>
            </a:pPr>
            <a:r>
              <a:rPr lang="en-US" sz="2000" dirty="0">
                <a:solidFill>
                  <a:srgbClr val="FFFFFF"/>
                </a:solidFill>
              </a:rPr>
              <a:t>INTERIOR &amp; EXTERIOR LIGHTING RETROFIT TO LED AT TWO UNITS –</a:t>
            </a:r>
          </a:p>
          <a:p>
            <a:pPr lvl="2">
              <a:lnSpc>
                <a:spcPct val="90000"/>
              </a:lnSpc>
            </a:pPr>
            <a:r>
              <a:rPr lang="en-US" sz="2000" dirty="0">
                <a:solidFill>
                  <a:srgbClr val="FFFFFF"/>
                </a:solidFill>
              </a:rPr>
              <a:t>2017 BASE FISCAL YEAR:	   10,181,212 KWH </a:t>
            </a:r>
          </a:p>
          <a:p>
            <a:pPr lvl="2">
              <a:lnSpc>
                <a:spcPct val="90000"/>
              </a:lnSpc>
            </a:pPr>
            <a:r>
              <a:rPr lang="en-US" sz="2000" dirty="0">
                <a:solidFill>
                  <a:srgbClr val="FFFFFF"/>
                </a:solidFill>
              </a:rPr>
              <a:t>2020 FISCAL YEAR:		     8,250,823 KWH  </a:t>
            </a:r>
            <a:r>
              <a:rPr lang="en-US" sz="2000" dirty="0">
                <a:solidFill>
                  <a:srgbClr val="FFFFFF"/>
                </a:solidFill>
                <a:sym typeface="Wingdings" panose="05000000000000000000" pitchFamily="2" charset="2"/>
              </a:rPr>
              <a:t> 	</a:t>
            </a:r>
            <a:r>
              <a:rPr lang="en-US" sz="2000" b="1" dirty="0">
                <a:solidFill>
                  <a:srgbClr val="FFFFFF"/>
                </a:solidFill>
                <a:sym typeface="Wingdings" panose="05000000000000000000" pitchFamily="2" charset="2"/>
              </a:rPr>
              <a:t>19% ENERGY CONSUMPTION REDUCTION</a:t>
            </a:r>
          </a:p>
          <a:p>
            <a:pPr lvl="2">
              <a:lnSpc>
                <a:spcPct val="90000"/>
              </a:lnSpc>
            </a:pPr>
            <a:endParaRPr lang="en-US" sz="2000" dirty="0">
              <a:solidFill>
                <a:srgbClr val="FFFFFF"/>
              </a:solidFill>
              <a:sym typeface="Wingdings" panose="05000000000000000000" pitchFamily="2" charset="2"/>
            </a:endParaRPr>
          </a:p>
          <a:p>
            <a:pPr lvl="2">
              <a:lnSpc>
                <a:spcPct val="90000"/>
              </a:lnSpc>
            </a:pPr>
            <a:r>
              <a:rPr lang="en-US" sz="2000" dirty="0">
                <a:solidFill>
                  <a:srgbClr val="FFFFFF"/>
                </a:solidFill>
                <a:sym typeface="Wingdings" panose="05000000000000000000" pitchFamily="2" charset="2"/>
              </a:rPr>
              <a:t>CUMULATIVE 29 MONTH COST SAVINGS: 	$284,209</a:t>
            </a:r>
          </a:p>
          <a:p>
            <a:pPr lvl="2">
              <a:lnSpc>
                <a:spcPct val="90000"/>
              </a:lnSpc>
            </a:pPr>
            <a:r>
              <a:rPr lang="en-US" sz="2000" dirty="0">
                <a:solidFill>
                  <a:srgbClr val="FFFFFF"/>
                </a:solidFill>
                <a:sym typeface="Wingdings" panose="05000000000000000000" pitchFamily="2" charset="2"/>
              </a:rPr>
              <a:t>LOANSTAR LOAN :						$291,019</a:t>
            </a:r>
          </a:p>
          <a:p>
            <a:pPr lvl="2">
              <a:lnSpc>
                <a:spcPct val="90000"/>
              </a:lnSpc>
            </a:pPr>
            <a:endParaRPr lang="en-US" sz="2000" dirty="0">
              <a:solidFill>
                <a:srgbClr val="FFFFFF"/>
              </a:solidFill>
              <a:sym typeface="Wingdings" panose="05000000000000000000" pitchFamily="2" charset="2"/>
            </a:endParaRPr>
          </a:p>
          <a:p>
            <a:pPr lvl="2">
              <a:lnSpc>
                <a:spcPct val="90000"/>
              </a:lnSpc>
            </a:pPr>
            <a:r>
              <a:rPr lang="en-US" sz="2000" dirty="0">
                <a:solidFill>
                  <a:srgbClr val="FFFFFF"/>
                </a:solidFill>
                <a:sym typeface="Wingdings" panose="05000000000000000000" pitchFamily="2" charset="2"/>
              </a:rPr>
              <a:t>SAVINGS ESTIMATION PAYBACK PERIOD:	54 Months</a:t>
            </a:r>
          </a:p>
          <a:p>
            <a:pPr lvl="2">
              <a:lnSpc>
                <a:spcPct val="90000"/>
              </a:lnSpc>
            </a:pPr>
            <a:r>
              <a:rPr lang="en-US" sz="2000" dirty="0">
                <a:solidFill>
                  <a:srgbClr val="FFFFFF"/>
                </a:solidFill>
                <a:sym typeface="Wingdings" panose="05000000000000000000" pitchFamily="2" charset="2"/>
              </a:rPr>
              <a:t>ACTUAL PAYBACK PERIOD:				</a:t>
            </a:r>
            <a:r>
              <a:rPr lang="en-US" sz="2000" b="1" dirty="0">
                <a:solidFill>
                  <a:srgbClr val="FFFFFF"/>
                </a:solidFill>
                <a:sym typeface="Wingdings" panose="05000000000000000000" pitchFamily="2" charset="2"/>
              </a:rPr>
              <a:t>30 Months</a:t>
            </a:r>
          </a:p>
          <a:p>
            <a:pPr lvl="2">
              <a:lnSpc>
                <a:spcPct val="90000"/>
              </a:lnSpc>
            </a:pPr>
            <a:endParaRPr lang="en-US" sz="1600" dirty="0">
              <a:solidFill>
                <a:srgbClr val="FFFFFF"/>
              </a:solidFill>
            </a:endParaRPr>
          </a:p>
        </p:txBody>
      </p:sp>
      <p:pic>
        <p:nvPicPr>
          <p:cNvPr id="9" name="Picture 2" descr="seco logo">
            <a:extLst>
              <a:ext uri="{FF2B5EF4-FFF2-40B4-BE49-F238E27FC236}">
                <a16:creationId xmlns:a16="http://schemas.microsoft.com/office/drawing/2014/main" id="{E5AE85C8-DE3B-4CC6-9B3B-1AF850F97C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371" y="5550600"/>
            <a:ext cx="1899139" cy="82296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CE7E9068-3392-4B48-81B7-46ED15A5B948}"/>
              </a:ext>
            </a:extLst>
          </p:cNvPr>
          <p:cNvSpPr>
            <a:spLocks noGrp="1"/>
          </p:cNvSpPr>
          <p:nvPr>
            <p:ph type="sldNum" sz="quarter" idx="12"/>
          </p:nvPr>
        </p:nvSpPr>
        <p:spPr/>
        <p:txBody>
          <a:bodyPr/>
          <a:lstStyle/>
          <a:p>
            <a:fld id="{236CEDAA-AA30-40B6-AEC1-963808F57B83}" type="slidenum">
              <a:rPr lang="en-US" smtClean="0"/>
              <a:t>10</a:t>
            </a:fld>
            <a:endParaRPr lang="en-US"/>
          </a:p>
        </p:txBody>
      </p:sp>
    </p:spTree>
    <p:extLst>
      <p:ext uri="{BB962C8B-B14F-4D97-AF65-F5344CB8AC3E}">
        <p14:creationId xmlns:p14="http://schemas.microsoft.com/office/powerpoint/2010/main" val="1776063962"/>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F92989FB-1024-49B7-BDF1-B3CE27D486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solidFill>
            <a:srgbClr val="FFF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Title 1">
            <a:extLst>
              <a:ext uri="{FF2B5EF4-FFF2-40B4-BE49-F238E27FC236}">
                <a16:creationId xmlns:a16="http://schemas.microsoft.com/office/drawing/2014/main" id="{BC57C4BF-6C43-43F8-971D-55D46E9A2E9E}"/>
              </a:ext>
            </a:extLst>
          </p:cNvPr>
          <p:cNvSpPr>
            <a:spLocks noGrp="1"/>
          </p:cNvSpPr>
          <p:nvPr>
            <p:ph type="title"/>
          </p:nvPr>
        </p:nvSpPr>
        <p:spPr>
          <a:xfrm>
            <a:off x="746228" y="1037967"/>
            <a:ext cx="3054091" cy="4709131"/>
          </a:xfrm>
        </p:spPr>
        <p:txBody>
          <a:bodyPr anchor="ctr">
            <a:normAutofit/>
          </a:bodyPr>
          <a:lstStyle/>
          <a:p>
            <a:r>
              <a:rPr lang="en-US" b="1" dirty="0">
                <a:solidFill>
                  <a:schemeClr val="accent1"/>
                </a:solidFill>
              </a:rPr>
              <a:t>City of Port Lavaca</a:t>
            </a:r>
          </a:p>
        </p:txBody>
      </p:sp>
      <p:sp>
        <p:nvSpPr>
          <p:cNvPr id="24" name="Rectangle 23">
            <a:extLst>
              <a:ext uri="{FF2B5EF4-FFF2-40B4-BE49-F238E27FC236}">
                <a16:creationId xmlns:a16="http://schemas.microsoft.com/office/drawing/2014/main" id="{DFEE959E-BF10-4204-9556-D1707088D4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a:extLst>
              <a:ext uri="{FF2B5EF4-FFF2-40B4-BE49-F238E27FC236}">
                <a16:creationId xmlns:a16="http://schemas.microsoft.com/office/drawing/2014/main" id="{DDD17B6A-CB37-4005-9681-A20AFCDC78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a:extLst>
              <a:ext uri="{FF2B5EF4-FFF2-40B4-BE49-F238E27FC236}">
                <a16:creationId xmlns:a16="http://schemas.microsoft.com/office/drawing/2014/main" id="{3B7BBDE9-DAED-40B0-A640-503C918D1C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a:extLst>
              <a:ext uri="{FF2B5EF4-FFF2-40B4-BE49-F238E27FC236}">
                <a16:creationId xmlns:a16="http://schemas.microsoft.com/office/drawing/2014/main" id="{7BC7EA7B-802E-41F4-8926-C4475287AA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6851" y="723898"/>
            <a:ext cx="7498616" cy="5676901"/>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18" name="Content Placeholder 2">
            <a:extLst>
              <a:ext uri="{FF2B5EF4-FFF2-40B4-BE49-F238E27FC236}">
                <a16:creationId xmlns:a16="http://schemas.microsoft.com/office/drawing/2014/main" id="{E4C71DD1-E368-469A-84F1-C3ADC8A4D902}"/>
              </a:ext>
            </a:extLst>
          </p:cNvPr>
          <p:cNvGraphicFramePr>
            <a:graphicFrameLocks noGrp="1"/>
          </p:cNvGraphicFramePr>
          <p:nvPr>
            <p:ph idx="1"/>
          </p:nvPr>
        </p:nvGraphicFramePr>
        <p:xfrm>
          <a:off x="4598438" y="1037968"/>
          <a:ext cx="7012370" cy="53628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9" name="Picture 2" descr="seco logo">
            <a:extLst>
              <a:ext uri="{FF2B5EF4-FFF2-40B4-BE49-F238E27FC236}">
                <a16:creationId xmlns:a16="http://schemas.microsoft.com/office/drawing/2014/main" id="{DED5A70A-6FDC-4C35-9423-0AD8BCF1BAF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4286" y="5989319"/>
            <a:ext cx="1899139" cy="822960"/>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a:extLst>
              <a:ext uri="{FF2B5EF4-FFF2-40B4-BE49-F238E27FC236}">
                <a16:creationId xmlns:a16="http://schemas.microsoft.com/office/drawing/2014/main" id="{27ECD63D-A9AA-470B-AE44-13287FFCAC4F}"/>
              </a:ext>
            </a:extLst>
          </p:cNvPr>
          <p:cNvSpPr>
            <a:spLocks noGrp="1"/>
          </p:cNvSpPr>
          <p:nvPr>
            <p:ph type="sldNum" sz="quarter" idx="12"/>
          </p:nvPr>
        </p:nvSpPr>
        <p:spPr/>
        <p:txBody>
          <a:bodyPr/>
          <a:lstStyle/>
          <a:p>
            <a:fld id="{236CEDAA-AA30-40B6-AEC1-963808F57B83}" type="slidenum">
              <a:rPr lang="en-US" smtClean="0"/>
              <a:t>11</a:t>
            </a:fld>
            <a:endParaRPr lang="en-US"/>
          </a:p>
        </p:txBody>
      </p:sp>
    </p:spTree>
    <p:extLst>
      <p:ext uri="{BB962C8B-B14F-4D97-AF65-F5344CB8AC3E}">
        <p14:creationId xmlns:p14="http://schemas.microsoft.com/office/powerpoint/2010/main" val="3261749809"/>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DBB5C78-2E73-4E91-B335-C6578E0325DF}"/>
              </a:ext>
            </a:extLst>
          </p:cNvPr>
          <p:cNvSpPr>
            <a:spLocks noGrp="1"/>
          </p:cNvSpPr>
          <p:nvPr>
            <p:ph type="ctrTitle"/>
          </p:nvPr>
        </p:nvSpPr>
        <p:spPr>
          <a:xfrm>
            <a:off x="755903" y="3399769"/>
            <a:ext cx="10640754" cy="775845"/>
          </a:xfrm>
        </p:spPr>
        <p:txBody>
          <a:bodyPr anchor="b">
            <a:normAutofit fontScale="90000"/>
          </a:bodyPr>
          <a:lstStyle/>
          <a:p>
            <a:br>
              <a:rPr lang="en-US" sz="4800" b="1" dirty="0">
                <a:solidFill>
                  <a:schemeClr val="tx2"/>
                </a:solidFill>
              </a:rPr>
            </a:br>
            <a:endParaRPr lang="en-US" sz="4800" b="1" dirty="0">
              <a:solidFill>
                <a:schemeClr val="tx2"/>
              </a:solidFill>
            </a:endParaRPr>
          </a:p>
        </p:txBody>
      </p:sp>
      <p:sp>
        <p:nvSpPr>
          <p:cNvPr id="8" name="Subtitle 7">
            <a:extLst>
              <a:ext uri="{FF2B5EF4-FFF2-40B4-BE49-F238E27FC236}">
                <a16:creationId xmlns:a16="http://schemas.microsoft.com/office/drawing/2014/main" id="{FF7E208C-0CA5-426D-945F-D2659EEEF230}"/>
              </a:ext>
            </a:extLst>
          </p:cNvPr>
          <p:cNvSpPr>
            <a:spLocks noGrp="1"/>
          </p:cNvSpPr>
          <p:nvPr>
            <p:ph type="subTitle" idx="1"/>
          </p:nvPr>
        </p:nvSpPr>
        <p:spPr>
          <a:xfrm>
            <a:off x="1523847" y="4175614"/>
            <a:ext cx="9144000" cy="1655762"/>
          </a:xfrm>
        </p:spPr>
        <p:txBody>
          <a:bodyPr/>
          <a:lstStyle/>
          <a:p>
            <a:r>
              <a:rPr kumimoji="0" lang="en-US" sz="4300" b="1" i="0" u="none" strike="noStrike" kern="1200" cap="none" spc="0" normalizeH="0" baseline="0" noProof="0" dirty="0">
                <a:ln>
                  <a:noFill/>
                </a:ln>
                <a:solidFill>
                  <a:schemeClr val="accent2"/>
                </a:solidFill>
                <a:effectLst/>
                <a:uLnTx/>
                <a:uFillTx/>
                <a:latin typeface="Calibri Light" panose="020F0302020204030204"/>
                <a:ea typeface="+mj-ea"/>
                <a:cs typeface="+mj-cs"/>
              </a:rPr>
              <a:t>COOL CHILLERS PROGRAM</a:t>
            </a:r>
            <a:endParaRPr lang="en-US" dirty="0">
              <a:solidFill>
                <a:schemeClr val="accent2"/>
              </a:solidFill>
            </a:endParaRPr>
          </a:p>
        </p:txBody>
      </p:sp>
      <p:sp>
        <p:nvSpPr>
          <p:cNvPr id="2" name="Slide Number Placeholder 1">
            <a:extLst>
              <a:ext uri="{FF2B5EF4-FFF2-40B4-BE49-F238E27FC236}">
                <a16:creationId xmlns:a16="http://schemas.microsoft.com/office/drawing/2014/main" id="{3B66CF3A-D51B-4689-B340-AEB6F8160FC8}"/>
              </a:ext>
            </a:extLst>
          </p:cNvPr>
          <p:cNvSpPr>
            <a:spLocks noGrp="1"/>
          </p:cNvSpPr>
          <p:nvPr>
            <p:ph type="sldNum" sz="quarter" idx="12"/>
          </p:nvPr>
        </p:nvSpPr>
        <p:spPr/>
        <p:txBody>
          <a:bodyPr/>
          <a:lstStyle/>
          <a:p>
            <a:fld id="{C553682A-66D1-4858-B58D-ACDBD1F4F6A7}" type="slidenum">
              <a:rPr lang="en-US" smtClean="0"/>
              <a:t>12</a:t>
            </a:fld>
            <a:endParaRPr lang="en-US" dirty="0"/>
          </a:p>
        </p:txBody>
      </p:sp>
      <p:pic>
        <p:nvPicPr>
          <p:cNvPr id="3" name="Picture 2">
            <a:extLst>
              <a:ext uri="{FF2B5EF4-FFF2-40B4-BE49-F238E27FC236}">
                <a16:creationId xmlns:a16="http://schemas.microsoft.com/office/drawing/2014/main" id="{6371F96C-ECB9-4AD1-A507-52A1059D3D0F}"/>
              </a:ext>
            </a:extLst>
          </p:cNvPr>
          <p:cNvPicPr>
            <a:picLocks noChangeAspect="1"/>
          </p:cNvPicPr>
          <p:nvPr/>
        </p:nvPicPr>
        <p:blipFill>
          <a:blip r:embed="rId3"/>
          <a:stretch>
            <a:fillRect/>
          </a:stretch>
        </p:blipFill>
        <p:spPr>
          <a:xfrm>
            <a:off x="4077381" y="1641289"/>
            <a:ext cx="3933144" cy="1825184"/>
          </a:xfrm>
          <a:prstGeom prst="rect">
            <a:avLst/>
          </a:prstGeom>
        </p:spPr>
      </p:pic>
    </p:spTree>
    <p:extLst>
      <p:ext uri="{BB962C8B-B14F-4D97-AF65-F5344CB8AC3E}">
        <p14:creationId xmlns:p14="http://schemas.microsoft.com/office/powerpoint/2010/main" val="24352162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9AD91B1-8BB8-4C56-AA2F-DCB4D662BFBA}"/>
              </a:ext>
            </a:extLst>
          </p:cNvPr>
          <p:cNvSpPr>
            <a:spLocks noGrp="1"/>
          </p:cNvSpPr>
          <p:nvPr>
            <p:ph type="title"/>
          </p:nvPr>
        </p:nvSpPr>
        <p:spPr>
          <a:xfrm>
            <a:off x="2555631" y="1584813"/>
            <a:ext cx="7080738" cy="3974124"/>
          </a:xfrm>
        </p:spPr>
        <p:txBody>
          <a:bodyPr vert="horz" lIns="91440" tIns="45720" rIns="91440" bIns="45720" rtlCol="0" anchor="ctr">
            <a:noAutofit/>
          </a:bodyPr>
          <a:lstStyle/>
          <a:p>
            <a:pPr algn="ctr"/>
            <a:r>
              <a:rPr lang="en-US" sz="2800" b="1" cap="all" dirty="0">
                <a:solidFill>
                  <a:srgbClr val="FF0000"/>
                </a:solidFill>
              </a:rPr>
              <a:t>Overview</a:t>
            </a:r>
            <a:br>
              <a:rPr lang="en-US" sz="2800" b="1" cap="all" dirty="0">
                <a:solidFill>
                  <a:srgbClr val="FF0000"/>
                </a:solidFill>
              </a:rPr>
            </a:br>
            <a:r>
              <a:rPr lang="en-US" sz="2800" b="1" dirty="0">
                <a:solidFill>
                  <a:schemeClr val="bg1">
                    <a:lumMod val="95000"/>
                    <a:lumOff val="5000"/>
                  </a:schemeClr>
                </a:solidFill>
              </a:rPr>
              <a:t>Loan applications reviewed </a:t>
            </a:r>
            <a:br>
              <a:rPr lang="en-US" sz="2800" b="1" dirty="0">
                <a:solidFill>
                  <a:schemeClr val="bg1">
                    <a:lumMod val="95000"/>
                    <a:lumOff val="5000"/>
                  </a:schemeClr>
                </a:solidFill>
              </a:rPr>
            </a:br>
            <a:r>
              <a:rPr lang="en-US" sz="2800" b="1" dirty="0">
                <a:solidFill>
                  <a:schemeClr val="bg1">
                    <a:lumMod val="95000"/>
                    <a:lumOff val="5000"/>
                  </a:schemeClr>
                </a:solidFill>
              </a:rPr>
              <a:t>on a first-come-first-serve basis</a:t>
            </a:r>
            <a:br>
              <a:rPr lang="en-US" sz="2800" b="1" dirty="0">
                <a:solidFill>
                  <a:schemeClr val="bg1">
                    <a:lumMod val="95000"/>
                    <a:lumOff val="5000"/>
                  </a:schemeClr>
                </a:solidFill>
              </a:rPr>
            </a:br>
            <a:br>
              <a:rPr lang="en-US" sz="2800" b="1" dirty="0">
                <a:solidFill>
                  <a:schemeClr val="bg1">
                    <a:lumMod val="95000"/>
                    <a:lumOff val="5000"/>
                  </a:schemeClr>
                </a:solidFill>
              </a:rPr>
            </a:br>
            <a:r>
              <a:rPr lang="en-US" sz="2800" b="1" dirty="0">
                <a:solidFill>
                  <a:schemeClr val="bg1">
                    <a:lumMod val="95000"/>
                    <a:lumOff val="5000"/>
                  </a:schemeClr>
                </a:solidFill>
              </a:rPr>
              <a:t>Maximum loan amount of $3,000,000</a:t>
            </a:r>
            <a:br>
              <a:rPr lang="en-US" sz="2800" b="1" dirty="0">
                <a:solidFill>
                  <a:schemeClr val="bg1">
                    <a:lumMod val="95000"/>
                    <a:lumOff val="5000"/>
                  </a:schemeClr>
                </a:solidFill>
              </a:rPr>
            </a:br>
            <a:br>
              <a:rPr lang="en-US" sz="2800" b="1" dirty="0">
                <a:solidFill>
                  <a:schemeClr val="bg1">
                    <a:lumMod val="95000"/>
                    <a:lumOff val="5000"/>
                  </a:schemeClr>
                </a:solidFill>
              </a:rPr>
            </a:br>
            <a:r>
              <a:rPr lang="en-US" sz="2800" b="1" dirty="0">
                <a:solidFill>
                  <a:schemeClr val="bg1">
                    <a:lumMod val="95000"/>
                    <a:lumOff val="5000"/>
                  </a:schemeClr>
                </a:solidFill>
              </a:rPr>
              <a:t>Project construction</a:t>
            </a:r>
            <a:br>
              <a:rPr lang="en-US" sz="2800" b="1" dirty="0">
                <a:solidFill>
                  <a:schemeClr val="bg1">
                    <a:lumMod val="95000"/>
                    <a:lumOff val="5000"/>
                  </a:schemeClr>
                </a:solidFill>
              </a:rPr>
            </a:br>
            <a:r>
              <a:rPr lang="en-US" sz="2800" b="1" dirty="0">
                <a:solidFill>
                  <a:schemeClr val="bg1">
                    <a:lumMod val="95000"/>
                    <a:lumOff val="5000"/>
                  </a:schemeClr>
                </a:solidFill>
              </a:rPr>
              <a:t>Completed within twenty-four months </a:t>
            </a:r>
            <a:br>
              <a:rPr lang="en-US" sz="2800" b="1" dirty="0">
                <a:solidFill>
                  <a:schemeClr val="bg1">
                    <a:lumMod val="95000"/>
                    <a:lumOff val="5000"/>
                  </a:schemeClr>
                </a:solidFill>
              </a:rPr>
            </a:br>
            <a:r>
              <a:rPr lang="en-US" sz="2800" b="1" dirty="0">
                <a:solidFill>
                  <a:schemeClr val="bg1">
                    <a:lumMod val="95000"/>
                    <a:lumOff val="5000"/>
                  </a:schemeClr>
                </a:solidFill>
              </a:rPr>
              <a:t>from contract full execution date</a:t>
            </a:r>
            <a:br>
              <a:rPr lang="en-US" sz="2800" b="1" dirty="0">
                <a:solidFill>
                  <a:schemeClr val="bg1">
                    <a:lumMod val="95000"/>
                    <a:lumOff val="5000"/>
                  </a:schemeClr>
                </a:solidFill>
              </a:rPr>
            </a:br>
            <a:br>
              <a:rPr lang="en-US" sz="2800" b="1" dirty="0">
                <a:solidFill>
                  <a:schemeClr val="bg1">
                    <a:lumMod val="95000"/>
                    <a:lumOff val="5000"/>
                  </a:schemeClr>
                </a:solidFill>
              </a:rPr>
            </a:br>
            <a:r>
              <a:rPr lang="en-US" sz="2800" b="1" dirty="0">
                <a:solidFill>
                  <a:schemeClr val="bg1">
                    <a:lumMod val="95000"/>
                    <a:lumOff val="5000"/>
                  </a:schemeClr>
                </a:solidFill>
              </a:rPr>
              <a:t>Two loans maximum per entity</a:t>
            </a:r>
            <a:br>
              <a:rPr lang="en-US" sz="2800" b="1" dirty="0">
                <a:solidFill>
                  <a:schemeClr val="bg1">
                    <a:lumMod val="95000"/>
                    <a:lumOff val="5000"/>
                  </a:schemeClr>
                </a:solidFill>
              </a:rPr>
            </a:br>
            <a:br>
              <a:rPr lang="en-US" sz="2800" b="1" dirty="0">
                <a:solidFill>
                  <a:schemeClr val="bg1">
                    <a:lumMod val="95000"/>
                    <a:lumOff val="5000"/>
                  </a:schemeClr>
                </a:solidFill>
              </a:rPr>
            </a:br>
            <a:r>
              <a:rPr lang="en-US" sz="2800" b="1" dirty="0">
                <a:solidFill>
                  <a:schemeClr val="bg1">
                    <a:lumMod val="95000"/>
                    <a:lumOff val="5000"/>
                  </a:schemeClr>
                </a:solidFill>
              </a:rPr>
              <a:t>Interest rate - 0.25%.</a:t>
            </a:r>
            <a:br>
              <a:rPr lang="en-US" sz="2800" b="1" dirty="0">
                <a:solidFill>
                  <a:schemeClr val="bg1">
                    <a:lumMod val="95000"/>
                    <a:lumOff val="5000"/>
                  </a:schemeClr>
                </a:solidFill>
              </a:rPr>
            </a:br>
            <a:r>
              <a:rPr lang="en-US" sz="2800" b="1" dirty="0">
                <a:solidFill>
                  <a:schemeClr val="bg1">
                    <a:lumMod val="95000"/>
                    <a:lumOff val="5000"/>
                  </a:schemeClr>
                </a:solidFill>
              </a:rPr>
              <a:t>Repayment term - 15 years</a:t>
            </a:r>
            <a:br>
              <a:rPr lang="en-US" sz="2800" b="1" dirty="0">
                <a:solidFill>
                  <a:schemeClr val="bg1">
                    <a:lumMod val="95000"/>
                    <a:lumOff val="5000"/>
                  </a:schemeClr>
                </a:solidFill>
              </a:rPr>
            </a:br>
            <a:br>
              <a:rPr lang="en-US" sz="2800" b="1" dirty="0">
                <a:solidFill>
                  <a:schemeClr val="bg1">
                    <a:lumMod val="95000"/>
                    <a:lumOff val="5000"/>
                  </a:schemeClr>
                </a:solidFill>
              </a:rPr>
            </a:br>
            <a:endParaRPr lang="en-US" sz="2800" b="1" dirty="0">
              <a:solidFill>
                <a:schemeClr val="bg1">
                  <a:lumMod val="95000"/>
                  <a:lumOff val="5000"/>
                </a:schemeClr>
              </a:solidFill>
            </a:endParaRPr>
          </a:p>
        </p:txBody>
      </p:sp>
      <p:pic>
        <p:nvPicPr>
          <p:cNvPr id="7" name="Picture 6" descr="Graphical user interface, application&#10;&#10;Description automatically generated">
            <a:extLst>
              <a:ext uri="{FF2B5EF4-FFF2-40B4-BE49-F238E27FC236}">
                <a16:creationId xmlns:a16="http://schemas.microsoft.com/office/drawing/2014/main" id="{210D158B-AC6C-4456-8585-00D5497D4D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3640" y="5558937"/>
            <a:ext cx="1868995" cy="865725"/>
          </a:xfrm>
          <a:prstGeom prst="rect">
            <a:avLst/>
          </a:prstGeom>
        </p:spPr>
      </p:pic>
      <p:sp>
        <p:nvSpPr>
          <p:cNvPr id="3" name="Slide Number Placeholder 2">
            <a:extLst>
              <a:ext uri="{FF2B5EF4-FFF2-40B4-BE49-F238E27FC236}">
                <a16:creationId xmlns:a16="http://schemas.microsoft.com/office/drawing/2014/main" id="{726C86BB-184F-4052-8E17-C119A43E59B4}"/>
              </a:ext>
            </a:extLst>
          </p:cNvPr>
          <p:cNvSpPr>
            <a:spLocks noGrp="1"/>
          </p:cNvSpPr>
          <p:nvPr>
            <p:ph type="sldNum" sz="quarter" idx="12"/>
          </p:nvPr>
        </p:nvSpPr>
        <p:spPr/>
        <p:txBody>
          <a:bodyPr/>
          <a:lstStyle/>
          <a:p>
            <a:fld id="{C553682A-66D1-4858-B58D-ACDBD1F4F6A7}" type="slidenum">
              <a:rPr lang="en-US" smtClean="0"/>
              <a:t>13</a:t>
            </a:fld>
            <a:endParaRPr lang="en-US" dirty="0"/>
          </a:p>
        </p:txBody>
      </p:sp>
    </p:spTree>
    <p:extLst>
      <p:ext uri="{BB962C8B-B14F-4D97-AF65-F5344CB8AC3E}">
        <p14:creationId xmlns:p14="http://schemas.microsoft.com/office/powerpoint/2010/main" val="3439870869"/>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14" name="Group 13">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5"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6"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7"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8"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9"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0"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p:cNvSpPr>
            <a:spLocks noGrp="1"/>
          </p:cNvSpPr>
          <p:nvPr>
            <p:ph type="title"/>
          </p:nvPr>
        </p:nvSpPr>
        <p:spPr>
          <a:xfrm>
            <a:off x="535020" y="685800"/>
            <a:ext cx="2780271" cy="5105400"/>
          </a:xfrm>
        </p:spPr>
        <p:txBody>
          <a:bodyPr>
            <a:normAutofit/>
          </a:bodyPr>
          <a:lstStyle/>
          <a:p>
            <a:r>
              <a:rPr lang="en-US" sz="4000" dirty="0">
                <a:solidFill>
                  <a:srgbClr val="FFFFFF"/>
                </a:solidFill>
              </a:rPr>
              <a:t>Qualifying for a Loan</a:t>
            </a:r>
          </a:p>
        </p:txBody>
      </p:sp>
      <p:graphicFrame>
        <p:nvGraphicFramePr>
          <p:cNvPr id="7" name="Content Placeholder 2">
            <a:extLst>
              <a:ext uri="{FF2B5EF4-FFF2-40B4-BE49-F238E27FC236}">
                <a16:creationId xmlns:a16="http://schemas.microsoft.com/office/drawing/2014/main" id="{E0E23DC7-1C5C-44DF-BD98-84E2C7226766}"/>
              </a:ext>
            </a:extLst>
          </p:cNvPr>
          <p:cNvGraphicFramePr>
            <a:graphicFrameLocks noGrp="1"/>
          </p:cNvGraphicFramePr>
          <p:nvPr>
            <p:ph idx="1"/>
            <p:extLst>
              <p:ext uri="{D42A27DB-BD31-4B8C-83A1-F6EECF244321}">
                <p14:modId xmlns:p14="http://schemas.microsoft.com/office/powerpoint/2010/main" val="3463747414"/>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3" name="Picture 12" descr="Graphical user interface, application&#10;&#10;Description automatically generated">
            <a:extLst>
              <a:ext uri="{FF2B5EF4-FFF2-40B4-BE49-F238E27FC236}">
                <a16:creationId xmlns:a16="http://schemas.microsoft.com/office/drawing/2014/main" id="{48E9A70A-B705-4361-8447-965A5C97C77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797733" y="5855750"/>
            <a:ext cx="1868995" cy="865725"/>
          </a:xfrm>
          <a:prstGeom prst="rect">
            <a:avLst/>
          </a:prstGeom>
        </p:spPr>
      </p:pic>
      <p:sp>
        <p:nvSpPr>
          <p:cNvPr id="3" name="Slide Number Placeholder 2">
            <a:extLst>
              <a:ext uri="{FF2B5EF4-FFF2-40B4-BE49-F238E27FC236}">
                <a16:creationId xmlns:a16="http://schemas.microsoft.com/office/drawing/2014/main" id="{4101CC97-8D1E-4F10-B6A2-671E007E83F2}"/>
              </a:ext>
            </a:extLst>
          </p:cNvPr>
          <p:cNvSpPr>
            <a:spLocks noGrp="1"/>
          </p:cNvSpPr>
          <p:nvPr>
            <p:ph type="sldNum" sz="quarter" idx="12"/>
          </p:nvPr>
        </p:nvSpPr>
        <p:spPr/>
        <p:txBody>
          <a:bodyPr/>
          <a:lstStyle/>
          <a:p>
            <a:fld id="{C553682A-66D1-4858-B58D-ACDBD1F4F6A7}" type="slidenum">
              <a:rPr lang="en-US" smtClean="0"/>
              <a:t>14</a:t>
            </a:fld>
            <a:endParaRPr lang="en-US" dirty="0"/>
          </a:p>
        </p:txBody>
      </p:sp>
    </p:spTree>
    <p:extLst>
      <p:ext uri="{BB962C8B-B14F-4D97-AF65-F5344CB8AC3E}">
        <p14:creationId xmlns:p14="http://schemas.microsoft.com/office/powerpoint/2010/main" val="1364770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17">
            <a:extLst>
              <a:ext uri="{FF2B5EF4-FFF2-40B4-BE49-F238E27FC236}">
                <a16:creationId xmlns:a16="http://schemas.microsoft.com/office/drawing/2014/main" id="{0DE6A193-4755-479A-BC6F-A7EBCA73BE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19">
            <a:extLst>
              <a:ext uri="{FF2B5EF4-FFF2-40B4-BE49-F238E27FC236}">
                <a16:creationId xmlns:a16="http://schemas.microsoft.com/office/drawing/2014/main" id="{AB8B8498-A488-40AF-99EB-F622ED9AD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478"/>
            <a:ext cx="8896786" cy="6858478"/>
          </a:xfrm>
          <a:custGeom>
            <a:avLst/>
            <a:gdLst>
              <a:gd name="connsiteX0" fmla="*/ 1472231 w 8896786"/>
              <a:gd name="connsiteY0" fmla="*/ 6858478 h 6858478"/>
              <a:gd name="connsiteX1" fmla="*/ 8896786 w 8896786"/>
              <a:gd name="connsiteY1" fmla="*/ 6858478 h 6858478"/>
              <a:gd name="connsiteX2" fmla="*/ 5720411 w 8896786"/>
              <a:gd name="connsiteY2" fmla="*/ 0 h 6858478"/>
              <a:gd name="connsiteX3" fmla="*/ 5714834 w 8896786"/>
              <a:gd name="connsiteY3" fmla="*/ 0 h 6858478"/>
              <a:gd name="connsiteX4" fmla="*/ 4648606 w 8896786"/>
              <a:gd name="connsiteY4" fmla="*/ 0 h 6858478"/>
              <a:gd name="connsiteX5" fmla="*/ 0 w 8896786"/>
              <a:gd name="connsiteY5" fmla="*/ 0 h 6858478"/>
              <a:gd name="connsiteX6" fmla="*/ 0 w 8896786"/>
              <a:gd name="connsiteY6" fmla="*/ 6857915 h 6858478"/>
              <a:gd name="connsiteX7" fmla="*/ 1472491 w 8896786"/>
              <a:gd name="connsiteY7" fmla="*/ 6857915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96786" h="6858478">
                <a:moveTo>
                  <a:pt x="1472231" y="6858478"/>
                </a:moveTo>
                <a:lnTo>
                  <a:pt x="8896786" y="6858478"/>
                </a:lnTo>
                <a:lnTo>
                  <a:pt x="5720411" y="0"/>
                </a:lnTo>
                <a:lnTo>
                  <a:pt x="5714834" y="0"/>
                </a:lnTo>
                <a:lnTo>
                  <a:pt x="4648606" y="0"/>
                </a:lnTo>
                <a:lnTo>
                  <a:pt x="0" y="0"/>
                </a:lnTo>
                <a:lnTo>
                  <a:pt x="0" y="6857915"/>
                </a:lnTo>
                <a:lnTo>
                  <a:pt x="1472491" y="6857915"/>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6" name="Freeform: Shape 21">
            <a:extLst>
              <a:ext uri="{FF2B5EF4-FFF2-40B4-BE49-F238E27FC236}">
                <a16:creationId xmlns:a16="http://schemas.microsoft.com/office/drawing/2014/main" id="{2F033D07-FE42-4E5C-A00A-FFE1D42C0F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479"/>
            <a:ext cx="8096249" cy="6858479"/>
          </a:xfrm>
          <a:custGeom>
            <a:avLst/>
            <a:gdLst>
              <a:gd name="connsiteX0" fmla="*/ 0 w 8096249"/>
              <a:gd name="connsiteY0" fmla="*/ 6858479 h 6858479"/>
              <a:gd name="connsiteX1" fmla="*/ 2130297 w 8096249"/>
              <a:gd name="connsiteY1" fmla="*/ 6858479 h 6858479"/>
              <a:gd name="connsiteX2" fmla="*/ 2130297 w 8096249"/>
              <a:gd name="connsiteY2" fmla="*/ 6858478 h 6858479"/>
              <a:gd name="connsiteX3" fmla="*/ 8096249 w 8096249"/>
              <a:gd name="connsiteY3" fmla="*/ 6858478 h 6858479"/>
              <a:gd name="connsiteX4" fmla="*/ 4919874 w 8096249"/>
              <a:gd name="connsiteY4" fmla="*/ 0 h 6858479"/>
              <a:gd name="connsiteX5" fmla="*/ 4914297 w 8096249"/>
              <a:gd name="connsiteY5" fmla="*/ 0 h 6858479"/>
              <a:gd name="connsiteX6" fmla="*/ 3848069 w 8096249"/>
              <a:gd name="connsiteY6" fmla="*/ 0 h 6858479"/>
              <a:gd name="connsiteX7" fmla="*/ 18197 w 8096249"/>
              <a:gd name="connsiteY7" fmla="*/ 0 h 6858479"/>
              <a:gd name="connsiteX8" fmla="*/ 18197 w 8096249"/>
              <a:gd name="connsiteY8" fmla="*/ 479 h 6858479"/>
              <a:gd name="connsiteX9" fmla="*/ 0 w 8096249"/>
              <a:gd name="connsiteY9" fmla="*/ 479 h 6858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96249" h="6858479">
                <a:moveTo>
                  <a:pt x="0" y="6858479"/>
                </a:moveTo>
                <a:lnTo>
                  <a:pt x="2130297" y="6858479"/>
                </a:lnTo>
                <a:lnTo>
                  <a:pt x="2130297" y="6858478"/>
                </a:lnTo>
                <a:lnTo>
                  <a:pt x="8096249" y="6858478"/>
                </a:lnTo>
                <a:lnTo>
                  <a:pt x="4919874" y="0"/>
                </a:lnTo>
                <a:lnTo>
                  <a:pt x="4914297" y="0"/>
                </a:lnTo>
                <a:lnTo>
                  <a:pt x="3848069" y="0"/>
                </a:lnTo>
                <a:lnTo>
                  <a:pt x="18197" y="0"/>
                </a:lnTo>
                <a:lnTo>
                  <a:pt x="18197" y="479"/>
                </a:lnTo>
                <a:lnTo>
                  <a:pt x="0" y="479"/>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9AD91B1-8BB8-4C56-AA2F-DCB4D662BFBA}"/>
              </a:ext>
            </a:extLst>
          </p:cNvPr>
          <p:cNvSpPr>
            <a:spLocks noGrp="1"/>
          </p:cNvSpPr>
          <p:nvPr>
            <p:ph type="title"/>
          </p:nvPr>
        </p:nvSpPr>
        <p:spPr>
          <a:xfrm>
            <a:off x="804672" y="877824"/>
            <a:ext cx="5294376" cy="3072384"/>
          </a:xfrm>
        </p:spPr>
        <p:txBody>
          <a:bodyPr vert="horz" lIns="91440" tIns="45720" rIns="91440" bIns="45720" rtlCol="0" anchor="b">
            <a:normAutofit fontScale="90000"/>
          </a:bodyPr>
          <a:lstStyle/>
          <a:p>
            <a:r>
              <a:rPr lang="en-US" sz="3000" kern="1200" dirty="0">
                <a:solidFill>
                  <a:schemeClr val="tx1"/>
                </a:solidFill>
                <a:latin typeface="+mj-lt"/>
                <a:ea typeface="+mj-ea"/>
                <a:cs typeface="+mj-cs"/>
              </a:rPr>
              <a:t>Eddy Trevino, Director</a:t>
            </a:r>
            <a:br>
              <a:rPr lang="en-US" sz="3000" kern="1200" dirty="0">
                <a:solidFill>
                  <a:schemeClr val="tx1"/>
                </a:solidFill>
                <a:latin typeface="+mj-lt"/>
                <a:ea typeface="+mj-ea"/>
                <a:cs typeface="+mj-cs"/>
              </a:rPr>
            </a:br>
            <a:r>
              <a:rPr lang="en-US" sz="3000" kern="1200" dirty="0">
                <a:solidFill>
                  <a:schemeClr val="tx1"/>
                </a:solidFill>
                <a:latin typeface="+mj-lt"/>
                <a:ea typeface="+mj-ea"/>
                <a:cs typeface="+mj-cs"/>
                <a:hlinkClick r:id="rId3">
                  <a:extLst>
                    <a:ext uri="{A12FA001-AC4F-418D-AE19-62706E023703}">
                      <ahyp:hlinkClr xmlns:ahyp="http://schemas.microsoft.com/office/drawing/2018/hyperlinkcolor" val="tx"/>
                    </a:ext>
                  </a:extLst>
                </a:hlinkClick>
              </a:rPr>
              <a:t>eddy.trevino@cpa.texas.gov</a:t>
            </a:r>
            <a:br>
              <a:rPr lang="en-US" sz="3000" kern="1200" dirty="0">
                <a:solidFill>
                  <a:schemeClr val="tx1"/>
                </a:solidFill>
                <a:latin typeface="+mj-lt"/>
                <a:ea typeface="+mj-ea"/>
                <a:cs typeface="+mj-cs"/>
              </a:rPr>
            </a:br>
            <a:br>
              <a:rPr lang="en-US" sz="3000" kern="1200" dirty="0">
                <a:solidFill>
                  <a:schemeClr val="tx1"/>
                </a:solidFill>
                <a:latin typeface="+mj-lt"/>
                <a:ea typeface="+mj-ea"/>
                <a:cs typeface="+mj-cs"/>
              </a:rPr>
            </a:br>
            <a:r>
              <a:rPr lang="en-US" sz="3000" kern="1200" dirty="0">
                <a:solidFill>
                  <a:schemeClr val="tx1"/>
                </a:solidFill>
                <a:latin typeface="+mj-lt"/>
                <a:ea typeface="+mj-ea"/>
                <a:cs typeface="+mj-cs"/>
              </a:rPr>
              <a:t>John Kyere, Contract Manager</a:t>
            </a:r>
            <a:br>
              <a:rPr lang="en-US" sz="3000" kern="1200" dirty="0">
                <a:solidFill>
                  <a:schemeClr val="tx1"/>
                </a:solidFill>
                <a:latin typeface="+mj-lt"/>
                <a:ea typeface="+mj-ea"/>
                <a:cs typeface="+mj-cs"/>
              </a:rPr>
            </a:br>
            <a:r>
              <a:rPr lang="en-US" sz="3000" kern="1200" dirty="0">
                <a:solidFill>
                  <a:schemeClr val="tx1"/>
                </a:solidFill>
                <a:latin typeface="+mj-lt"/>
                <a:ea typeface="+mj-ea"/>
                <a:cs typeface="+mj-cs"/>
                <a:hlinkClick r:id="rId4">
                  <a:extLst>
                    <a:ext uri="{A12FA001-AC4F-418D-AE19-62706E023703}">
                      <ahyp:hlinkClr xmlns:ahyp="http://schemas.microsoft.com/office/drawing/2018/hyperlinkcolor" val="tx"/>
                    </a:ext>
                  </a:extLst>
                </a:hlinkClick>
              </a:rPr>
              <a:t>john.kyere@cpa.texas.gov</a:t>
            </a:r>
            <a:r>
              <a:rPr lang="en-US" sz="3000" kern="1200" dirty="0">
                <a:solidFill>
                  <a:schemeClr val="tx1"/>
                </a:solidFill>
                <a:latin typeface="+mj-lt"/>
                <a:ea typeface="+mj-ea"/>
                <a:cs typeface="+mj-cs"/>
              </a:rPr>
              <a:t> </a:t>
            </a:r>
            <a:br>
              <a:rPr lang="en-US" sz="3000" kern="1200" dirty="0">
                <a:solidFill>
                  <a:schemeClr val="tx1"/>
                </a:solidFill>
                <a:latin typeface="+mj-lt"/>
                <a:ea typeface="+mj-ea"/>
                <a:cs typeface="+mj-cs"/>
              </a:rPr>
            </a:br>
            <a:br>
              <a:rPr lang="en-US" sz="3000" kern="1200" dirty="0">
                <a:solidFill>
                  <a:schemeClr val="tx1"/>
                </a:solidFill>
                <a:latin typeface="+mj-lt"/>
                <a:ea typeface="+mj-ea"/>
                <a:cs typeface="+mj-cs"/>
              </a:rPr>
            </a:br>
            <a:r>
              <a:rPr lang="en-US" sz="3000" dirty="0">
                <a:solidFill>
                  <a:prstClr val="white"/>
                </a:solidFill>
                <a:latin typeface="Calibri Light" panose="020F0302020204030204"/>
              </a:rPr>
              <a:t>Adam</a:t>
            </a:r>
            <a:r>
              <a:rPr kumimoji="0" lang="en-US" sz="3000" b="0" i="0" u="none" strike="noStrike" kern="1200" cap="none" spc="0" normalizeH="0" baseline="0" noProof="0" dirty="0">
                <a:ln>
                  <a:noFill/>
                </a:ln>
                <a:solidFill>
                  <a:prstClr val="white"/>
                </a:solidFill>
                <a:effectLst/>
                <a:uLnTx/>
                <a:uFillTx/>
                <a:latin typeface="Calibri Light" panose="020F0302020204030204"/>
                <a:ea typeface="+mj-ea"/>
                <a:cs typeface="+mj-cs"/>
              </a:rPr>
              <a:t> Mueller, Contract Manager</a:t>
            </a:r>
            <a:br>
              <a:rPr kumimoji="0" lang="en-US" sz="3000" b="0" i="0" u="none" strike="noStrike" kern="1200" cap="none" spc="0" normalizeH="0" baseline="0" noProof="0" dirty="0">
                <a:ln>
                  <a:noFill/>
                </a:ln>
                <a:solidFill>
                  <a:prstClr val="white"/>
                </a:solidFill>
                <a:effectLst/>
                <a:uLnTx/>
                <a:uFillTx/>
                <a:latin typeface="Calibri Light" panose="020F0302020204030204"/>
                <a:ea typeface="+mj-ea"/>
                <a:cs typeface="+mj-cs"/>
              </a:rPr>
            </a:br>
            <a:r>
              <a:rPr lang="en-US" sz="3000" u="sng" dirty="0">
                <a:solidFill>
                  <a:prstClr val="white"/>
                </a:solidFill>
                <a:latin typeface="Calibri Light" panose="020F0302020204030204"/>
              </a:rPr>
              <a:t>adam</a:t>
            </a:r>
            <a:r>
              <a:rPr kumimoji="0" lang="en-US" sz="3000" b="0" i="0" u="sng" strike="noStrike" kern="1200" cap="none" spc="0" normalizeH="0" baseline="0" noProof="0" dirty="0">
                <a:ln>
                  <a:noFill/>
                </a:ln>
                <a:solidFill>
                  <a:prstClr val="white"/>
                </a:solidFill>
                <a:effectLst/>
                <a:uLnTx/>
                <a:uFillTx/>
                <a:latin typeface="Calibri Light" panose="020F0302020204030204"/>
                <a:ea typeface="+mj-ea"/>
                <a:cs typeface="+mj-cs"/>
                <a:hlinkClick r:id="rId5">
                  <a:extLst>
                    <a:ext uri="{A12FA001-AC4F-418D-AE19-62706E023703}">
                      <ahyp:hlinkClr xmlns:ahyp="http://schemas.microsoft.com/office/drawing/2018/hyperlinkcolor" val="tx"/>
                    </a:ext>
                  </a:extLst>
                </a:hlinkClick>
              </a:rPr>
              <a:t>.mueller@cpa.texas.gov</a:t>
            </a:r>
            <a:br>
              <a:rPr lang="en-US" sz="3000" kern="1200" dirty="0">
                <a:solidFill>
                  <a:schemeClr val="tx1"/>
                </a:solidFill>
                <a:latin typeface="+mj-lt"/>
                <a:ea typeface="+mj-ea"/>
                <a:cs typeface="+mj-cs"/>
              </a:rPr>
            </a:br>
            <a:endParaRPr lang="en-US" sz="3000" b="1" kern="1200" dirty="0">
              <a:solidFill>
                <a:schemeClr val="tx1"/>
              </a:solidFill>
              <a:latin typeface="+mj-lt"/>
              <a:ea typeface="+mj-ea"/>
              <a:cs typeface="+mj-cs"/>
            </a:endParaRPr>
          </a:p>
        </p:txBody>
      </p:sp>
      <p:sp>
        <p:nvSpPr>
          <p:cNvPr id="3" name="Subtitle 2">
            <a:extLst>
              <a:ext uri="{FF2B5EF4-FFF2-40B4-BE49-F238E27FC236}">
                <a16:creationId xmlns:a16="http://schemas.microsoft.com/office/drawing/2014/main" id="{B1DD4B7F-D970-4AF0-856C-5532634E2968}"/>
              </a:ext>
            </a:extLst>
          </p:cNvPr>
          <p:cNvSpPr>
            <a:spLocks noGrp="1"/>
          </p:cNvSpPr>
          <p:nvPr>
            <p:ph type="body" idx="1"/>
          </p:nvPr>
        </p:nvSpPr>
        <p:spPr>
          <a:xfrm>
            <a:off x="804672" y="4096512"/>
            <a:ext cx="5176142" cy="1767344"/>
          </a:xfrm>
        </p:spPr>
        <p:txBody>
          <a:bodyPr vert="horz" lIns="91440" tIns="45720" rIns="91440" bIns="45720" rtlCol="0" anchor="t">
            <a:normAutofit/>
          </a:bodyPr>
          <a:lstStyle/>
          <a:p>
            <a:endParaRPr lang="en-US" sz="2000" b="1" kern="1200" dirty="0">
              <a:solidFill>
                <a:schemeClr val="tx1"/>
              </a:solidFill>
              <a:latin typeface="+mn-lt"/>
              <a:ea typeface="+mn-ea"/>
              <a:cs typeface="+mn-cs"/>
            </a:endParaRPr>
          </a:p>
          <a:p>
            <a:endParaRPr lang="en-US" sz="2000" b="1" dirty="0">
              <a:solidFill>
                <a:schemeClr val="tx1"/>
              </a:solidFill>
            </a:endParaRPr>
          </a:p>
          <a:p>
            <a:r>
              <a:rPr lang="en-US" sz="2100" b="1" kern="1200" dirty="0">
                <a:solidFill>
                  <a:schemeClr val="tx1"/>
                </a:solidFill>
                <a:latin typeface="+mn-lt"/>
                <a:ea typeface="+mn-ea"/>
                <a:cs typeface="+mn-cs"/>
              </a:rPr>
              <a:t>www.seco.cpa.texas.gov</a:t>
            </a:r>
          </a:p>
          <a:p>
            <a:r>
              <a:rPr lang="en-US" sz="2100" b="1" kern="1200" dirty="0">
                <a:solidFill>
                  <a:schemeClr val="tx1"/>
                </a:solidFill>
                <a:latin typeface="+mn-lt"/>
                <a:ea typeface="+mn-ea"/>
                <a:cs typeface="+mn-cs"/>
              </a:rPr>
              <a:t>Toll Free Number: 1-800-531-5441, </a:t>
            </a:r>
            <a:r>
              <a:rPr lang="en-US" sz="2100" b="1" kern="1200" dirty="0" err="1">
                <a:solidFill>
                  <a:schemeClr val="tx1"/>
                </a:solidFill>
                <a:latin typeface="+mn-lt"/>
                <a:ea typeface="+mn-ea"/>
                <a:cs typeface="+mn-cs"/>
              </a:rPr>
              <a:t>ext</a:t>
            </a:r>
            <a:r>
              <a:rPr lang="en-US" sz="2100" b="1" kern="1200" dirty="0">
                <a:solidFill>
                  <a:schemeClr val="tx1"/>
                </a:solidFill>
                <a:latin typeface="+mn-lt"/>
                <a:ea typeface="+mn-ea"/>
                <a:cs typeface="+mn-cs"/>
              </a:rPr>
              <a:t> 1931</a:t>
            </a:r>
          </a:p>
          <a:p>
            <a:endParaRPr lang="en-US" sz="2000" kern="1200" dirty="0">
              <a:solidFill>
                <a:schemeClr val="tx1"/>
              </a:solidFill>
              <a:latin typeface="+mn-lt"/>
              <a:ea typeface="+mn-ea"/>
              <a:cs typeface="+mn-cs"/>
            </a:endParaRPr>
          </a:p>
        </p:txBody>
      </p:sp>
      <p:pic>
        <p:nvPicPr>
          <p:cNvPr id="5122" name="Picture 2" descr="seco logo">
            <a:extLst>
              <a:ext uri="{FF2B5EF4-FFF2-40B4-BE49-F238E27FC236}">
                <a16:creationId xmlns:a16="http://schemas.microsoft.com/office/drawing/2014/main" id="{2B980BDA-C320-425D-9723-F81D51B24EC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94424" y="2978840"/>
            <a:ext cx="2857500" cy="123825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a:extLst>
              <a:ext uri="{FF2B5EF4-FFF2-40B4-BE49-F238E27FC236}">
                <a16:creationId xmlns:a16="http://schemas.microsoft.com/office/drawing/2014/main" id="{18E3AA33-AEF8-4ED1-ACF6-8D75C3609E43}"/>
              </a:ext>
            </a:extLst>
          </p:cNvPr>
          <p:cNvSpPr>
            <a:spLocks noGrp="1"/>
          </p:cNvSpPr>
          <p:nvPr>
            <p:ph type="sldNum" sz="quarter" idx="12"/>
          </p:nvPr>
        </p:nvSpPr>
        <p:spPr/>
        <p:txBody>
          <a:bodyPr/>
          <a:lstStyle/>
          <a:p>
            <a:fld id="{C553682A-66D1-4858-B58D-ACDBD1F4F6A7}" type="slidenum">
              <a:rPr lang="en-US" smtClean="0"/>
              <a:t>15</a:t>
            </a:fld>
            <a:endParaRPr lang="en-US" dirty="0"/>
          </a:p>
        </p:txBody>
      </p:sp>
    </p:spTree>
    <p:extLst>
      <p:ext uri="{BB962C8B-B14F-4D97-AF65-F5344CB8AC3E}">
        <p14:creationId xmlns:p14="http://schemas.microsoft.com/office/powerpoint/2010/main" val="2382642168"/>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Freeform: Shape 12">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F9AD91B1-8BB8-4C56-AA2F-DCB4D662BFBA}"/>
              </a:ext>
            </a:extLst>
          </p:cNvPr>
          <p:cNvSpPr>
            <a:spLocks noGrp="1"/>
          </p:cNvSpPr>
          <p:nvPr>
            <p:ph type="title"/>
          </p:nvPr>
        </p:nvSpPr>
        <p:spPr>
          <a:xfrm>
            <a:off x="2555631" y="1584813"/>
            <a:ext cx="7080738" cy="3974124"/>
          </a:xfrm>
        </p:spPr>
        <p:txBody>
          <a:bodyPr vert="horz" lIns="91440" tIns="45720" rIns="91440" bIns="45720" rtlCol="0" anchor="ctr">
            <a:noAutofit/>
          </a:bodyPr>
          <a:lstStyle/>
          <a:p>
            <a:pPr algn="ctr"/>
            <a:r>
              <a:rPr lang="en-US" sz="2800" b="1" cap="all" dirty="0">
                <a:solidFill>
                  <a:srgbClr val="FF0000"/>
                </a:solidFill>
              </a:rPr>
              <a:t>Overview</a:t>
            </a:r>
            <a:br>
              <a:rPr lang="en-US" b="1" cap="all" dirty="0">
                <a:solidFill>
                  <a:srgbClr val="FF0000"/>
                </a:solidFill>
              </a:rPr>
            </a:br>
            <a:br>
              <a:rPr lang="en-US" sz="2000" b="1" dirty="0">
                <a:solidFill>
                  <a:schemeClr val="bg1">
                    <a:lumMod val="95000"/>
                    <a:lumOff val="5000"/>
                  </a:schemeClr>
                </a:solidFill>
              </a:rPr>
            </a:br>
            <a:r>
              <a:rPr lang="en-US" sz="2000" b="1" dirty="0">
                <a:solidFill>
                  <a:schemeClr val="tx1">
                    <a:lumMod val="50000"/>
                  </a:schemeClr>
                </a:solidFill>
              </a:rPr>
              <a:t>Maximum loan size per application </a:t>
            </a:r>
            <a:br>
              <a:rPr lang="en-US" sz="2000" b="1" dirty="0">
                <a:solidFill>
                  <a:schemeClr val="bg1">
                    <a:lumMod val="95000"/>
                    <a:lumOff val="5000"/>
                  </a:schemeClr>
                </a:solidFill>
              </a:rPr>
            </a:br>
            <a:r>
              <a:rPr lang="en-US" sz="2000" b="1" dirty="0">
                <a:solidFill>
                  <a:schemeClr val="bg1">
                    <a:lumMod val="95000"/>
                    <a:lumOff val="5000"/>
                  </a:schemeClr>
                </a:solidFill>
              </a:rPr>
              <a:t>$8 million ($3 million min for repaid ARRA)</a:t>
            </a:r>
            <a:br>
              <a:rPr lang="en-US" sz="2000" b="1" dirty="0">
                <a:solidFill>
                  <a:schemeClr val="bg1">
                    <a:lumMod val="95000"/>
                    <a:lumOff val="5000"/>
                  </a:schemeClr>
                </a:solidFill>
              </a:rPr>
            </a:br>
            <a:br>
              <a:rPr lang="en-US" sz="2000" b="1" dirty="0">
                <a:solidFill>
                  <a:schemeClr val="bg1">
                    <a:lumMod val="95000"/>
                    <a:lumOff val="5000"/>
                  </a:schemeClr>
                </a:solidFill>
              </a:rPr>
            </a:br>
            <a:r>
              <a:rPr lang="en-US" sz="2000" b="1" dirty="0">
                <a:solidFill>
                  <a:schemeClr val="tx1">
                    <a:lumMod val="50000"/>
                  </a:schemeClr>
                </a:solidFill>
              </a:rPr>
              <a:t>Maximum number of loans per application period</a:t>
            </a:r>
            <a:br>
              <a:rPr lang="en-US" sz="2000" b="1" dirty="0">
                <a:solidFill>
                  <a:schemeClr val="bg1">
                    <a:lumMod val="95000"/>
                    <a:lumOff val="5000"/>
                  </a:schemeClr>
                </a:solidFill>
              </a:rPr>
            </a:br>
            <a:r>
              <a:rPr lang="en-US" sz="2000" b="1" dirty="0">
                <a:solidFill>
                  <a:schemeClr val="bg1">
                    <a:lumMod val="95000"/>
                    <a:lumOff val="5000"/>
                  </a:schemeClr>
                </a:solidFill>
              </a:rPr>
              <a:t>Three per applicant</a:t>
            </a:r>
            <a:br>
              <a:rPr lang="en-US" sz="2000" b="1" dirty="0">
                <a:solidFill>
                  <a:schemeClr val="bg1">
                    <a:lumMod val="95000"/>
                    <a:lumOff val="5000"/>
                  </a:schemeClr>
                </a:solidFill>
              </a:rPr>
            </a:br>
            <a:br>
              <a:rPr lang="en-US" sz="2000" b="1" dirty="0">
                <a:solidFill>
                  <a:schemeClr val="bg1">
                    <a:lumMod val="95000"/>
                    <a:lumOff val="5000"/>
                  </a:schemeClr>
                </a:solidFill>
              </a:rPr>
            </a:br>
            <a:r>
              <a:rPr lang="en-US" sz="2000" b="1" dirty="0">
                <a:solidFill>
                  <a:schemeClr val="tx1">
                    <a:lumMod val="50000"/>
                  </a:schemeClr>
                </a:solidFill>
              </a:rPr>
              <a:t>Interest Rates</a:t>
            </a:r>
            <a:br>
              <a:rPr lang="en-US" sz="2000" b="1" dirty="0">
                <a:solidFill>
                  <a:schemeClr val="bg1">
                    <a:lumMod val="95000"/>
                    <a:lumOff val="5000"/>
                  </a:schemeClr>
                </a:solidFill>
              </a:rPr>
            </a:br>
            <a:r>
              <a:rPr lang="en-US" sz="2000" b="1" dirty="0">
                <a:solidFill>
                  <a:schemeClr val="bg1">
                    <a:lumMod val="95000"/>
                    <a:lumOff val="5000"/>
                  </a:schemeClr>
                </a:solidFill>
              </a:rPr>
              <a:t>General fund - annual rate of 2 percent </a:t>
            </a:r>
            <a:br>
              <a:rPr lang="en-US" sz="2000" b="1" dirty="0">
                <a:solidFill>
                  <a:schemeClr val="bg1">
                    <a:lumMod val="95000"/>
                    <a:lumOff val="5000"/>
                  </a:schemeClr>
                </a:solidFill>
              </a:rPr>
            </a:br>
            <a:r>
              <a:rPr lang="en-US" sz="2000" b="1" dirty="0">
                <a:solidFill>
                  <a:schemeClr val="bg1">
                    <a:lumMod val="95000"/>
                    <a:lumOff val="5000"/>
                  </a:schemeClr>
                </a:solidFill>
              </a:rPr>
              <a:t>Repaid ARRA fund - annual rate of 1 percent. </a:t>
            </a:r>
            <a:br>
              <a:rPr lang="en-US" sz="2000" b="1" dirty="0">
                <a:solidFill>
                  <a:schemeClr val="bg1">
                    <a:lumMod val="95000"/>
                    <a:lumOff val="5000"/>
                  </a:schemeClr>
                </a:solidFill>
              </a:rPr>
            </a:br>
            <a:br>
              <a:rPr lang="en-US" sz="2000" b="1" dirty="0">
                <a:solidFill>
                  <a:schemeClr val="bg1">
                    <a:lumMod val="95000"/>
                    <a:lumOff val="5000"/>
                  </a:schemeClr>
                </a:solidFill>
              </a:rPr>
            </a:br>
            <a:r>
              <a:rPr lang="en-US" sz="2000" b="1" dirty="0">
                <a:solidFill>
                  <a:schemeClr val="tx1">
                    <a:lumMod val="50000"/>
                  </a:schemeClr>
                </a:solidFill>
              </a:rPr>
              <a:t>Application Review </a:t>
            </a:r>
            <a:br>
              <a:rPr lang="en-US" sz="2000" b="1" dirty="0">
                <a:solidFill>
                  <a:schemeClr val="bg1">
                    <a:lumMod val="95000"/>
                    <a:lumOff val="5000"/>
                  </a:schemeClr>
                </a:solidFill>
              </a:rPr>
            </a:br>
            <a:r>
              <a:rPr lang="en-US" sz="2000" b="1" dirty="0">
                <a:solidFill>
                  <a:schemeClr val="bg1">
                    <a:lumMod val="95000"/>
                    <a:lumOff val="5000"/>
                  </a:schemeClr>
                </a:solidFill>
              </a:rPr>
              <a:t>First-come, first-served basis</a:t>
            </a:r>
            <a:br>
              <a:rPr lang="en-US" sz="2000" b="1" dirty="0">
                <a:solidFill>
                  <a:schemeClr val="bg1">
                    <a:lumMod val="95000"/>
                    <a:lumOff val="5000"/>
                  </a:schemeClr>
                </a:solidFill>
              </a:rPr>
            </a:br>
            <a:br>
              <a:rPr lang="en-US" sz="2000" b="1" dirty="0">
                <a:solidFill>
                  <a:schemeClr val="bg1">
                    <a:lumMod val="95000"/>
                    <a:lumOff val="5000"/>
                  </a:schemeClr>
                </a:solidFill>
              </a:rPr>
            </a:br>
            <a:r>
              <a:rPr lang="en-US" sz="2000" b="1" dirty="0">
                <a:solidFill>
                  <a:schemeClr val="tx1">
                    <a:lumMod val="50000"/>
                  </a:schemeClr>
                </a:solidFill>
              </a:rPr>
              <a:t>Application Submission</a:t>
            </a:r>
            <a:br>
              <a:rPr lang="en-US" sz="2000" b="1" dirty="0">
                <a:solidFill>
                  <a:schemeClr val="bg1">
                    <a:lumMod val="95000"/>
                    <a:lumOff val="5000"/>
                  </a:schemeClr>
                </a:solidFill>
              </a:rPr>
            </a:br>
            <a:r>
              <a:rPr lang="en-US" sz="2000" b="1" dirty="0">
                <a:solidFill>
                  <a:schemeClr val="bg1">
                    <a:lumMod val="95000"/>
                    <a:lumOff val="5000"/>
                  </a:schemeClr>
                </a:solidFill>
              </a:rPr>
              <a:t>Open until August 31, 2023</a:t>
            </a:r>
          </a:p>
        </p:txBody>
      </p:sp>
      <p:pic>
        <p:nvPicPr>
          <p:cNvPr id="7" name="Picture 6" descr="Graphical user interface, application&#10;&#10;Description automatically generated">
            <a:extLst>
              <a:ext uri="{FF2B5EF4-FFF2-40B4-BE49-F238E27FC236}">
                <a16:creationId xmlns:a16="http://schemas.microsoft.com/office/drawing/2014/main" id="{4B002400-2184-4223-AD40-51572CD487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9365" y="5799680"/>
            <a:ext cx="1868995" cy="865725"/>
          </a:xfrm>
          <a:prstGeom prst="rect">
            <a:avLst/>
          </a:prstGeom>
        </p:spPr>
      </p:pic>
      <p:sp>
        <p:nvSpPr>
          <p:cNvPr id="3" name="Slide Number Placeholder 2">
            <a:extLst>
              <a:ext uri="{FF2B5EF4-FFF2-40B4-BE49-F238E27FC236}">
                <a16:creationId xmlns:a16="http://schemas.microsoft.com/office/drawing/2014/main" id="{4984E4D8-60AC-49A5-93CA-7A8E82373F7B}"/>
              </a:ext>
            </a:extLst>
          </p:cNvPr>
          <p:cNvSpPr>
            <a:spLocks noGrp="1"/>
          </p:cNvSpPr>
          <p:nvPr>
            <p:ph type="sldNum" sz="quarter" idx="12"/>
          </p:nvPr>
        </p:nvSpPr>
        <p:spPr/>
        <p:txBody>
          <a:bodyPr/>
          <a:lstStyle/>
          <a:p>
            <a:fld id="{C553682A-66D1-4858-B58D-ACDBD1F4F6A7}" type="slidenum">
              <a:rPr lang="en-US" smtClean="0"/>
              <a:t>2</a:t>
            </a:fld>
            <a:endParaRPr lang="en-US" dirty="0"/>
          </a:p>
        </p:txBody>
      </p:sp>
    </p:spTree>
    <p:extLst>
      <p:ext uri="{BB962C8B-B14F-4D97-AF65-F5344CB8AC3E}">
        <p14:creationId xmlns:p14="http://schemas.microsoft.com/office/powerpoint/2010/main" val="2241939920"/>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14" name="Group 13">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5"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6"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7"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8"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9"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0"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p:cNvSpPr>
            <a:spLocks noGrp="1"/>
          </p:cNvSpPr>
          <p:nvPr>
            <p:ph type="title"/>
          </p:nvPr>
        </p:nvSpPr>
        <p:spPr>
          <a:xfrm>
            <a:off x="535020" y="685800"/>
            <a:ext cx="2780271" cy="5105400"/>
          </a:xfrm>
        </p:spPr>
        <p:txBody>
          <a:bodyPr>
            <a:normAutofit/>
          </a:bodyPr>
          <a:lstStyle/>
          <a:p>
            <a:r>
              <a:rPr lang="en-US" sz="4000" dirty="0">
                <a:solidFill>
                  <a:srgbClr val="FFFFFF"/>
                </a:solidFill>
              </a:rPr>
              <a:t>Qualifying for a Loan</a:t>
            </a:r>
          </a:p>
        </p:txBody>
      </p:sp>
      <p:graphicFrame>
        <p:nvGraphicFramePr>
          <p:cNvPr id="7" name="Content Placeholder 2">
            <a:extLst>
              <a:ext uri="{FF2B5EF4-FFF2-40B4-BE49-F238E27FC236}">
                <a16:creationId xmlns:a16="http://schemas.microsoft.com/office/drawing/2014/main" id="{E0E23DC7-1C5C-44DF-BD98-84E2C7226766}"/>
              </a:ext>
            </a:extLst>
          </p:cNvPr>
          <p:cNvGraphicFramePr>
            <a:graphicFrameLocks noGrp="1"/>
          </p:cNvGraphicFramePr>
          <p:nvPr>
            <p:ph idx="1"/>
            <p:extLst>
              <p:ext uri="{D42A27DB-BD31-4B8C-83A1-F6EECF244321}">
                <p14:modId xmlns:p14="http://schemas.microsoft.com/office/powerpoint/2010/main" val="2747990591"/>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a:extLst>
              <a:ext uri="{FF2B5EF4-FFF2-40B4-BE49-F238E27FC236}">
                <a16:creationId xmlns:a16="http://schemas.microsoft.com/office/drawing/2014/main" id="{B9432E47-06F3-48DE-A96A-22E73ED51D90}"/>
              </a:ext>
            </a:extLst>
          </p:cNvPr>
          <p:cNvSpPr>
            <a:spLocks noGrp="1"/>
          </p:cNvSpPr>
          <p:nvPr>
            <p:ph type="sldNum" sz="quarter" idx="12"/>
          </p:nvPr>
        </p:nvSpPr>
        <p:spPr/>
        <p:txBody>
          <a:bodyPr/>
          <a:lstStyle/>
          <a:p>
            <a:fld id="{C553682A-66D1-4858-B58D-ACDBD1F4F6A7}" type="slidenum">
              <a:rPr lang="en-US" smtClean="0"/>
              <a:t>3</a:t>
            </a:fld>
            <a:endParaRPr lang="en-US" dirty="0"/>
          </a:p>
        </p:txBody>
      </p:sp>
      <p:pic>
        <p:nvPicPr>
          <p:cNvPr id="21" name="Picture 20">
            <a:extLst>
              <a:ext uri="{FF2B5EF4-FFF2-40B4-BE49-F238E27FC236}">
                <a16:creationId xmlns:a16="http://schemas.microsoft.com/office/drawing/2014/main" id="{CCAD7E6F-535B-4C10-9952-27C7BF2386A2}"/>
              </a:ext>
            </a:extLst>
          </p:cNvPr>
          <p:cNvPicPr>
            <a:picLocks noChangeAspect="1"/>
          </p:cNvPicPr>
          <p:nvPr/>
        </p:nvPicPr>
        <p:blipFill>
          <a:blip r:embed="rId8"/>
          <a:stretch>
            <a:fillRect/>
          </a:stretch>
        </p:blipFill>
        <p:spPr>
          <a:xfrm>
            <a:off x="423895" y="4678699"/>
            <a:ext cx="2413740" cy="1120101"/>
          </a:xfrm>
          <a:prstGeom prst="rect">
            <a:avLst/>
          </a:prstGeom>
        </p:spPr>
      </p:pic>
    </p:spTree>
    <p:extLst>
      <p:ext uri="{BB962C8B-B14F-4D97-AF65-F5344CB8AC3E}">
        <p14:creationId xmlns:p14="http://schemas.microsoft.com/office/powerpoint/2010/main" val="1036733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739D5B91-04EC-4307-8694-B638E3BC507C}"/>
              </a:ext>
            </a:extLst>
          </p:cNvPr>
          <p:cNvSpPr/>
          <p:nvPr/>
        </p:nvSpPr>
        <p:spPr>
          <a:xfrm>
            <a:off x="6067425" y="0"/>
            <a:ext cx="6124575" cy="6867525"/>
          </a:xfrm>
          <a:custGeom>
            <a:avLst/>
            <a:gdLst>
              <a:gd name="connsiteX0" fmla="*/ 0 w 6124575"/>
              <a:gd name="connsiteY0" fmla="*/ 6867525 h 6867525"/>
              <a:gd name="connsiteX1" fmla="*/ 4248150 w 6124575"/>
              <a:gd name="connsiteY1" fmla="*/ 0 h 6867525"/>
              <a:gd name="connsiteX2" fmla="*/ 6124575 w 6124575"/>
              <a:gd name="connsiteY2" fmla="*/ 9525 h 6867525"/>
              <a:gd name="connsiteX3" fmla="*/ 6124575 w 6124575"/>
              <a:gd name="connsiteY3" fmla="*/ 6848475 h 6867525"/>
              <a:gd name="connsiteX4" fmla="*/ 0 w 6124575"/>
              <a:gd name="connsiteY4" fmla="*/ 6867525 h 6867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24575" h="6867525">
                <a:moveTo>
                  <a:pt x="0" y="6867525"/>
                </a:moveTo>
                <a:lnTo>
                  <a:pt x="4248150" y="0"/>
                </a:lnTo>
                <a:lnTo>
                  <a:pt x="6124575" y="9525"/>
                </a:lnTo>
                <a:lnTo>
                  <a:pt x="6124575" y="6848475"/>
                </a:lnTo>
                <a:lnTo>
                  <a:pt x="0" y="6867525"/>
                </a:lnTo>
                <a:close/>
              </a:path>
            </a:pathLst>
          </a:cu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5061" y="228190"/>
            <a:ext cx="11472603" cy="585431"/>
          </a:xfrm>
        </p:spPr>
        <p:txBody>
          <a:bodyPr>
            <a:normAutofit fontScale="90000"/>
          </a:bodyPr>
          <a:lstStyle/>
          <a:p>
            <a:r>
              <a:rPr lang="en-US" sz="4900" dirty="0" err="1">
                <a:solidFill>
                  <a:schemeClr val="bg1"/>
                </a:solidFill>
              </a:rPr>
              <a:t>LoanSTAR</a:t>
            </a:r>
            <a:r>
              <a:rPr lang="en-US" sz="4900" dirty="0">
                <a:solidFill>
                  <a:schemeClr val="bg1"/>
                </a:solidFill>
              </a:rPr>
              <a:t> Process</a:t>
            </a:r>
            <a:br>
              <a:rPr lang="en-US" dirty="0">
                <a:solidFill>
                  <a:schemeClr val="bg1"/>
                </a:solidFill>
              </a:rPr>
            </a:br>
            <a:r>
              <a:rPr lang="en-US" sz="3100" dirty="0">
                <a:solidFill>
                  <a:schemeClr val="bg1"/>
                </a:solidFill>
              </a:rPr>
              <a:t>2 Phases: Application &amp; Construction/Installation</a:t>
            </a:r>
          </a:p>
        </p:txBody>
      </p:sp>
      <p:sp>
        <p:nvSpPr>
          <p:cNvPr id="3" name="Rectangle 2">
            <a:extLst>
              <a:ext uri="{FF2B5EF4-FFF2-40B4-BE49-F238E27FC236}">
                <a16:creationId xmlns:a16="http://schemas.microsoft.com/office/drawing/2014/main" id="{9EC86D72-384F-48B4-98D4-709307CE0DA4}"/>
              </a:ext>
            </a:extLst>
          </p:cNvPr>
          <p:cNvSpPr/>
          <p:nvPr/>
        </p:nvSpPr>
        <p:spPr>
          <a:xfrm rot="1872757">
            <a:off x="8098769" y="-818416"/>
            <a:ext cx="344284" cy="8332271"/>
          </a:xfrm>
          <a:prstGeom prst="rect">
            <a:avLst/>
          </a:prstGeom>
          <a:solidFill>
            <a:schemeClr val="bg2">
              <a:lumMod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3380690" y="3041536"/>
            <a:ext cx="1827036" cy="923330"/>
          </a:xfrm>
          <a:prstGeom prst="rect">
            <a:avLst/>
          </a:prstGeom>
          <a:noFill/>
        </p:spPr>
        <p:txBody>
          <a:bodyPr wrap="square" rtlCol="0">
            <a:spAutoFit/>
          </a:bodyPr>
          <a:lstStyle/>
          <a:p>
            <a:r>
              <a:rPr lang="en-US" dirty="0">
                <a:solidFill>
                  <a:schemeClr val="bg1"/>
                </a:solidFill>
              </a:rPr>
              <a:t>140 calendar days </a:t>
            </a:r>
          </a:p>
          <a:p>
            <a:r>
              <a:rPr lang="en-US" dirty="0">
                <a:solidFill>
                  <a:schemeClr val="bg1"/>
                </a:solidFill>
              </a:rPr>
              <a:t>to complete</a:t>
            </a:r>
          </a:p>
        </p:txBody>
      </p:sp>
      <p:sp>
        <p:nvSpPr>
          <p:cNvPr id="9" name="TextBox 8"/>
          <p:cNvSpPr txBox="1"/>
          <p:nvPr/>
        </p:nvSpPr>
        <p:spPr>
          <a:xfrm>
            <a:off x="6313714" y="6138673"/>
            <a:ext cx="1665841" cy="369332"/>
          </a:xfrm>
          <a:prstGeom prst="rect">
            <a:avLst/>
          </a:prstGeom>
          <a:noFill/>
        </p:spPr>
        <p:txBody>
          <a:bodyPr wrap="none" rtlCol="0">
            <a:spAutoFit/>
          </a:bodyPr>
          <a:lstStyle/>
          <a:p>
            <a:r>
              <a:rPr lang="en-US" dirty="0">
                <a:solidFill>
                  <a:schemeClr val="bg1"/>
                </a:solidFill>
              </a:rPr>
              <a:t>Reimbursement</a:t>
            </a:r>
          </a:p>
        </p:txBody>
      </p:sp>
      <p:graphicFrame>
        <p:nvGraphicFramePr>
          <p:cNvPr id="4" name="Diagram 3"/>
          <p:cNvGraphicFramePr/>
          <p:nvPr>
            <p:extLst>
              <p:ext uri="{D42A27DB-BD31-4B8C-83A1-F6EECF244321}">
                <p14:modId xmlns:p14="http://schemas.microsoft.com/office/powerpoint/2010/main" val="4122619613"/>
              </p:ext>
            </p:extLst>
          </p:nvPr>
        </p:nvGraphicFramePr>
        <p:xfrm>
          <a:off x="4386859" y="1315089"/>
          <a:ext cx="7805141"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Diagram 6"/>
          <p:cNvGraphicFramePr/>
          <p:nvPr>
            <p:extLst>
              <p:ext uri="{D42A27DB-BD31-4B8C-83A1-F6EECF244321}">
                <p14:modId xmlns:p14="http://schemas.microsoft.com/office/powerpoint/2010/main" val="322298548"/>
              </p:ext>
            </p:extLst>
          </p:nvPr>
        </p:nvGraphicFramePr>
        <p:xfrm>
          <a:off x="-838005" y="1439332"/>
          <a:ext cx="8128000" cy="541866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pic>
        <p:nvPicPr>
          <p:cNvPr id="10" name="Picture 9" descr="Graphical user interface, application&#10;&#10;Description automatically generated">
            <a:extLst>
              <a:ext uri="{FF2B5EF4-FFF2-40B4-BE49-F238E27FC236}">
                <a16:creationId xmlns:a16="http://schemas.microsoft.com/office/drawing/2014/main" id="{4042162E-FBC0-4561-8F34-627EB13A4C1A}"/>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11802" y="5612993"/>
            <a:ext cx="1868995" cy="865725"/>
          </a:xfrm>
          <a:prstGeom prst="rect">
            <a:avLst/>
          </a:prstGeom>
        </p:spPr>
      </p:pic>
      <p:sp>
        <p:nvSpPr>
          <p:cNvPr id="5" name="Slide Number Placeholder 4">
            <a:extLst>
              <a:ext uri="{FF2B5EF4-FFF2-40B4-BE49-F238E27FC236}">
                <a16:creationId xmlns:a16="http://schemas.microsoft.com/office/drawing/2014/main" id="{34654B5F-34A6-413E-9868-2BA00D76070D}"/>
              </a:ext>
            </a:extLst>
          </p:cNvPr>
          <p:cNvSpPr>
            <a:spLocks noGrp="1"/>
          </p:cNvSpPr>
          <p:nvPr>
            <p:ph type="sldNum" sz="quarter" idx="12"/>
          </p:nvPr>
        </p:nvSpPr>
        <p:spPr/>
        <p:txBody>
          <a:bodyPr/>
          <a:lstStyle/>
          <a:p>
            <a:fld id="{C553682A-66D1-4858-B58D-ACDBD1F4F6A7}" type="slidenum">
              <a:rPr lang="en-US" smtClean="0"/>
              <a:t>4</a:t>
            </a:fld>
            <a:endParaRPr lang="en-US" dirty="0"/>
          </a:p>
        </p:txBody>
      </p:sp>
    </p:spTree>
    <p:extLst>
      <p:ext uri="{BB962C8B-B14F-4D97-AF65-F5344CB8AC3E}">
        <p14:creationId xmlns:p14="http://schemas.microsoft.com/office/powerpoint/2010/main" val="3774182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56C20283-73E0-40EC-8AD8-057F581F64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28">
            <a:extLst>
              <a:ext uri="{FF2B5EF4-FFF2-40B4-BE49-F238E27FC236}">
                <a16:creationId xmlns:a16="http://schemas.microsoft.com/office/drawing/2014/main" id="{3FCC729B-E528-40C3-82D3-BA4375575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960120" y="0"/>
            <a:ext cx="11218661"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26">
            <a:extLst>
              <a:ext uri="{FF2B5EF4-FFF2-40B4-BE49-F238E27FC236}">
                <a16:creationId xmlns:a16="http://schemas.microsoft.com/office/drawing/2014/main" id="{58F1FB8D-1842-4A04-998D-6CF047AB27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420248" y="0"/>
            <a:ext cx="10771752"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F9AD91B1-8BB8-4C56-AA2F-DCB4D662BFBA}"/>
              </a:ext>
            </a:extLst>
          </p:cNvPr>
          <p:cNvSpPr>
            <a:spLocks noGrp="1"/>
          </p:cNvSpPr>
          <p:nvPr>
            <p:ph type="title"/>
          </p:nvPr>
        </p:nvSpPr>
        <p:spPr>
          <a:xfrm>
            <a:off x="5114925" y="365125"/>
            <a:ext cx="6433607" cy="1325563"/>
          </a:xfrm>
        </p:spPr>
        <p:txBody>
          <a:bodyPr vert="horz" lIns="91440" tIns="45720" rIns="91440" bIns="45720" rtlCol="0">
            <a:normAutofit/>
          </a:bodyPr>
          <a:lstStyle/>
          <a:p>
            <a:r>
              <a:rPr lang="en-US" sz="4000" b="1" dirty="0"/>
              <a:t>Loan Recap</a:t>
            </a:r>
          </a:p>
        </p:txBody>
      </p:sp>
      <p:sp>
        <p:nvSpPr>
          <p:cNvPr id="9" name="Content Placeholder 2">
            <a:extLst>
              <a:ext uri="{FF2B5EF4-FFF2-40B4-BE49-F238E27FC236}">
                <a16:creationId xmlns:a16="http://schemas.microsoft.com/office/drawing/2014/main" id="{ABC84965-0F6B-4E43-BE83-BA29FFD9DBE7}"/>
              </a:ext>
            </a:extLst>
          </p:cNvPr>
          <p:cNvSpPr>
            <a:spLocks noGrp="1"/>
          </p:cNvSpPr>
          <p:nvPr>
            <p:ph idx="1"/>
          </p:nvPr>
        </p:nvSpPr>
        <p:spPr>
          <a:xfrm>
            <a:off x="5114925" y="1690688"/>
            <a:ext cx="6238874" cy="4802187"/>
          </a:xfrm>
        </p:spPr>
        <p:txBody>
          <a:bodyPr>
            <a:normAutofit/>
          </a:bodyPr>
          <a:lstStyle/>
          <a:p>
            <a:r>
              <a:rPr lang="en-US" dirty="0"/>
              <a:t>K-12 schools</a:t>
            </a:r>
          </a:p>
          <a:p>
            <a:pPr lvl="1"/>
            <a:r>
              <a:rPr lang="en-US" dirty="0"/>
              <a:t>166 ($184 million) / 8.8-year avg. payback</a:t>
            </a:r>
          </a:p>
          <a:p>
            <a:r>
              <a:rPr lang="en-US" dirty="0"/>
              <a:t>Local and County Governments</a:t>
            </a:r>
          </a:p>
          <a:p>
            <a:pPr lvl="1"/>
            <a:r>
              <a:rPr lang="en-US" dirty="0"/>
              <a:t>68 ($173 million) / 7.2 avg. payback</a:t>
            </a:r>
          </a:p>
          <a:p>
            <a:r>
              <a:rPr lang="en-US" dirty="0"/>
              <a:t>Hospital Districts</a:t>
            </a:r>
          </a:p>
          <a:p>
            <a:pPr lvl="1"/>
            <a:r>
              <a:rPr lang="en-US" dirty="0"/>
              <a:t>14 ($9 million) / 8.3-year avg. payback</a:t>
            </a:r>
          </a:p>
          <a:p>
            <a:r>
              <a:rPr lang="en-US" dirty="0"/>
              <a:t>Higher Education</a:t>
            </a:r>
          </a:p>
          <a:p>
            <a:pPr lvl="1"/>
            <a:r>
              <a:rPr lang="en-US" dirty="0"/>
              <a:t>68 ($176 million) / 6.2-year avg. payback</a:t>
            </a:r>
          </a:p>
          <a:p>
            <a:r>
              <a:rPr lang="en-US" dirty="0"/>
              <a:t>State Agencies</a:t>
            </a:r>
          </a:p>
          <a:p>
            <a:pPr lvl="1"/>
            <a:r>
              <a:rPr lang="en-US" dirty="0"/>
              <a:t>27 ($72 million) / 7.1-year avg. payback</a:t>
            </a:r>
          </a:p>
        </p:txBody>
      </p:sp>
      <p:sp>
        <p:nvSpPr>
          <p:cNvPr id="3" name="TextBox 2">
            <a:extLst>
              <a:ext uri="{FF2B5EF4-FFF2-40B4-BE49-F238E27FC236}">
                <a16:creationId xmlns:a16="http://schemas.microsoft.com/office/drawing/2014/main" id="{CC401828-9F7C-49D8-A4D1-D01B1F78F335}"/>
              </a:ext>
            </a:extLst>
          </p:cNvPr>
          <p:cNvSpPr txBox="1"/>
          <p:nvPr/>
        </p:nvSpPr>
        <p:spPr>
          <a:xfrm>
            <a:off x="232292" y="2708040"/>
            <a:ext cx="2743199" cy="1938992"/>
          </a:xfrm>
          <a:prstGeom prst="rect">
            <a:avLst/>
          </a:prstGeom>
          <a:noFill/>
        </p:spPr>
        <p:txBody>
          <a:bodyPr wrap="square" rtlCol="0">
            <a:spAutoFit/>
          </a:bodyPr>
          <a:lstStyle/>
          <a:p>
            <a:r>
              <a:rPr lang="en-US" sz="2400" dirty="0">
                <a:solidFill>
                  <a:srgbClr val="FF0000"/>
                </a:solidFill>
              </a:rPr>
              <a:t>343 loans</a:t>
            </a:r>
          </a:p>
          <a:p>
            <a:r>
              <a:rPr lang="en-US" sz="2400" dirty="0">
                <a:solidFill>
                  <a:srgbClr val="FF0000"/>
                </a:solidFill>
              </a:rPr>
              <a:t>$614 million</a:t>
            </a:r>
          </a:p>
          <a:p>
            <a:endParaRPr lang="en-US" sz="2400" dirty="0">
              <a:solidFill>
                <a:srgbClr val="FF0000"/>
              </a:solidFill>
            </a:endParaRPr>
          </a:p>
          <a:p>
            <a:r>
              <a:rPr lang="en-US" sz="2400" dirty="0">
                <a:solidFill>
                  <a:srgbClr val="FF0000"/>
                </a:solidFill>
              </a:rPr>
              <a:t>$85 million</a:t>
            </a:r>
          </a:p>
          <a:p>
            <a:r>
              <a:rPr lang="en-US" sz="2400" dirty="0">
                <a:solidFill>
                  <a:srgbClr val="FF0000"/>
                </a:solidFill>
              </a:rPr>
              <a:t>Annual Savings</a:t>
            </a:r>
          </a:p>
        </p:txBody>
      </p:sp>
      <p:sp>
        <p:nvSpPr>
          <p:cNvPr id="12" name="TextBox 11">
            <a:extLst>
              <a:ext uri="{FF2B5EF4-FFF2-40B4-BE49-F238E27FC236}">
                <a16:creationId xmlns:a16="http://schemas.microsoft.com/office/drawing/2014/main" id="{62C4A7FA-80F9-49DC-B9A5-F088E85063EB}"/>
              </a:ext>
            </a:extLst>
          </p:cNvPr>
          <p:cNvSpPr txBox="1"/>
          <p:nvPr/>
        </p:nvSpPr>
        <p:spPr>
          <a:xfrm>
            <a:off x="71579" y="5040025"/>
            <a:ext cx="2697338" cy="461665"/>
          </a:xfrm>
          <a:prstGeom prst="rect">
            <a:avLst/>
          </a:prstGeom>
          <a:noFill/>
        </p:spPr>
        <p:txBody>
          <a:bodyPr wrap="square" rtlCol="0">
            <a:spAutoFit/>
          </a:bodyPr>
          <a:lstStyle/>
          <a:p>
            <a:pPr algn="ctr"/>
            <a:r>
              <a:rPr lang="en-US" sz="2400" dirty="0">
                <a:solidFill>
                  <a:srgbClr val="FF0000"/>
                </a:solidFill>
              </a:rPr>
              <a:t>$793 million saved</a:t>
            </a:r>
          </a:p>
        </p:txBody>
      </p:sp>
      <p:pic>
        <p:nvPicPr>
          <p:cNvPr id="1028" name="Picture 4" descr="seco logo">
            <a:extLst>
              <a:ext uri="{FF2B5EF4-FFF2-40B4-BE49-F238E27FC236}">
                <a16:creationId xmlns:a16="http://schemas.microsoft.com/office/drawing/2014/main" id="{030FBBEE-16B9-45F8-879A-8A5ECAF5FA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7227" y="5660771"/>
            <a:ext cx="1920240" cy="832104"/>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E7B23321-12D6-4070-879E-1859D16C676B}"/>
              </a:ext>
            </a:extLst>
          </p:cNvPr>
          <p:cNvSpPr>
            <a:spLocks noGrp="1"/>
          </p:cNvSpPr>
          <p:nvPr>
            <p:ph type="sldNum" sz="quarter" idx="12"/>
          </p:nvPr>
        </p:nvSpPr>
        <p:spPr/>
        <p:txBody>
          <a:bodyPr/>
          <a:lstStyle/>
          <a:p>
            <a:fld id="{C553682A-66D1-4858-B58D-ACDBD1F4F6A7}" type="slidenum">
              <a:rPr lang="en-US" smtClean="0"/>
              <a:t>5</a:t>
            </a:fld>
            <a:endParaRPr lang="en-US" dirty="0"/>
          </a:p>
        </p:txBody>
      </p:sp>
    </p:spTree>
    <p:extLst>
      <p:ext uri="{BB962C8B-B14F-4D97-AF65-F5344CB8AC3E}">
        <p14:creationId xmlns:p14="http://schemas.microsoft.com/office/powerpoint/2010/main" val="3020571390"/>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2054">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F10209F8-3E7C-4FC4-AE60-CB0E1FC75BF3}"/>
              </a:ext>
            </a:extLst>
          </p:cNvPr>
          <p:cNvSpPr>
            <a:spLocks noGrp="1"/>
          </p:cNvSpPr>
          <p:nvPr>
            <p:ph type="title"/>
          </p:nvPr>
        </p:nvSpPr>
        <p:spPr>
          <a:xfrm>
            <a:off x="838200" y="365125"/>
            <a:ext cx="10515600" cy="1325563"/>
          </a:xfrm>
        </p:spPr>
        <p:txBody>
          <a:bodyPr>
            <a:normAutofit/>
          </a:bodyPr>
          <a:lstStyle/>
          <a:p>
            <a:endParaRPr lang="en-US">
              <a:solidFill>
                <a:srgbClr val="FFFFFF"/>
              </a:solidFill>
            </a:endParaRPr>
          </a:p>
        </p:txBody>
      </p:sp>
      <p:graphicFrame>
        <p:nvGraphicFramePr>
          <p:cNvPr id="7" name="Content Placeholder 2">
            <a:extLst>
              <a:ext uri="{FF2B5EF4-FFF2-40B4-BE49-F238E27FC236}">
                <a16:creationId xmlns:a16="http://schemas.microsoft.com/office/drawing/2014/main" id="{E0E23DC7-1C5C-44DF-BD98-84E2C7226766}"/>
              </a:ext>
            </a:extLst>
          </p:cNvPr>
          <p:cNvGraphicFramePr>
            <a:graphicFrameLocks noGrp="1"/>
          </p:cNvGraphicFramePr>
          <p:nvPr>
            <p:ph idx="1"/>
            <p:extLst>
              <p:ext uri="{D42A27DB-BD31-4B8C-83A1-F6EECF244321}">
                <p14:modId xmlns:p14="http://schemas.microsoft.com/office/powerpoint/2010/main" val="396115333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a:extLst>
              <a:ext uri="{FF2B5EF4-FFF2-40B4-BE49-F238E27FC236}">
                <a16:creationId xmlns:a16="http://schemas.microsoft.com/office/drawing/2014/main" id="{D9AC9B16-6406-4534-A55A-38421B40D63B}"/>
              </a:ext>
            </a:extLst>
          </p:cNvPr>
          <p:cNvSpPr>
            <a:spLocks noGrp="1"/>
          </p:cNvSpPr>
          <p:nvPr>
            <p:ph type="sldNum" sz="quarter" idx="12"/>
          </p:nvPr>
        </p:nvSpPr>
        <p:spPr/>
        <p:txBody>
          <a:bodyPr/>
          <a:lstStyle/>
          <a:p>
            <a:fld id="{C553682A-66D1-4858-B58D-ACDBD1F4F6A7}" type="slidenum">
              <a:rPr lang="en-US" smtClean="0"/>
              <a:t>6</a:t>
            </a:fld>
            <a:endParaRPr lang="en-US" dirty="0"/>
          </a:p>
        </p:txBody>
      </p:sp>
      <p:pic>
        <p:nvPicPr>
          <p:cNvPr id="8" name="Picture 7">
            <a:extLst>
              <a:ext uri="{FF2B5EF4-FFF2-40B4-BE49-F238E27FC236}">
                <a16:creationId xmlns:a16="http://schemas.microsoft.com/office/drawing/2014/main" id="{EDB29CD6-5EB4-4676-AF2A-80F25A382C04}"/>
              </a:ext>
            </a:extLst>
          </p:cNvPr>
          <p:cNvPicPr>
            <a:picLocks noChangeAspect="1"/>
          </p:cNvPicPr>
          <p:nvPr/>
        </p:nvPicPr>
        <p:blipFill>
          <a:blip r:embed="rId8"/>
          <a:stretch>
            <a:fillRect/>
          </a:stretch>
        </p:blipFill>
        <p:spPr>
          <a:xfrm>
            <a:off x="9721481" y="-8606"/>
            <a:ext cx="2413740" cy="1120101"/>
          </a:xfrm>
          <a:prstGeom prst="rect">
            <a:avLst/>
          </a:prstGeom>
        </p:spPr>
      </p:pic>
    </p:spTree>
    <p:extLst>
      <p:ext uri="{BB962C8B-B14F-4D97-AF65-F5344CB8AC3E}">
        <p14:creationId xmlns:p14="http://schemas.microsoft.com/office/powerpoint/2010/main" val="4152976848"/>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B000194-E06E-409F-9E9B-F020CCA70BDB}"/>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Statutes</a:t>
            </a:r>
          </a:p>
        </p:txBody>
      </p:sp>
      <p:sp>
        <p:nvSpPr>
          <p:cNvPr id="22" name="Arc 2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24FC4BA-D885-48A5-ABED-4A0DC4602B4B}"/>
              </a:ext>
            </a:extLst>
          </p:cNvPr>
          <p:cNvSpPr>
            <a:spLocks noGrp="1"/>
          </p:cNvSpPr>
          <p:nvPr>
            <p:ph idx="1"/>
          </p:nvPr>
        </p:nvSpPr>
        <p:spPr>
          <a:xfrm>
            <a:off x="4447308" y="591344"/>
            <a:ext cx="6906491" cy="5585619"/>
          </a:xfrm>
        </p:spPr>
        <p:txBody>
          <a:bodyPr anchor="ctr">
            <a:normAutofit/>
          </a:bodyPr>
          <a:lstStyle/>
          <a:p>
            <a:pPr marL="0" lvl="0" indent="0">
              <a:buNone/>
            </a:pPr>
            <a:r>
              <a:rPr lang="en-US" b="1" dirty="0"/>
              <a:t>State Agencies</a:t>
            </a:r>
          </a:p>
          <a:p>
            <a:pPr lvl="0"/>
            <a:r>
              <a:rPr lang="en-US" dirty="0">
                <a:hlinkClick r:id="rId3"/>
              </a:rPr>
              <a:t>Title 10, Texas Government Code §2166.406</a:t>
            </a:r>
            <a:endParaRPr lang="en-US" dirty="0"/>
          </a:p>
          <a:p>
            <a:pPr marL="0" lvl="0" indent="0">
              <a:buNone/>
            </a:pPr>
            <a:endParaRPr lang="en-US" b="1" dirty="0"/>
          </a:p>
          <a:p>
            <a:pPr marL="0" lvl="0" indent="0">
              <a:buNone/>
            </a:pPr>
            <a:r>
              <a:rPr lang="en-US" b="1" dirty="0"/>
              <a:t>Cities and Counties </a:t>
            </a:r>
          </a:p>
          <a:p>
            <a:pPr lvl="0"/>
            <a:r>
              <a:rPr lang="en-US" dirty="0">
                <a:hlinkClick r:id="rId4"/>
              </a:rPr>
              <a:t>Title 9, Local Government Code §302</a:t>
            </a:r>
            <a:endParaRPr lang="en-US" dirty="0"/>
          </a:p>
          <a:p>
            <a:pPr marL="0" lvl="0" indent="0">
              <a:buNone/>
            </a:pPr>
            <a:endParaRPr lang="en-US" b="1" dirty="0"/>
          </a:p>
          <a:p>
            <a:pPr marL="0" lvl="0" indent="0">
              <a:buNone/>
            </a:pPr>
            <a:r>
              <a:rPr lang="en-US" b="1" dirty="0"/>
              <a:t>Schools, Colleges and Universities</a:t>
            </a:r>
          </a:p>
          <a:p>
            <a:pPr lvl="0"/>
            <a:r>
              <a:rPr lang="en-US" dirty="0"/>
              <a:t>Public Schools (K-12): </a:t>
            </a:r>
            <a:r>
              <a:rPr lang="en-US" dirty="0">
                <a:hlinkClick r:id="rId5"/>
              </a:rPr>
              <a:t>Title 2, Education Code §44.901</a:t>
            </a:r>
            <a:endParaRPr lang="en-US" dirty="0"/>
          </a:p>
          <a:p>
            <a:pPr lvl="0"/>
            <a:r>
              <a:rPr lang="en-US" dirty="0"/>
              <a:t>Public Higher Education: </a:t>
            </a:r>
            <a:r>
              <a:rPr lang="en-US" dirty="0">
                <a:hlinkClick r:id="rId6"/>
              </a:rPr>
              <a:t>Title 3, Education Code §51.927</a:t>
            </a:r>
            <a:endParaRPr lang="en-US" dirty="0"/>
          </a:p>
          <a:p>
            <a:endParaRPr lang="en-US" dirty="0"/>
          </a:p>
        </p:txBody>
      </p:sp>
      <p:sp>
        <p:nvSpPr>
          <p:cNvPr id="5" name="Slide Number Placeholder 4">
            <a:extLst>
              <a:ext uri="{FF2B5EF4-FFF2-40B4-BE49-F238E27FC236}">
                <a16:creationId xmlns:a16="http://schemas.microsoft.com/office/drawing/2014/main" id="{1797E82D-1763-4A7D-A67A-4E819DA6DBF0}"/>
              </a:ext>
            </a:extLst>
          </p:cNvPr>
          <p:cNvSpPr>
            <a:spLocks noGrp="1"/>
          </p:cNvSpPr>
          <p:nvPr>
            <p:ph type="sldNum" sz="quarter" idx="12"/>
          </p:nvPr>
        </p:nvSpPr>
        <p:spPr/>
        <p:txBody>
          <a:bodyPr/>
          <a:lstStyle/>
          <a:p>
            <a:fld id="{C553682A-66D1-4858-B58D-ACDBD1F4F6A7}" type="slidenum">
              <a:rPr lang="en-US" smtClean="0"/>
              <a:t>7</a:t>
            </a:fld>
            <a:endParaRPr lang="en-US" dirty="0"/>
          </a:p>
        </p:txBody>
      </p:sp>
      <p:pic>
        <p:nvPicPr>
          <p:cNvPr id="10" name="Picture 9">
            <a:extLst>
              <a:ext uri="{FF2B5EF4-FFF2-40B4-BE49-F238E27FC236}">
                <a16:creationId xmlns:a16="http://schemas.microsoft.com/office/drawing/2014/main" id="{57710AF0-8A99-4937-8D9A-303DB34E5C9B}"/>
              </a:ext>
            </a:extLst>
          </p:cNvPr>
          <p:cNvPicPr>
            <a:picLocks noChangeAspect="1"/>
          </p:cNvPicPr>
          <p:nvPr/>
        </p:nvPicPr>
        <p:blipFill>
          <a:blip r:embed="rId7"/>
          <a:stretch>
            <a:fillRect/>
          </a:stretch>
        </p:blipFill>
        <p:spPr>
          <a:xfrm>
            <a:off x="482021" y="4497195"/>
            <a:ext cx="2413740" cy="1120101"/>
          </a:xfrm>
          <a:prstGeom prst="rect">
            <a:avLst/>
          </a:prstGeom>
        </p:spPr>
      </p:pic>
    </p:spTree>
    <p:extLst>
      <p:ext uri="{BB962C8B-B14F-4D97-AF65-F5344CB8AC3E}">
        <p14:creationId xmlns:p14="http://schemas.microsoft.com/office/powerpoint/2010/main" val="919672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114" name="Rectangle 4113">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748C3FB-5475-4C6C-B80E-029A0CFE3122}"/>
              </a:ext>
            </a:extLst>
          </p:cNvPr>
          <p:cNvSpPr>
            <a:spLocks noGrp="1"/>
          </p:cNvSpPr>
          <p:nvPr>
            <p:ph type="title"/>
          </p:nvPr>
        </p:nvSpPr>
        <p:spPr>
          <a:xfrm>
            <a:off x="793662" y="386930"/>
            <a:ext cx="10066122" cy="1298448"/>
          </a:xfrm>
        </p:spPr>
        <p:txBody>
          <a:bodyPr anchor="b">
            <a:normAutofit/>
          </a:bodyPr>
          <a:lstStyle/>
          <a:p>
            <a:r>
              <a:rPr lang="en-US" dirty="0"/>
              <a:t>Recent Energy Savings Performance Contract (ESPC) Projects</a:t>
            </a:r>
          </a:p>
        </p:txBody>
      </p:sp>
      <p:sp>
        <p:nvSpPr>
          <p:cNvPr id="4116" name="Rectangle 4115">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18" name="Rectangle 4117">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00" name="Picture 4" descr="seco logo">
            <a:extLst>
              <a:ext uri="{FF2B5EF4-FFF2-40B4-BE49-F238E27FC236}">
                <a16:creationId xmlns:a16="http://schemas.microsoft.com/office/drawing/2014/main" id="{2520E13C-D341-4CD5-832D-FC72DB6B57F6}"/>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colorTemperature colorTemp="5900"/>
                    </a14:imgEffect>
                  </a14:imgLayer>
                </a14:imgProps>
              </a:ext>
              <a:ext uri="{28A0092B-C50C-407E-A947-70E740481C1C}">
                <a14:useLocalDpi xmlns:a14="http://schemas.microsoft.com/office/drawing/2010/main" val="0"/>
              </a:ext>
            </a:extLst>
          </a:blip>
          <a:stretch>
            <a:fillRect/>
          </a:stretch>
        </p:blipFill>
        <p:spPr bwMode="auto">
          <a:xfrm>
            <a:off x="8305164" y="3778595"/>
            <a:ext cx="2194560" cy="950975"/>
          </a:xfrm>
          <a:prstGeom prst="rect">
            <a:avLst/>
          </a:prstGeom>
        </p:spPr>
        <p:style>
          <a:lnRef idx="0">
            <a:scrgbClr r="0" g="0" b="0"/>
          </a:lnRef>
          <a:fillRef idx="0">
            <a:scrgbClr r="0" g="0" b="0"/>
          </a:fillRef>
          <a:effectRef idx="0">
            <a:scrgbClr r="0" g="0" b="0"/>
          </a:effectRef>
          <a:fontRef idx="minor">
            <a:schemeClr val="lt1"/>
          </a:fontRef>
        </p:style>
      </p:pic>
      <p:sp>
        <p:nvSpPr>
          <p:cNvPr id="4120" name="Rectangle 4119">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9" name="Content Placeholder 2">
            <a:extLst>
              <a:ext uri="{FF2B5EF4-FFF2-40B4-BE49-F238E27FC236}">
                <a16:creationId xmlns:a16="http://schemas.microsoft.com/office/drawing/2014/main" id="{7D4EE93B-9A6B-4FA0-AED0-416A15BBB1E0}"/>
              </a:ext>
            </a:extLst>
          </p:cNvPr>
          <p:cNvGraphicFramePr>
            <a:graphicFrameLocks noGrp="1"/>
          </p:cNvGraphicFramePr>
          <p:nvPr>
            <p:ph idx="1"/>
            <p:extLst>
              <p:ext uri="{D42A27DB-BD31-4B8C-83A1-F6EECF244321}">
                <p14:modId xmlns:p14="http://schemas.microsoft.com/office/powerpoint/2010/main" val="4245576970"/>
              </p:ext>
            </p:extLst>
          </p:nvPr>
        </p:nvGraphicFramePr>
        <p:xfrm>
          <a:off x="106326" y="2275367"/>
          <a:ext cx="7315200" cy="475488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3" name="Slide Number Placeholder 2">
            <a:extLst>
              <a:ext uri="{FF2B5EF4-FFF2-40B4-BE49-F238E27FC236}">
                <a16:creationId xmlns:a16="http://schemas.microsoft.com/office/drawing/2014/main" id="{D9F90471-7DE1-4ED3-8B96-4A7C987C008B}"/>
              </a:ext>
            </a:extLst>
          </p:cNvPr>
          <p:cNvSpPr>
            <a:spLocks noGrp="1"/>
          </p:cNvSpPr>
          <p:nvPr>
            <p:ph type="sldNum" sz="quarter" idx="12"/>
          </p:nvPr>
        </p:nvSpPr>
        <p:spPr/>
        <p:txBody>
          <a:bodyPr/>
          <a:lstStyle/>
          <a:p>
            <a:fld id="{C553682A-66D1-4858-B58D-ACDBD1F4F6A7}" type="slidenum">
              <a:rPr lang="en-US" smtClean="0"/>
              <a:t>8</a:t>
            </a:fld>
            <a:endParaRPr lang="en-US" dirty="0"/>
          </a:p>
        </p:txBody>
      </p:sp>
    </p:spTree>
    <p:extLst>
      <p:ext uri="{BB962C8B-B14F-4D97-AF65-F5344CB8AC3E}">
        <p14:creationId xmlns:p14="http://schemas.microsoft.com/office/powerpoint/2010/main" val="2127631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8DB6C9C-AF65-495A-9C4D-DEAE36646248}"/>
              </a:ext>
            </a:extLst>
          </p:cNvPr>
          <p:cNvSpPr>
            <a:spLocks noGrp="1"/>
          </p:cNvSpPr>
          <p:nvPr>
            <p:ph type="title"/>
          </p:nvPr>
        </p:nvSpPr>
        <p:spPr>
          <a:xfrm>
            <a:off x="959157" y="1113764"/>
            <a:ext cx="3269749" cy="4624327"/>
          </a:xfrm>
        </p:spPr>
        <p:txBody>
          <a:bodyPr anchor="ctr">
            <a:normAutofit/>
          </a:bodyPr>
          <a:lstStyle/>
          <a:p>
            <a:r>
              <a:rPr lang="en-US" sz="3200">
                <a:solidFill>
                  <a:srgbClr val="FFFFFF"/>
                </a:solidFill>
              </a:rPr>
              <a:t>Past Loanstar projects performance</a:t>
            </a:r>
          </a:p>
        </p:txBody>
      </p:sp>
      <p:sp>
        <p:nvSpPr>
          <p:cNvPr id="3" name="Content Placeholder 2">
            <a:extLst>
              <a:ext uri="{FF2B5EF4-FFF2-40B4-BE49-F238E27FC236}">
                <a16:creationId xmlns:a16="http://schemas.microsoft.com/office/drawing/2014/main" id="{0C9A873D-ED1F-4DFE-A06D-7060A0DBA552}"/>
              </a:ext>
            </a:extLst>
          </p:cNvPr>
          <p:cNvSpPr>
            <a:spLocks noGrp="1"/>
          </p:cNvSpPr>
          <p:nvPr>
            <p:ph idx="1"/>
          </p:nvPr>
        </p:nvSpPr>
        <p:spPr>
          <a:xfrm>
            <a:off x="5155905" y="1113764"/>
            <a:ext cx="6108179" cy="4624327"/>
          </a:xfrm>
        </p:spPr>
        <p:txBody>
          <a:bodyPr anchor="ctr">
            <a:normAutofit/>
          </a:bodyPr>
          <a:lstStyle/>
          <a:p>
            <a:r>
              <a:rPr lang="en-US" dirty="0"/>
              <a:t>TEXAS DEPARTMENT OF CRIMINAL JUSTICE</a:t>
            </a:r>
          </a:p>
          <a:p>
            <a:r>
              <a:rPr lang="en-US" dirty="0"/>
              <a:t>CITY OF PORT LAVACA</a:t>
            </a:r>
          </a:p>
        </p:txBody>
      </p:sp>
      <p:sp>
        <p:nvSpPr>
          <p:cNvPr id="4" name="Slide Number Placeholder 3">
            <a:extLst>
              <a:ext uri="{FF2B5EF4-FFF2-40B4-BE49-F238E27FC236}">
                <a16:creationId xmlns:a16="http://schemas.microsoft.com/office/drawing/2014/main" id="{15AF8E92-7968-42C5-82C8-6B7A5B55A6E1}"/>
              </a:ext>
            </a:extLst>
          </p:cNvPr>
          <p:cNvSpPr>
            <a:spLocks noGrp="1"/>
          </p:cNvSpPr>
          <p:nvPr>
            <p:ph type="sldNum" sz="quarter" idx="12"/>
          </p:nvPr>
        </p:nvSpPr>
        <p:spPr/>
        <p:txBody>
          <a:bodyPr/>
          <a:lstStyle/>
          <a:p>
            <a:fld id="{236CEDAA-AA30-40B6-AEC1-963808F57B83}" type="slidenum">
              <a:rPr lang="en-US" smtClean="0"/>
              <a:t>9</a:t>
            </a:fld>
            <a:endParaRPr lang="en-US"/>
          </a:p>
        </p:txBody>
      </p:sp>
      <p:pic>
        <p:nvPicPr>
          <p:cNvPr id="9" name="Picture 8">
            <a:extLst>
              <a:ext uri="{FF2B5EF4-FFF2-40B4-BE49-F238E27FC236}">
                <a16:creationId xmlns:a16="http://schemas.microsoft.com/office/drawing/2014/main" id="{E38ADD68-EC2C-4605-8F57-A0B7F26B6101}"/>
              </a:ext>
            </a:extLst>
          </p:cNvPr>
          <p:cNvPicPr>
            <a:picLocks noChangeAspect="1"/>
          </p:cNvPicPr>
          <p:nvPr/>
        </p:nvPicPr>
        <p:blipFill>
          <a:blip r:embed="rId2"/>
          <a:stretch>
            <a:fillRect/>
          </a:stretch>
        </p:blipFill>
        <p:spPr>
          <a:xfrm>
            <a:off x="8790172" y="161848"/>
            <a:ext cx="2911247" cy="1350970"/>
          </a:xfrm>
          <a:prstGeom prst="rect">
            <a:avLst/>
          </a:prstGeom>
        </p:spPr>
      </p:pic>
    </p:spTree>
    <p:extLst>
      <p:ext uri="{BB962C8B-B14F-4D97-AF65-F5344CB8AC3E}">
        <p14:creationId xmlns:p14="http://schemas.microsoft.com/office/powerpoint/2010/main" val="30688622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941</TotalTime>
  <Words>1325</Words>
  <Application>Microsoft Office PowerPoint</Application>
  <PresentationFormat>Widescreen</PresentationFormat>
  <Paragraphs>158</Paragraphs>
  <Slides>15</Slides>
  <Notes>13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Arial</vt:lpstr>
      <vt:lpstr>Calibri</vt:lpstr>
      <vt:lpstr>Calibri Light</vt:lpstr>
      <vt:lpstr>Gill Sans MT</vt:lpstr>
      <vt:lpstr>Google Sans</vt:lpstr>
      <vt:lpstr>Wingdings 2</vt:lpstr>
      <vt:lpstr>Office Theme</vt:lpstr>
      <vt:lpstr>Dividend</vt:lpstr>
      <vt:lpstr>LoanSTAR</vt:lpstr>
      <vt:lpstr>Overview  Maximum loan size per application  $8 million ($3 million min for repaid ARRA)  Maximum number of loans per application period Three per applicant  Interest Rates General fund - annual rate of 2 percent  Repaid ARRA fund - annual rate of 1 percent.   Application Review  First-come, first-served basis  Application Submission Open until August 31, 2023</vt:lpstr>
      <vt:lpstr>Qualifying for a Loan</vt:lpstr>
      <vt:lpstr>LoanSTAR Process 2 Phases: Application &amp; Construction/Installation</vt:lpstr>
      <vt:lpstr>Loan Recap</vt:lpstr>
      <vt:lpstr>PowerPoint Presentation</vt:lpstr>
      <vt:lpstr>Statutes</vt:lpstr>
      <vt:lpstr>Recent Energy Savings Performance Contract (ESPC) Projects</vt:lpstr>
      <vt:lpstr>Past Loanstar projects performance</vt:lpstr>
      <vt:lpstr>TEXAS DEPARTMENT OF CRIMINAL JUSTICE (TDCJ)</vt:lpstr>
      <vt:lpstr>City of Port Lavaca</vt:lpstr>
      <vt:lpstr> </vt:lpstr>
      <vt:lpstr>Overview Loan applications reviewed  on a first-come-first-serve basis  Maximum loan amount of $3,000,000  Project construction Completed within twenty-four months  from contract full execution date  Two loans maximum per entity  Interest rate - 0.25%. Repayment term - 15 years  </vt:lpstr>
      <vt:lpstr>Qualifying for a Loan</vt:lpstr>
      <vt:lpstr>Eddy Trevino, Director eddy.trevino@cpa.texas.gov  John Kyere, Contract Manager john.kyere@cpa.texas.gov   Adam Mueller, Contract Manager adam.mueller@cpa.texas.gov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LoanSTAR</dc:title>
  <dc:creator>Eddy Trevino</dc:creator>
  <cp:lastModifiedBy>Larissa Araiza</cp:lastModifiedBy>
  <cp:revision>72</cp:revision>
  <dcterms:created xsi:type="dcterms:W3CDTF">2021-06-10T21:04:44Z</dcterms:created>
  <dcterms:modified xsi:type="dcterms:W3CDTF">2023-05-09T18:03:43Z</dcterms:modified>
</cp:coreProperties>
</file>