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360" r:id="rId2"/>
    <p:sldId id="343" r:id="rId3"/>
    <p:sldId id="383" r:id="rId4"/>
    <p:sldId id="409" r:id="rId5"/>
    <p:sldId id="387" r:id="rId6"/>
    <p:sldId id="384" r:id="rId7"/>
    <p:sldId id="385" r:id="rId8"/>
    <p:sldId id="373" r:id="rId9"/>
    <p:sldId id="395" r:id="rId10"/>
    <p:sldId id="390" r:id="rId11"/>
    <p:sldId id="377" r:id="rId12"/>
    <p:sldId id="371" r:id="rId13"/>
    <p:sldId id="394" r:id="rId14"/>
    <p:sldId id="397" r:id="rId15"/>
    <p:sldId id="408" r:id="rId16"/>
    <p:sldId id="410" r:id="rId17"/>
    <p:sldId id="405" r:id="rId18"/>
    <p:sldId id="407" r:id="rId19"/>
    <p:sldId id="400" r:id="rId20"/>
    <p:sldId id="396" r:id="rId21"/>
    <p:sldId id="411" r:id="rId22"/>
    <p:sldId id="352" r:id="rId23"/>
    <p:sldId id="412" r:id="rId24"/>
    <p:sldId id="398" r:id="rId25"/>
    <p:sldId id="388" r:id="rId26"/>
    <p:sldId id="393" r:id="rId27"/>
    <p:sldId id="401" r:id="rId28"/>
    <p:sldId id="402" r:id="rId29"/>
    <p:sldId id="391" r:id="rId30"/>
    <p:sldId id="392" r:id="rId31"/>
    <p:sldId id="389" r:id="rId32"/>
    <p:sldId id="38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689"/>
    <a:srgbClr val="000000"/>
    <a:srgbClr val="232323"/>
    <a:srgbClr val="FBCD0B"/>
    <a:srgbClr val="DA521F"/>
    <a:srgbClr val="B1421B"/>
    <a:srgbClr val="FBD438"/>
    <a:srgbClr val="489D6C"/>
    <a:srgbClr val="3D855B"/>
    <a:srgbClr val="C29C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64447" autoAdjust="0"/>
  </p:normalViewPr>
  <p:slideViewPr>
    <p:cSldViewPr snapToGrid="0" snapToObjects="1" showGuides="1">
      <p:cViewPr varScale="1">
        <p:scale>
          <a:sx n="55" d="100"/>
          <a:sy n="55" d="100"/>
        </p:scale>
        <p:origin x="1699" y="43"/>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19" d="100"/>
          <a:sy n="119" d="100"/>
        </p:scale>
        <p:origin x="443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CC8754-43BB-794F-AD60-C6986A73F4BE}" type="slidenum">
              <a:rPr lang="en-US" smtClean="0"/>
              <a:t>‹#›</a:t>
            </a:fld>
            <a:endParaRPr lang="en-US"/>
          </a:p>
        </p:txBody>
      </p:sp>
    </p:spTree>
    <p:extLst>
      <p:ext uri="{BB962C8B-B14F-4D97-AF65-F5344CB8AC3E}">
        <p14:creationId xmlns:p14="http://schemas.microsoft.com/office/powerpoint/2010/main" val="2051930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A4B11F-DEB5-FD42-A446-CCBF89D9B67B}" type="datetimeFigureOut">
              <a:rPr lang="en-US" smtClean="0"/>
              <a:t>5/10/2023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2CA6B6-07BB-AC45-8702-9912B3FA3398}" type="slidenum">
              <a:rPr lang="en-US" smtClean="0"/>
              <a:t>‹#›</a:t>
            </a:fld>
            <a:endParaRPr lang="en-US"/>
          </a:p>
        </p:txBody>
      </p:sp>
    </p:spTree>
    <p:extLst>
      <p:ext uri="{BB962C8B-B14F-4D97-AF65-F5344CB8AC3E}">
        <p14:creationId xmlns:p14="http://schemas.microsoft.com/office/powerpoint/2010/main" val="1659610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Good morning and thank you for joining us this morning for our roundtable discussing energy efficiency programs for local governments and their constituents.  We’re happy you could join us, welcome to those who have joined remotely. </a:t>
            </a:r>
          </a:p>
        </p:txBody>
      </p:sp>
      <p:sp>
        <p:nvSpPr>
          <p:cNvPr id="4" name="Slide Number Placeholder 3"/>
          <p:cNvSpPr>
            <a:spLocks noGrp="1"/>
          </p:cNvSpPr>
          <p:nvPr>
            <p:ph type="sldNum" sz="quarter" idx="5"/>
          </p:nvPr>
        </p:nvSpPr>
        <p:spPr/>
        <p:txBody>
          <a:bodyPr/>
          <a:lstStyle/>
          <a:p>
            <a:fld id="{852CA6B6-07BB-AC45-8702-9912B3FA3398}" type="slidenum">
              <a:rPr lang="en-US" smtClean="0"/>
              <a:t>1</a:t>
            </a:fld>
            <a:endParaRPr lang="en-US"/>
          </a:p>
        </p:txBody>
      </p:sp>
    </p:spTree>
    <p:extLst>
      <p:ext uri="{BB962C8B-B14F-4D97-AF65-F5344CB8AC3E}">
        <p14:creationId xmlns:p14="http://schemas.microsoft.com/office/powerpoint/2010/main" val="2892041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CA6B6-07BB-AC45-8702-9912B3FA3398}" type="slidenum">
              <a:rPr lang="en-US" smtClean="0"/>
              <a:t>11</a:t>
            </a:fld>
            <a:endParaRPr lang="en-US"/>
          </a:p>
        </p:txBody>
      </p:sp>
    </p:spTree>
    <p:extLst>
      <p:ext uri="{BB962C8B-B14F-4D97-AF65-F5344CB8AC3E}">
        <p14:creationId xmlns:p14="http://schemas.microsoft.com/office/powerpoint/2010/main" val="2681087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CA6B6-07BB-AC45-8702-9912B3FA3398}" type="slidenum">
              <a:rPr lang="en-US" smtClean="0"/>
              <a:t>13</a:t>
            </a:fld>
            <a:endParaRPr lang="en-US"/>
          </a:p>
        </p:txBody>
      </p:sp>
    </p:spTree>
    <p:extLst>
      <p:ext uri="{BB962C8B-B14F-4D97-AF65-F5344CB8AC3E}">
        <p14:creationId xmlns:p14="http://schemas.microsoft.com/office/powerpoint/2010/main" val="3873058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CA6B6-07BB-AC45-8702-9912B3FA3398}" type="slidenum">
              <a:rPr lang="en-US" smtClean="0"/>
              <a:t>16</a:t>
            </a:fld>
            <a:endParaRPr lang="en-US"/>
          </a:p>
        </p:txBody>
      </p:sp>
    </p:spTree>
    <p:extLst>
      <p:ext uri="{BB962C8B-B14F-4D97-AF65-F5344CB8AC3E}">
        <p14:creationId xmlns:p14="http://schemas.microsoft.com/office/powerpoint/2010/main" val="2190461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CA6B6-07BB-AC45-8702-9912B3FA3398}" type="slidenum">
              <a:rPr lang="en-US" smtClean="0"/>
              <a:t>17</a:t>
            </a:fld>
            <a:endParaRPr lang="en-US"/>
          </a:p>
        </p:txBody>
      </p:sp>
    </p:spTree>
    <p:extLst>
      <p:ext uri="{BB962C8B-B14F-4D97-AF65-F5344CB8AC3E}">
        <p14:creationId xmlns:p14="http://schemas.microsoft.com/office/powerpoint/2010/main" val="3930512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CA6B6-07BB-AC45-8702-9912B3FA3398}" type="slidenum">
              <a:rPr lang="en-US" smtClean="0"/>
              <a:t>19</a:t>
            </a:fld>
            <a:endParaRPr lang="en-US"/>
          </a:p>
        </p:txBody>
      </p:sp>
    </p:spTree>
    <p:extLst>
      <p:ext uri="{BB962C8B-B14F-4D97-AF65-F5344CB8AC3E}">
        <p14:creationId xmlns:p14="http://schemas.microsoft.com/office/powerpoint/2010/main" val="2350418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CA6B6-07BB-AC45-8702-9912B3FA3398}" type="slidenum">
              <a:rPr lang="en-US" smtClean="0"/>
              <a:t>20</a:t>
            </a:fld>
            <a:endParaRPr lang="en-US"/>
          </a:p>
        </p:txBody>
      </p:sp>
    </p:spTree>
    <p:extLst>
      <p:ext uri="{BB962C8B-B14F-4D97-AF65-F5344CB8AC3E}">
        <p14:creationId xmlns:p14="http://schemas.microsoft.com/office/powerpoint/2010/main" val="3375505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CA6B6-07BB-AC45-8702-9912B3FA3398}" type="slidenum">
              <a:rPr lang="en-US" smtClean="0"/>
              <a:t>21</a:t>
            </a:fld>
            <a:endParaRPr lang="en-US"/>
          </a:p>
        </p:txBody>
      </p:sp>
    </p:spTree>
    <p:extLst>
      <p:ext uri="{BB962C8B-B14F-4D97-AF65-F5344CB8AC3E}">
        <p14:creationId xmlns:p14="http://schemas.microsoft.com/office/powerpoint/2010/main" val="1507472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u="none" strike="noStrike" kern="1200" dirty="0">
                <a:solidFill>
                  <a:schemeClr val="tx1"/>
                </a:solidFill>
                <a:effectLst/>
                <a:latin typeface="+mn-lt"/>
                <a:ea typeface="+mn-ea"/>
                <a:cs typeface="+mn-cs"/>
              </a:rPr>
              <a:t>Building Performance Assessment Center:</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https://bpac.engr.tamu.edu/assessment-details/</a:t>
            </a:r>
          </a:p>
        </p:txBody>
      </p:sp>
      <p:sp>
        <p:nvSpPr>
          <p:cNvPr id="4" name="Slide Number Placeholder 3"/>
          <p:cNvSpPr>
            <a:spLocks noGrp="1"/>
          </p:cNvSpPr>
          <p:nvPr>
            <p:ph type="sldNum" sz="quarter" idx="10"/>
          </p:nvPr>
        </p:nvSpPr>
        <p:spPr/>
        <p:txBody>
          <a:bodyPr/>
          <a:lstStyle/>
          <a:p>
            <a:fld id="{76807BFF-9A7C-4A59-A7CC-3FEA893BCA25}" type="slidenum">
              <a:rPr lang="en-US" smtClean="0"/>
              <a:t>22</a:t>
            </a:fld>
            <a:endParaRPr lang="en-US"/>
          </a:p>
        </p:txBody>
      </p:sp>
    </p:spTree>
    <p:extLst>
      <p:ext uri="{BB962C8B-B14F-4D97-AF65-F5344CB8AC3E}">
        <p14:creationId xmlns:p14="http://schemas.microsoft.com/office/powerpoint/2010/main" val="100105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CA6B6-07BB-AC45-8702-9912B3FA3398}" type="slidenum">
              <a:rPr lang="en-US" smtClean="0"/>
              <a:t>25</a:t>
            </a:fld>
            <a:endParaRPr lang="en-US"/>
          </a:p>
        </p:txBody>
      </p:sp>
    </p:spTree>
    <p:extLst>
      <p:ext uri="{BB962C8B-B14F-4D97-AF65-F5344CB8AC3E}">
        <p14:creationId xmlns:p14="http://schemas.microsoft.com/office/powerpoint/2010/main" val="4078660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CA6B6-07BB-AC45-8702-9912B3FA3398}" type="slidenum">
              <a:rPr lang="en-US" smtClean="0"/>
              <a:t>26</a:t>
            </a:fld>
            <a:endParaRPr lang="en-US"/>
          </a:p>
        </p:txBody>
      </p:sp>
    </p:spTree>
    <p:extLst>
      <p:ext uri="{BB962C8B-B14F-4D97-AF65-F5344CB8AC3E}">
        <p14:creationId xmlns:p14="http://schemas.microsoft.com/office/powerpoint/2010/main" val="3836205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endParaRPr lang="en-US" sz="1200" dirty="0"/>
          </a:p>
          <a:p>
            <a:r>
              <a:rPr lang="en-US" sz="1200" dirty="0"/>
              <a:t>I’ve invited a couple of experts from the State Energy Conservation Office (SECO) to talk about LoanSTAR and other programs to help local governments lower their operating costs and energy usage.  John Kyere (</a:t>
            </a:r>
            <a:r>
              <a:rPr lang="en-US" sz="1200" dirty="0" err="1"/>
              <a:t>Cheeyery</a:t>
            </a:r>
            <a:r>
              <a:rPr lang="en-US" sz="1200" dirty="0"/>
              <a:t>) and Adam Mueller (</a:t>
            </a:r>
            <a:r>
              <a:rPr lang="en-US" sz="1200" dirty="0" err="1"/>
              <a:t>Myooler</a:t>
            </a:r>
            <a:r>
              <a:rPr lang="en-US" sz="1200" dirty="0"/>
              <a:t>).</a:t>
            </a:r>
            <a:endParaRPr lang="en-US" dirty="0"/>
          </a:p>
        </p:txBody>
      </p:sp>
      <p:sp>
        <p:nvSpPr>
          <p:cNvPr id="4" name="Slide Number Placeholder 3"/>
          <p:cNvSpPr>
            <a:spLocks noGrp="1"/>
          </p:cNvSpPr>
          <p:nvPr>
            <p:ph type="sldNum" sz="quarter" idx="10"/>
          </p:nvPr>
        </p:nvSpPr>
        <p:spPr/>
        <p:txBody>
          <a:bodyPr/>
          <a:lstStyle/>
          <a:p>
            <a:fld id="{852CA6B6-07BB-AC45-8702-9912B3FA3398}"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2071722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CA6B6-07BB-AC45-8702-9912B3FA3398}" type="slidenum">
              <a:rPr lang="en-US" smtClean="0"/>
              <a:t>27</a:t>
            </a:fld>
            <a:endParaRPr lang="en-US"/>
          </a:p>
        </p:txBody>
      </p:sp>
    </p:spTree>
    <p:extLst>
      <p:ext uri="{BB962C8B-B14F-4D97-AF65-F5344CB8AC3E}">
        <p14:creationId xmlns:p14="http://schemas.microsoft.com/office/powerpoint/2010/main" val="4107166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CA6B6-07BB-AC45-8702-9912B3FA3398}" type="slidenum">
              <a:rPr lang="en-US" smtClean="0"/>
              <a:t>28</a:t>
            </a:fld>
            <a:endParaRPr lang="en-US"/>
          </a:p>
        </p:txBody>
      </p:sp>
    </p:spTree>
    <p:extLst>
      <p:ext uri="{BB962C8B-B14F-4D97-AF65-F5344CB8AC3E}">
        <p14:creationId xmlns:p14="http://schemas.microsoft.com/office/powerpoint/2010/main" val="1469951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CA6B6-07BB-AC45-8702-9912B3FA3398}" type="slidenum">
              <a:rPr lang="en-US" smtClean="0"/>
              <a:t>29</a:t>
            </a:fld>
            <a:endParaRPr lang="en-US"/>
          </a:p>
        </p:txBody>
      </p:sp>
    </p:spTree>
    <p:extLst>
      <p:ext uri="{BB962C8B-B14F-4D97-AF65-F5344CB8AC3E}">
        <p14:creationId xmlns:p14="http://schemas.microsoft.com/office/powerpoint/2010/main" val="30253055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CA6B6-07BB-AC45-8702-9912B3FA3398}" type="slidenum">
              <a:rPr lang="en-US" smtClean="0"/>
              <a:t>30</a:t>
            </a:fld>
            <a:endParaRPr lang="en-US"/>
          </a:p>
        </p:txBody>
      </p:sp>
    </p:spTree>
    <p:extLst>
      <p:ext uri="{BB962C8B-B14F-4D97-AF65-F5344CB8AC3E}">
        <p14:creationId xmlns:p14="http://schemas.microsoft.com/office/powerpoint/2010/main" val="32609681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CA6B6-07BB-AC45-8702-9912B3FA3398}" type="slidenum">
              <a:rPr lang="en-US" smtClean="0"/>
              <a:t>32</a:t>
            </a:fld>
            <a:endParaRPr lang="en-US"/>
          </a:p>
        </p:txBody>
      </p:sp>
    </p:spTree>
    <p:extLst>
      <p:ext uri="{BB962C8B-B14F-4D97-AF65-F5344CB8AC3E}">
        <p14:creationId xmlns:p14="http://schemas.microsoft.com/office/powerpoint/2010/main" val="3971763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2CA6B6-07BB-AC45-8702-9912B3FA3398}" type="slidenum">
              <a:rPr lang="en-US" smtClean="0"/>
              <a:t>3</a:t>
            </a:fld>
            <a:endParaRPr lang="en-US"/>
          </a:p>
        </p:txBody>
      </p:sp>
    </p:spTree>
    <p:extLst>
      <p:ext uri="{BB962C8B-B14F-4D97-AF65-F5344CB8AC3E}">
        <p14:creationId xmlns:p14="http://schemas.microsoft.com/office/powerpoint/2010/main" val="2066357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CA6B6-07BB-AC45-8702-9912B3FA3398}" type="slidenum">
              <a:rPr lang="en-US" smtClean="0"/>
              <a:t>4</a:t>
            </a:fld>
            <a:endParaRPr lang="en-US"/>
          </a:p>
        </p:txBody>
      </p:sp>
    </p:spTree>
    <p:extLst>
      <p:ext uri="{BB962C8B-B14F-4D97-AF65-F5344CB8AC3E}">
        <p14:creationId xmlns:p14="http://schemas.microsoft.com/office/powerpoint/2010/main" val="1681013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county adopts, then the cities within that county are already PACE-enabled</a:t>
            </a:r>
          </a:p>
        </p:txBody>
      </p:sp>
      <p:sp>
        <p:nvSpPr>
          <p:cNvPr id="4" name="Slide Number Placeholder 3"/>
          <p:cNvSpPr>
            <a:spLocks noGrp="1"/>
          </p:cNvSpPr>
          <p:nvPr>
            <p:ph type="sldNum" sz="quarter" idx="10"/>
          </p:nvPr>
        </p:nvSpPr>
        <p:spPr/>
        <p:txBody>
          <a:bodyPr/>
          <a:lstStyle/>
          <a:p>
            <a:fld id="{852CA6B6-07BB-AC45-8702-9912B3FA3398}" type="slidenum">
              <a:rPr lang="en-US" smtClean="0"/>
              <a:t>5</a:t>
            </a:fld>
            <a:endParaRPr lang="en-US"/>
          </a:p>
        </p:txBody>
      </p:sp>
    </p:spTree>
    <p:extLst>
      <p:ext uri="{BB962C8B-B14F-4D97-AF65-F5344CB8AC3E}">
        <p14:creationId xmlns:p14="http://schemas.microsoft.com/office/powerpoint/2010/main" val="1850934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87 cities and counties to date</a:t>
            </a:r>
          </a:p>
        </p:txBody>
      </p:sp>
      <p:sp>
        <p:nvSpPr>
          <p:cNvPr id="4" name="Slide Number Placeholder 3"/>
          <p:cNvSpPr>
            <a:spLocks noGrp="1"/>
          </p:cNvSpPr>
          <p:nvPr>
            <p:ph type="sldNum" sz="quarter" idx="5"/>
          </p:nvPr>
        </p:nvSpPr>
        <p:spPr/>
        <p:txBody>
          <a:bodyPr/>
          <a:lstStyle/>
          <a:p>
            <a:fld id="{852CA6B6-07BB-AC45-8702-9912B3FA3398}" type="slidenum">
              <a:rPr lang="en-US" smtClean="0"/>
              <a:t>6</a:t>
            </a:fld>
            <a:endParaRPr lang="en-US"/>
          </a:p>
        </p:txBody>
      </p:sp>
    </p:spTree>
    <p:extLst>
      <p:ext uri="{BB962C8B-B14F-4D97-AF65-F5344CB8AC3E}">
        <p14:creationId xmlns:p14="http://schemas.microsoft.com/office/powerpoint/2010/main" val="484443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Qualified improvements must:</a:t>
            </a:r>
          </a:p>
          <a:p>
            <a:pPr marL="171450" indent="-171450">
              <a:buFont typeface="Arial" panose="020B0604020202020204" pitchFamily="34" charset="0"/>
              <a:buChar char="•"/>
            </a:pPr>
            <a:r>
              <a:rPr lang="en-US" dirty="0"/>
              <a:t>Be permanently fixed to the real property</a:t>
            </a:r>
          </a:p>
          <a:p>
            <a:pPr marL="171450" indent="-171450">
              <a:buFont typeface="Arial" panose="020B0604020202020204" pitchFamily="34" charset="0"/>
              <a:buChar char="•"/>
            </a:pPr>
            <a:r>
              <a:rPr lang="en-US" dirty="0"/>
              <a:t>Decrease water or energy consumption or demand </a:t>
            </a:r>
          </a:p>
          <a:p>
            <a:pPr marL="628650" lvl="1" indent="-171450">
              <a:buFont typeface="Courier New" panose="02070309020205020404" pitchFamily="49" charset="0"/>
              <a:buChar char="o"/>
            </a:pPr>
            <a:r>
              <a:rPr lang="en-US" dirty="0"/>
              <a:t>Includes renewables and distributed generation products on the customer’s side of the meter that use energy technology to generate electricity, provide thermal energy, or regulate temperature</a:t>
            </a:r>
          </a:p>
          <a:p>
            <a:pPr marL="171450" indent="-171450">
              <a:buFont typeface="Arial" panose="020B0604020202020204" pitchFamily="34" charset="0"/>
              <a:buChar char="•"/>
            </a:pPr>
            <a:r>
              <a:rPr lang="en-US" dirty="0"/>
              <a:t>Have a useful life that exceeds the term of the PACE financing agreement. </a:t>
            </a:r>
          </a:p>
        </p:txBody>
      </p:sp>
      <p:sp>
        <p:nvSpPr>
          <p:cNvPr id="4" name="Slide Number Placeholder 3"/>
          <p:cNvSpPr>
            <a:spLocks noGrp="1"/>
          </p:cNvSpPr>
          <p:nvPr>
            <p:ph type="sldNum" sz="quarter" idx="10"/>
          </p:nvPr>
        </p:nvSpPr>
        <p:spPr/>
        <p:txBody>
          <a:bodyPr/>
          <a:lstStyle/>
          <a:p>
            <a:fld id="{852CA6B6-07BB-AC45-8702-9912B3FA3398}" type="slidenum">
              <a:rPr lang="en-US" smtClean="0"/>
              <a:t>7</a:t>
            </a:fld>
            <a:endParaRPr lang="en-US"/>
          </a:p>
        </p:txBody>
      </p:sp>
    </p:spTree>
    <p:extLst>
      <p:ext uri="{BB962C8B-B14F-4D97-AF65-F5344CB8AC3E}">
        <p14:creationId xmlns:p14="http://schemas.microsoft.com/office/powerpoint/2010/main" val="151101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CA6B6-07BB-AC45-8702-9912B3FA3398}" type="slidenum">
              <a:rPr lang="en-US" smtClean="0"/>
              <a:t>8</a:t>
            </a:fld>
            <a:endParaRPr lang="en-US"/>
          </a:p>
        </p:txBody>
      </p:sp>
    </p:spTree>
    <p:extLst>
      <p:ext uri="{BB962C8B-B14F-4D97-AF65-F5344CB8AC3E}">
        <p14:creationId xmlns:p14="http://schemas.microsoft.com/office/powerpoint/2010/main" val="1392590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Free</a:t>
            </a:r>
            <a:r>
              <a:rPr lang="en-US" baseline="0" dirty="0"/>
              <a:t> market approach utilizing private lender; AACOG will not give preference to any provider, but instead direct clients to a list of providers who have completed a Texas PACE training/certification</a:t>
            </a:r>
            <a:endParaRPr lang="en-US" dirty="0"/>
          </a:p>
        </p:txBody>
      </p:sp>
      <p:sp>
        <p:nvSpPr>
          <p:cNvPr id="4" name="Slide Number Placeholder 3"/>
          <p:cNvSpPr>
            <a:spLocks noGrp="1"/>
          </p:cNvSpPr>
          <p:nvPr>
            <p:ph type="sldNum" sz="quarter" idx="5"/>
          </p:nvPr>
        </p:nvSpPr>
        <p:spPr/>
        <p:txBody>
          <a:bodyPr/>
          <a:lstStyle/>
          <a:p>
            <a:fld id="{852CA6B6-07BB-AC45-8702-9912B3FA3398}" type="slidenum">
              <a:rPr lang="en-US" smtClean="0"/>
              <a:t>9</a:t>
            </a:fld>
            <a:endParaRPr lang="en-US"/>
          </a:p>
        </p:txBody>
      </p:sp>
    </p:spTree>
    <p:extLst>
      <p:ext uri="{BB962C8B-B14F-4D97-AF65-F5344CB8AC3E}">
        <p14:creationId xmlns:p14="http://schemas.microsoft.com/office/powerpoint/2010/main" val="835331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Picture Placeholder 12">
            <a:extLst>
              <a:ext uri="{FF2B5EF4-FFF2-40B4-BE49-F238E27FC236}">
                <a16:creationId xmlns:a16="http://schemas.microsoft.com/office/drawing/2014/main" id="{9DD1D06F-1DC4-B642-A8E1-45E3347B4456}"/>
              </a:ext>
            </a:extLst>
          </p:cNvPr>
          <p:cNvSpPr>
            <a:spLocks noGrp="1"/>
          </p:cNvSpPr>
          <p:nvPr>
            <p:ph type="pic" sz="quarter" idx="12"/>
          </p:nvPr>
        </p:nvSpPr>
        <p:spPr>
          <a:xfrm>
            <a:off x="0" y="0"/>
            <a:ext cx="12192000"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dirty="0"/>
          </a:p>
        </p:txBody>
      </p:sp>
      <p:sp>
        <p:nvSpPr>
          <p:cNvPr id="2" name="Title 1"/>
          <p:cNvSpPr>
            <a:spLocks noGrp="1"/>
          </p:cNvSpPr>
          <p:nvPr>
            <p:ph type="ctrTitle"/>
          </p:nvPr>
        </p:nvSpPr>
        <p:spPr>
          <a:xfrm>
            <a:off x="1524000" y="4225359"/>
            <a:ext cx="9144000" cy="388385"/>
          </a:xfrm>
        </p:spPr>
        <p:txBody>
          <a:bodyPr anchor="ctr">
            <a:normAutofit/>
          </a:bodyPr>
          <a:lstStyle>
            <a:lvl1pPr algn="ctr">
              <a:defRPr sz="2800">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8"/>
          <p:cNvSpPr>
            <a:spLocks noGrp="1"/>
          </p:cNvSpPr>
          <p:nvPr>
            <p:ph type="body" sz="quarter" idx="10"/>
          </p:nvPr>
        </p:nvSpPr>
        <p:spPr>
          <a:xfrm>
            <a:off x="2781680" y="4865340"/>
            <a:ext cx="6628640" cy="149363"/>
          </a:xfrm>
        </p:spPr>
        <p:txBody>
          <a:bodyPr>
            <a:normAutofit/>
          </a:bodyPr>
          <a:lstStyle>
            <a:lvl1pPr marL="0" indent="0" algn="ctr">
              <a:buNone/>
              <a:defRPr sz="1000"/>
            </a:lvl1pPr>
          </a:lstStyle>
          <a:p>
            <a:pPr lvl="0"/>
            <a:r>
              <a:rPr lang="en-US" dirty="0"/>
              <a:t>Click to edit Master text styles</a:t>
            </a:r>
          </a:p>
        </p:txBody>
      </p:sp>
    </p:spTree>
    <p:extLst>
      <p:ext uri="{BB962C8B-B14F-4D97-AF65-F5344CB8AC3E}">
        <p14:creationId xmlns:p14="http://schemas.microsoft.com/office/powerpoint/2010/main" val="4129917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 Placeholder 8"/>
          <p:cNvSpPr>
            <a:spLocks noGrp="1"/>
          </p:cNvSpPr>
          <p:nvPr>
            <p:ph type="body" sz="quarter" idx="10"/>
          </p:nvPr>
        </p:nvSpPr>
        <p:spPr>
          <a:xfrm>
            <a:off x="6095999" y="2220604"/>
            <a:ext cx="4618383" cy="3832326"/>
          </a:xfrm>
        </p:spPr>
        <p:txBody>
          <a:bodyPr>
            <a:normAutofit/>
          </a:bodyPr>
          <a:lstStyle>
            <a:lvl1pPr marL="0" indent="0" algn="l">
              <a:buNone/>
              <a:defRPr sz="1000">
                <a:latin typeface="Times New Roman" panose="02020603050405020304" pitchFamily="18" charset="0"/>
                <a:cs typeface="Times New Roman" panose="02020603050405020304" pitchFamily="18" charset="0"/>
              </a:defRPr>
            </a:lvl1pPr>
          </a:lstStyle>
          <a:p>
            <a:pPr lvl="0"/>
            <a:r>
              <a:rPr lang="en-US" dirty="0"/>
              <a:t>Click to edit Master text styles</a:t>
            </a:r>
          </a:p>
        </p:txBody>
      </p:sp>
      <p:sp>
        <p:nvSpPr>
          <p:cNvPr id="7" name="Picture Placeholder 12"/>
          <p:cNvSpPr>
            <a:spLocks noGrp="1"/>
          </p:cNvSpPr>
          <p:nvPr>
            <p:ph type="pic" sz="quarter" idx="12"/>
          </p:nvPr>
        </p:nvSpPr>
        <p:spPr>
          <a:xfrm>
            <a:off x="0" y="0"/>
            <a:ext cx="4253948"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8" name="Title 1"/>
          <p:cNvSpPr>
            <a:spLocks noGrp="1"/>
          </p:cNvSpPr>
          <p:nvPr>
            <p:ph type="title"/>
          </p:nvPr>
        </p:nvSpPr>
        <p:spPr>
          <a:xfrm>
            <a:off x="6095998" y="1386295"/>
            <a:ext cx="4618383" cy="352475"/>
          </a:xfrm>
        </p:spPr>
        <p:txBody>
          <a:bodyPr anchor="t"/>
          <a:lstStyle/>
          <a:p>
            <a:r>
              <a:rPr lang="en-US" dirty="0"/>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Text Placeholder 8"/>
          <p:cNvSpPr>
            <a:spLocks noGrp="1"/>
          </p:cNvSpPr>
          <p:nvPr>
            <p:ph type="body" sz="quarter" idx="10"/>
          </p:nvPr>
        </p:nvSpPr>
        <p:spPr>
          <a:xfrm>
            <a:off x="6095999" y="2220603"/>
            <a:ext cx="4618383" cy="3713057"/>
          </a:xfrm>
        </p:spPr>
        <p:txBody>
          <a:bodyPr numCol="2" spcCol="288000">
            <a:normAutofit/>
          </a:bodyPr>
          <a:lstStyle>
            <a:lvl1pPr marL="0" indent="0" algn="l">
              <a:buNone/>
              <a:defRPr sz="1000"/>
            </a:lvl1pPr>
          </a:lstStyle>
          <a:p>
            <a:pPr lvl="0"/>
            <a:r>
              <a:rPr lang="en-US" dirty="0"/>
              <a:t>Click to edit Master text styles</a:t>
            </a:r>
          </a:p>
        </p:txBody>
      </p:sp>
      <p:sp>
        <p:nvSpPr>
          <p:cNvPr id="6" name="Text Placeholder 8"/>
          <p:cNvSpPr>
            <a:spLocks noGrp="1"/>
          </p:cNvSpPr>
          <p:nvPr>
            <p:ph type="body" sz="quarter" idx="11"/>
          </p:nvPr>
        </p:nvSpPr>
        <p:spPr>
          <a:xfrm>
            <a:off x="6096000" y="705402"/>
            <a:ext cx="2560983" cy="199059"/>
          </a:xfrm>
        </p:spPr>
        <p:txBody>
          <a:bodyPr>
            <a:normAutofit/>
          </a:bodyPr>
          <a:lstStyle>
            <a:lvl1pPr marL="0" indent="0" algn="l">
              <a:buNone/>
              <a:defRPr sz="1000"/>
            </a:lvl1pPr>
          </a:lstStyle>
          <a:p>
            <a:pPr lvl="0"/>
            <a:r>
              <a:rPr lang="en-US" dirty="0"/>
              <a:t>Click to edit Master text styles</a:t>
            </a:r>
          </a:p>
        </p:txBody>
      </p:sp>
      <p:sp>
        <p:nvSpPr>
          <p:cNvPr id="7" name="Picture Placeholder 12"/>
          <p:cNvSpPr>
            <a:spLocks noGrp="1"/>
          </p:cNvSpPr>
          <p:nvPr>
            <p:ph type="pic" sz="quarter" idx="12"/>
          </p:nvPr>
        </p:nvSpPr>
        <p:spPr>
          <a:xfrm>
            <a:off x="0" y="0"/>
            <a:ext cx="4253948"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8" name="Title 1"/>
          <p:cNvSpPr>
            <a:spLocks noGrp="1"/>
          </p:cNvSpPr>
          <p:nvPr>
            <p:ph type="title"/>
          </p:nvPr>
        </p:nvSpPr>
        <p:spPr>
          <a:xfrm>
            <a:off x="766763" y="2220604"/>
            <a:ext cx="3159194" cy="1208395"/>
          </a:xfrm>
        </p:spPr>
        <p:txBody>
          <a:bodyPr anchor="t"/>
          <a:lstStyle/>
          <a:p>
            <a:r>
              <a:rPr lang="en-US" dirty="0"/>
              <a:t>Click to edit Master 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6" name="Text Placeholder 8"/>
          <p:cNvSpPr>
            <a:spLocks noGrp="1"/>
          </p:cNvSpPr>
          <p:nvPr>
            <p:ph type="body" sz="quarter" idx="11"/>
          </p:nvPr>
        </p:nvSpPr>
        <p:spPr>
          <a:xfrm>
            <a:off x="6096000" y="705402"/>
            <a:ext cx="2560983" cy="199059"/>
          </a:xfrm>
        </p:spPr>
        <p:txBody>
          <a:bodyPr>
            <a:normAutofit/>
          </a:bodyPr>
          <a:lstStyle>
            <a:lvl1pPr marL="0" indent="0" algn="l">
              <a:buNone/>
              <a:defRPr sz="1000"/>
            </a:lvl1pPr>
          </a:lstStyle>
          <a:p>
            <a:pPr lvl="0"/>
            <a:r>
              <a:rPr lang="en-US" dirty="0"/>
              <a:t>Click to edit Master text styles</a:t>
            </a:r>
          </a:p>
        </p:txBody>
      </p:sp>
      <p:sp>
        <p:nvSpPr>
          <p:cNvPr id="7" name="Picture Placeholder 12"/>
          <p:cNvSpPr>
            <a:spLocks noGrp="1"/>
          </p:cNvSpPr>
          <p:nvPr>
            <p:ph type="pic" sz="quarter" idx="12"/>
          </p:nvPr>
        </p:nvSpPr>
        <p:spPr>
          <a:xfrm>
            <a:off x="0" y="0"/>
            <a:ext cx="4253948"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8" name="Title 1"/>
          <p:cNvSpPr>
            <a:spLocks noGrp="1"/>
          </p:cNvSpPr>
          <p:nvPr>
            <p:ph type="title"/>
          </p:nvPr>
        </p:nvSpPr>
        <p:spPr>
          <a:xfrm>
            <a:off x="766763" y="2220604"/>
            <a:ext cx="3159194" cy="1208395"/>
          </a:xfrm>
        </p:spPr>
        <p:txBody>
          <a:bodyPr anchor="t"/>
          <a:lstStyle/>
          <a:p>
            <a:r>
              <a:rPr lang="en-US" dirty="0"/>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7" name="Picture Placeholder 12"/>
          <p:cNvSpPr>
            <a:spLocks noGrp="1"/>
          </p:cNvSpPr>
          <p:nvPr>
            <p:ph type="pic" sz="quarter" idx="12"/>
          </p:nvPr>
        </p:nvSpPr>
        <p:spPr>
          <a:xfrm>
            <a:off x="0" y="0"/>
            <a:ext cx="4253948"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8" name="Title 1"/>
          <p:cNvSpPr>
            <a:spLocks noGrp="1"/>
          </p:cNvSpPr>
          <p:nvPr>
            <p:ph type="title"/>
          </p:nvPr>
        </p:nvSpPr>
        <p:spPr>
          <a:xfrm>
            <a:off x="5243070" y="827738"/>
            <a:ext cx="3159194" cy="1208395"/>
          </a:xfrm>
        </p:spPr>
        <p:txBody>
          <a:bodyPr anchor="t"/>
          <a:lstStyle/>
          <a:p>
            <a:r>
              <a:rPr lang="en-US" dirty="0"/>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Picture Placeholder 12"/>
          <p:cNvSpPr>
            <a:spLocks noGrp="1"/>
          </p:cNvSpPr>
          <p:nvPr>
            <p:ph type="pic" sz="quarter" idx="12"/>
          </p:nvPr>
        </p:nvSpPr>
        <p:spPr>
          <a:xfrm>
            <a:off x="0" y="0"/>
            <a:ext cx="4253948"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5" name="Text Placeholder 8"/>
          <p:cNvSpPr>
            <a:spLocks noGrp="1"/>
          </p:cNvSpPr>
          <p:nvPr>
            <p:ph type="body" sz="quarter" idx="11"/>
          </p:nvPr>
        </p:nvSpPr>
        <p:spPr>
          <a:xfrm>
            <a:off x="6096000" y="705402"/>
            <a:ext cx="2560983" cy="199059"/>
          </a:xfrm>
        </p:spPr>
        <p:txBody>
          <a:bodyPr>
            <a:normAutofit/>
          </a:bodyPr>
          <a:lstStyle>
            <a:lvl1pPr marL="0" indent="0" algn="l">
              <a:buNone/>
              <a:defRPr sz="1000"/>
            </a:lvl1pPr>
          </a:lstStyle>
          <a:p>
            <a:pPr lvl="0"/>
            <a:r>
              <a:rPr lang="en-US" dirty="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6" name="Text Placeholder 8"/>
          <p:cNvSpPr>
            <a:spLocks noGrp="1"/>
          </p:cNvSpPr>
          <p:nvPr>
            <p:ph type="body" sz="quarter" idx="11"/>
          </p:nvPr>
        </p:nvSpPr>
        <p:spPr>
          <a:xfrm>
            <a:off x="4073236" y="705402"/>
            <a:ext cx="2560983" cy="199059"/>
          </a:xfrm>
        </p:spPr>
        <p:txBody>
          <a:bodyPr>
            <a:normAutofit/>
          </a:bodyPr>
          <a:lstStyle>
            <a:lvl1pPr marL="0" indent="0" algn="l">
              <a:buNone/>
              <a:defRPr sz="1000"/>
            </a:lvl1pPr>
          </a:lstStyle>
          <a:p>
            <a:pPr lvl="0"/>
            <a:r>
              <a:rPr lang="en-US" dirty="0"/>
              <a:t>Click to edit Master text styles</a:t>
            </a:r>
          </a:p>
        </p:txBody>
      </p:sp>
      <p:sp>
        <p:nvSpPr>
          <p:cNvPr id="7" name="Picture Placeholder 12"/>
          <p:cNvSpPr>
            <a:spLocks noGrp="1"/>
          </p:cNvSpPr>
          <p:nvPr>
            <p:ph type="pic" sz="quarter" idx="12"/>
          </p:nvPr>
        </p:nvSpPr>
        <p:spPr>
          <a:xfrm>
            <a:off x="7938052" y="0"/>
            <a:ext cx="4253948"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8" name="Title 1"/>
          <p:cNvSpPr>
            <a:spLocks noGrp="1"/>
          </p:cNvSpPr>
          <p:nvPr>
            <p:ph type="title"/>
          </p:nvPr>
        </p:nvSpPr>
        <p:spPr>
          <a:xfrm>
            <a:off x="766763" y="2220604"/>
            <a:ext cx="2290473" cy="1898814"/>
          </a:xfrm>
        </p:spPr>
        <p:txBody>
          <a:bodyPr anchor="t"/>
          <a:lstStyle/>
          <a:p>
            <a:r>
              <a:rPr lang="en-US" dirty="0"/>
              <a:t>Click to edit Master title style</a:t>
            </a:r>
          </a:p>
        </p:txBody>
      </p:sp>
      <p:cxnSp>
        <p:nvCxnSpPr>
          <p:cNvPr id="4" name="Straight Connector 3"/>
          <p:cNvCxnSpPr/>
          <p:nvPr userDrawn="1"/>
        </p:nvCxnSpPr>
        <p:spPr>
          <a:xfrm>
            <a:off x="2697018"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Title 1"/>
          <p:cNvSpPr>
            <a:spLocks noGrp="1"/>
          </p:cNvSpPr>
          <p:nvPr>
            <p:ph type="title"/>
          </p:nvPr>
        </p:nvSpPr>
        <p:spPr>
          <a:xfrm>
            <a:off x="766763" y="2220604"/>
            <a:ext cx="2290473" cy="1898814"/>
          </a:xfrm>
        </p:spPr>
        <p:txBody>
          <a:bodyPr anchor="t"/>
          <a:lstStyle/>
          <a:p>
            <a:r>
              <a:rPr lang="en-US" dirty="0"/>
              <a:t>Click to edit Master title style</a:t>
            </a:r>
          </a:p>
        </p:txBody>
      </p:sp>
      <p:sp>
        <p:nvSpPr>
          <p:cNvPr id="9" name="Text Placeholder 8"/>
          <p:cNvSpPr>
            <a:spLocks noGrp="1"/>
          </p:cNvSpPr>
          <p:nvPr>
            <p:ph type="body" sz="quarter" idx="11"/>
          </p:nvPr>
        </p:nvSpPr>
        <p:spPr>
          <a:xfrm>
            <a:off x="6096000" y="705402"/>
            <a:ext cx="2560983" cy="199059"/>
          </a:xfrm>
        </p:spPr>
        <p:txBody>
          <a:bodyPr>
            <a:normAutofit/>
          </a:bodyPr>
          <a:lstStyle>
            <a:lvl1pPr marL="0" indent="0" algn="l">
              <a:buNone/>
              <a:defRPr sz="1000"/>
            </a:lvl1pPr>
          </a:lstStyle>
          <a:p>
            <a:pPr lvl="0"/>
            <a:r>
              <a:rPr lang="en-US" dirty="0"/>
              <a:t>Click to edit Master text styles</a:t>
            </a:r>
          </a:p>
        </p:txBody>
      </p:sp>
      <p:pic>
        <p:nvPicPr>
          <p:cNvPr id="4" name="Picture 3">
            <a:extLst>
              <a:ext uri="{FF2B5EF4-FFF2-40B4-BE49-F238E27FC236}">
                <a16:creationId xmlns:a16="http://schemas.microsoft.com/office/drawing/2014/main" id="{0B21299E-342D-954A-996E-5F33D9642627}"/>
              </a:ext>
            </a:extLst>
          </p:cNvPr>
          <p:cNvPicPr>
            <a:picLocks noChangeAspect="1"/>
          </p:cNvPicPr>
          <p:nvPr userDrawn="1"/>
        </p:nvPicPr>
        <p:blipFill>
          <a:blip r:embed="rId2"/>
          <a:stretch>
            <a:fillRect/>
          </a:stretch>
        </p:blipFill>
        <p:spPr>
          <a:xfrm>
            <a:off x="322168" y="6221411"/>
            <a:ext cx="11430000" cy="222250"/>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8" name="Title 1"/>
          <p:cNvSpPr>
            <a:spLocks noGrp="1"/>
          </p:cNvSpPr>
          <p:nvPr>
            <p:ph type="title"/>
          </p:nvPr>
        </p:nvSpPr>
        <p:spPr>
          <a:xfrm>
            <a:off x="766763" y="2220604"/>
            <a:ext cx="2290473" cy="1898814"/>
          </a:xfrm>
        </p:spPr>
        <p:txBody>
          <a:bodyPr anchor="t"/>
          <a:lstStyle/>
          <a:p>
            <a:r>
              <a:rPr lang="en-US" dirty="0"/>
              <a:t>Click to edit Master title style</a:t>
            </a:r>
          </a:p>
        </p:txBody>
      </p:sp>
      <p:sp>
        <p:nvSpPr>
          <p:cNvPr id="9" name="Text Placeholder 8"/>
          <p:cNvSpPr>
            <a:spLocks noGrp="1"/>
          </p:cNvSpPr>
          <p:nvPr>
            <p:ph type="body" sz="quarter" idx="11"/>
          </p:nvPr>
        </p:nvSpPr>
        <p:spPr>
          <a:xfrm>
            <a:off x="5016500" y="705402"/>
            <a:ext cx="2560983" cy="199059"/>
          </a:xfrm>
        </p:spPr>
        <p:txBody>
          <a:bodyPr>
            <a:normAutofit/>
          </a:bodyPr>
          <a:lstStyle>
            <a:lvl1pPr marL="0" indent="0" algn="l">
              <a:buNone/>
              <a:defRPr sz="1000"/>
            </a:lvl1pPr>
          </a:lstStyle>
          <a:p>
            <a:pPr lvl="0"/>
            <a:r>
              <a:rPr lang="en-US" dirty="0"/>
              <a:t>Click to edit Master text styles</a:t>
            </a:r>
          </a:p>
        </p:txBody>
      </p:sp>
      <p:pic>
        <p:nvPicPr>
          <p:cNvPr id="4" name="Picture 3">
            <a:extLst>
              <a:ext uri="{FF2B5EF4-FFF2-40B4-BE49-F238E27FC236}">
                <a16:creationId xmlns:a16="http://schemas.microsoft.com/office/drawing/2014/main" id="{B5A89027-B630-1A47-A354-C8250EDDAF55}"/>
              </a:ext>
            </a:extLst>
          </p:cNvPr>
          <p:cNvPicPr>
            <a:picLocks noChangeAspect="1"/>
          </p:cNvPicPr>
          <p:nvPr userDrawn="1"/>
        </p:nvPicPr>
        <p:blipFill>
          <a:blip r:embed="rId2"/>
          <a:stretch>
            <a:fillRect/>
          </a:stretch>
        </p:blipFill>
        <p:spPr>
          <a:xfrm>
            <a:off x="322168" y="6221411"/>
            <a:ext cx="11430000" cy="22225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04919"/>
            <a:ext cx="9144000" cy="388385"/>
          </a:xfrm>
        </p:spPr>
        <p:txBody>
          <a:bodyPr anchor="ctr">
            <a:normAutofit/>
          </a:bodyPr>
          <a:lstStyle>
            <a:lvl1pPr algn="ctr">
              <a:defRPr sz="2800"/>
            </a:lvl1pPr>
          </a:lstStyle>
          <a:p>
            <a:r>
              <a:rPr lang="en-US" dirty="0"/>
              <a:t>Click to edit Master title style</a:t>
            </a:r>
          </a:p>
        </p:txBody>
      </p:sp>
      <p:sp>
        <p:nvSpPr>
          <p:cNvPr id="9" name="Text Placeholder 8"/>
          <p:cNvSpPr>
            <a:spLocks noGrp="1"/>
          </p:cNvSpPr>
          <p:nvPr>
            <p:ph type="body" sz="quarter" idx="10"/>
          </p:nvPr>
        </p:nvSpPr>
        <p:spPr>
          <a:xfrm>
            <a:off x="2781680" y="1182480"/>
            <a:ext cx="6628640" cy="149363"/>
          </a:xfrm>
        </p:spPr>
        <p:txBody>
          <a:bodyPr>
            <a:normAutofit/>
          </a:bodyPr>
          <a:lstStyle>
            <a:lvl1pPr marL="0" indent="0" algn="ctr">
              <a:buNone/>
              <a:defRPr sz="1000">
                <a:latin typeface="Times New Roman" panose="02020603050405020304" pitchFamily="18" charset="0"/>
                <a:cs typeface="Times New Roman" panose="02020603050405020304" pitchFamily="18" charset="0"/>
              </a:defRPr>
            </a:lvl1pPr>
          </a:lstStyle>
          <a:p>
            <a:pPr lvl="0"/>
            <a:r>
              <a:rPr lang="en-US" dirty="0"/>
              <a:t>Click to edit Master text styles</a:t>
            </a:r>
          </a:p>
        </p:txBody>
      </p:sp>
      <p:pic>
        <p:nvPicPr>
          <p:cNvPr id="4" name="Picture 3">
            <a:extLst>
              <a:ext uri="{FF2B5EF4-FFF2-40B4-BE49-F238E27FC236}">
                <a16:creationId xmlns:a16="http://schemas.microsoft.com/office/drawing/2014/main" id="{B20608FC-8621-934B-A6B2-E8A2BEE1EF79}"/>
              </a:ext>
            </a:extLst>
          </p:cNvPr>
          <p:cNvPicPr>
            <a:picLocks noChangeAspect="1"/>
          </p:cNvPicPr>
          <p:nvPr userDrawn="1"/>
        </p:nvPicPr>
        <p:blipFill>
          <a:blip r:embed="rId2"/>
          <a:stretch>
            <a:fillRect/>
          </a:stretch>
        </p:blipFill>
        <p:spPr>
          <a:xfrm>
            <a:off x="322168" y="6221411"/>
            <a:ext cx="11430000" cy="222250"/>
          </a:xfrm>
          <a:prstGeom prst="rect">
            <a:avLst/>
          </a:prstGeom>
        </p:spPr>
      </p:pic>
      <p:sp>
        <p:nvSpPr>
          <p:cNvPr id="7" name="Text Placeholder 6">
            <a:extLst>
              <a:ext uri="{FF2B5EF4-FFF2-40B4-BE49-F238E27FC236}">
                <a16:creationId xmlns:a16="http://schemas.microsoft.com/office/drawing/2014/main" id="{0AC86ADC-CF50-4A46-9527-07E99184D8C7}"/>
              </a:ext>
            </a:extLst>
          </p:cNvPr>
          <p:cNvSpPr>
            <a:spLocks noGrp="1"/>
          </p:cNvSpPr>
          <p:nvPr>
            <p:ph type="body" sz="quarter" idx="12" hasCustomPrompt="1"/>
          </p:nvPr>
        </p:nvSpPr>
        <p:spPr>
          <a:xfrm>
            <a:off x="317296" y="6183173"/>
            <a:ext cx="2413407" cy="149363"/>
          </a:xfrm>
        </p:spPr>
        <p:txBody>
          <a:bodyPr>
            <a:normAutofit/>
          </a:bodyPr>
          <a:lstStyle>
            <a:lvl1pPr marL="0" indent="0">
              <a:buNone/>
              <a:defRPr sz="900">
                <a:solidFill>
                  <a:srgbClr val="001689"/>
                </a:solidFill>
                <a:latin typeface="Arial" panose="020B0604020202020204" pitchFamily="34" charset="0"/>
                <a:cs typeface="Arial" panose="020B0604020202020204" pitchFamily="34" charset="0"/>
              </a:defRPr>
            </a:lvl1pPr>
            <a:lvl5pPr>
              <a:defRPr sz="1000">
                <a:latin typeface="Times New Roman" panose="02020603050405020304" pitchFamily="18" charset="0"/>
                <a:cs typeface="Times New Roman" panose="02020603050405020304" pitchFamily="18" charset="0"/>
              </a:defRPr>
            </a:lvl5pPr>
          </a:lstStyle>
          <a:p>
            <a:pPr lvl="0"/>
            <a:r>
              <a:rPr lang="en-US" dirty="0"/>
              <a:t>Alamo Area Council of Governments</a:t>
            </a:r>
          </a:p>
        </p:txBody>
      </p:sp>
    </p:spTree>
    <p:extLst>
      <p:ext uri="{BB962C8B-B14F-4D97-AF65-F5344CB8AC3E}">
        <p14:creationId xmlns:p14="http://schemas.microsoft.com/office/powerpoint/2010/main" val="963677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0" y="2220604"/>
            <a:ext cx="4171122" cy="1325563"/>
          </a:xfrm>
        </p:spPr>
        <p:txBody>
          <a:bodyPr anchor="t"/>
          <a:lstStyle/>
          <a:p>
            <a:r>
              <a:rPr lang="en-US" dirty="0"/>
              <a:t>Click to edit Master title style</a:t>
            </a:r>
          </a:p>
        </p:txBody>
      </p:sp>
      <p:sp>
        <p:nvSpPr>
          <p:cNvPr id="4" name="Text Placeholder 8"/>
          <p:cNvSpPr>
            <a:spLocks noGrp="1"/>
          </p:cNvSpPr>
          <p:nvPr>
            <p:ph type="body" sz="quarter" idx="10"/>
          </p:nvPr>
        </p:nvSpPr>
        <p:spPr>
          <a:xfrm>
            <a:off x="6096000" y="3885924"/>
            <a:ext cx="4171122" cy="2216702"/>
          </a:xfrm>
        </p:spPr>
        <p:txBody>
          <a:bodyPr>
            <a:normAutofit/>
          </a:bodyPr>
          <a:lstStyle>
            <a:lvl1pPr marL="0" indent="0" algn="l">
              <a:buNone/>
              <a:defRPr sz="1000"/>
            </a:lvl1pPr>
          </a:lstStyle>
          <a:p>
            <a:pPr lvl="0"/>
            <a:r>
              <a:rPr lang="en-US" dirty="0"/>
              <a:t>Click to edit Master text styles</a:t>
            </a:r>
          </a:p>
        </p:txBody>
      </p:sp>
      <p:sp>
        <p:nvSpPr>
          <p:cNvPr id="6" name="Text Placeholder 8"/>
          <p:cNvSpPr>
            <a:spLocks noGrp="1"/>
          </p:cNvSpPr>
          <p:nvPr>
            <p:ph type="body" sz="quarter" idx="11"/>
          </p:nvPr>
        </p:nvSpPr>
        <p:spPr>
          <a:xfrm>
            <a:off x="6096000" y="705402"/>
            <a:ext cx="2560983" cy="199059"/>
          </a:xfrm>
        </p:spPr>
        <p:txBody>
          <a:bodyPr>
            <a:normAutofit/>
          </a:bodyPr>
          <a:lstStyle>
            <a:lvl1pPr marL="0" indent="0" algn="l">
              <a:buNone/>
              <a:defRPr sz="1000"/>
            </a:lvl1pPr>
          </a:lstStyle>
          <a:p>
            <a:pPr lvl="0"/>
            <a:r>
              <a:rPr lang="en-US" dirty="0"/>
              <a:t>Click to edit Master text styles</a:t>
            </a:r>
          </a:p>
        </p:txBody>
      </p:sp>
      <p:sp>
        <p:nvSpPr>
          <p:cNvPr id="7" name="Picture Placeholder 12"/>
          <p:cNvSpPr>
            <a:spLocks noGrp="1"/>
          </p:cNvSpPr>
          <p:nvPr>
            <p:ph type="pic" sz="quarter" idx="12"/>
          </p:nvPr>
        </p:nvSpPr>
        <p:spPr>
          <a:xfrm>
            <a:off x="0" y="0"/>
            <a:ext cx="4253948"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1465155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04919"/>
            <a:ext cx="9144000" cy="388385"/>
          </a:xfrm>
        </p:spPr>
        <p:txBody>
          <a:bodyPr anchor="ctr">
            <a:normAutofit/>
          </a:bodyPr>
          <a:lstStyle>
            <a:lvl1pPr algn="ctr">
              <a:defRPr sz="2800"/>
            </a:lvl1pPr>
          </a:lstStyle>
          <a:p>
            <a:r>
              <a:rPr lang="en-US" dirty="0"/>
              <a:t>Click to edit Master title style</a:t>
            </a:r>
          </a:p>
        </p:txBody>
      </p:sp>
      <p:sp>
        <p:nvSpPr>
          <p:cNvPr id="9" name="Text Placeholder 8"/>
          <p:cNvSpPr>
            <a:spLocks noGrp="1"/>
          </p:cNvSpPr>
          <p:nvPr>
            <p:ph type="body" sz="quarter" idx="10"/>
          </p:nvPr>
        </p:nvSpPr>
        <p:spPr>
          <a:xfrm>
            <a:off x="2781680" y="1182480"/>
            <a:ext cx="6628640" cy="149363"/>
          </a:xfrm>
        </p:spPr>
        <p:txBody>
          <a:bodyPr>
            <a:normAutofit/>
          </a:bodyPr>
          <a:lstStyle>
            <a:lvl1pPr marL="0" indent="0" algn="ctr">
              <a:buNone/>
              <a:defRPr sz="1000"/>
            </a:lvl1pPr>
          </a:lstStyle>
          <a:p>
            <a:pPr lvl="0"/>
            <a:r>
              <a:rPr lang="en-US" dirty="0"/>
              <a:t>Click to edit Master text styles</a:t>
            </a:r>
          </a:p>
        </p:txBody>
      </p:sp>
      <p:sp>
        <p:nvSpPr>
          <p:cNvPr id="4" name="Picture Placeholder 12"/>
          <p:cNvSpPr>
            <a:spLocks noGrp="1"/>
          </p:cNvSpPr>
          <p:nvPr>
            <p:ph type="pic" sz="quarter" idx="12"/>
          </p:nvPr>
        </p:nvSpPr>
        <p:spPr>
          <a:xfrm>
            <a:off x="0" y="1570382"/>
            <a:ext cx="12192000" cy="5287617"/>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04919"/>
            <a:ext cx="9144000" cy="388385"/>
          </a:xfrm>
        </p:spPr>
        <p:txBody>
          <a:bodyPr anchor="ctr">
            <a:normAutofit/>
          </a:bodyPr>
          <a:lstStyle>
            <a:lvl1pPr algn="ctr">
              <a:defRPr sz="2800"/>
            </a:lvl1pPr>
          </a:lstStyle>
          <a:p>
            <a:r>
              <a:rPr lang="en-US" dirty="0"/>
              <a:t>Click to edit Master title style</a:t>
            </a:r>
          </a:p>
        </p:txBody>
      </p:sp>
      <p:sp>
        <p:nvSpPr>
          <p:cNvPr id="9" name="Text Placeholder 8"/>
          <p:cNvSpPr>
            <a:spLocks noGrp="1"/>
          </p:cNvSpPr>
          <p:nvPr>
            <p:ph type="body" sz="quarter" idx="10"/>
          </p:nvPr>
        </p:nvSpPr>
        <p:spPr>
          <a:xfrm>
            <a:off x="2781680" y="1182480"/>
            <a:ext cx="6628640" cy="149363"/>
          </a:xfrm>
        </p:spPr>
        <p:txBody>
          <a:bodyPr>
            <a:normAutofit/>
          </a:bodyPr>
          <a:lstStyle>
            <a:lvl1pPr marL="0" indent="0" algn="ctr">
              <a:buNone/>
              <a:defRPr sz="1000">
                <a:latin typeface="Times New Roman" panose="02020603050405020304" pitchFamily="18" charset="0"/>
                <a:cs typeface="Times New Roman" panose="02020603050405020304" pitchFamily="18" charset="0"/>
              </a:defRPr>
            </a:lvl1pPr>
          </a:lstStyle>
          <a:p>
            <a:pPr lvl="0"/>
            <a:r>
              <a:rPr lang="en-US" dirty="0"/>
              <a:t>Click to edit Master text styles</a:t>
            </a:r>
          </a:p>
        </p:txBody>
      </p:sp>
      <p:sp>
        <p:nvSpPr>
          <p:cNvPr id="4" name="Picture Placeholder 12"/>
          <p:cNvSpPr>
            <a:spLocks noGrp="1"/>
          </p:cNvSpPr>
          <p:nvPr>
            <p:ph type="pic" sz="quarter" idx="12"/>
          </p:nvPr>
        </p:nvSpPr>
        <p:spPr>
          <a:xfrm>
            <a:off x="1524000" y="2059709"/>
            <a:ext cx="2687782" cy="33066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5" name="Picture Placeholder 12"/>
          <p:cNvSpPr>
            <a:spLocks noGrp="1"/>
          </p:cNvSpPr>
          <p:nvPr>
            <p:ph type="pic" sz="quarter" idx="13"/>
          </p:nvPr>
        </p:nvSpPr>
        <p:spPr>
          <a:xfrm>
            <a:off x="4752109" y="2059709"/>
            <a:ext cx="2687782" cy="33066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6" name="Picture Placeholder 12"/>
          <p:cNvSpPr>
            <a:spLocks noGrp="1"/>
          </p:cNvSpPr>
          <p:nvPr>
            <p:ph type="pic" sz="quarter" idx="14"/>
          </p:nvPr>
        </p:nvSpPr>
        <p:spPr>
          <a:xfrm>
            <a:off x="7980218" y="2059709"/>
            <a:ext cx="2687782" cy="33066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pic>
        <p:nvPicPr>
          <p:cNvPr id="7" name="Picture 6">
            <a:extLst>
              <a:ext uri="{FF2B5EF4-FFF2-40B4-BE49-F238E27FC236}">
                <a16:creationId xmlns:a16="http://schemas.microsoft.com/office/drawing/2014/main" id="{0C980D88-958E-814B-BAE1-B784141EC91C}"/>
              </a:ext>
            </a:extLst>
          </p:cNvPr>
          <p:cNvPicPr>
            <a:picLocks noChangeAspect="1"/>
          </p:cNvPicPr>
          <p:nvPr userDrawn="1"/>
        </p:nvPicPr>
        <p:blipFill>
          <a:blip r:embed="rId2"/>
          <a:stretch>
            <a:fillRect/>
          </a:stretch>
        </p:blipFill>
        <p:spPr>
          <a:xfrm>
            <a:off x="322168" y="6221411"/>
            <a:ext cx="11430000" cy="222250"/>
          </a:xfrm>
          <a:prstGeom prst="rect">
            <a:avLst/>
          </a:prstGeom>
        </p:spPr>
      </p:pic>
      <p:sp>
        <p:nvSpPr>
          <p:cNvPr id="8" name="Text Placeholder 6">
            <a:extLst>
              <a:ext uri="{FF2B5EF4-FFF2-40B4-BE49-F238E27FC236}">
                <a16:creationId xmlns:a16="http://schemas.microsoft.com/office/drawing/2014/main" id="{54DF3D82-0CEB-F948-882D-E3E136CDD627}"/>
              </a:ext>
            </a:extLst>
          </p:cNvPr>
          <p:cNvSpPr>
            <a:spLocks noGrp="1"/>
          </p:cNvSpPr>
          <p:nvPr>
            <p:ph type="body" sz="quarter" idx="15" hasCustomPrompt="1"/>
          </p:nvPr>
        </p:nvSpPr>
        <p:spPr>
          <a:xfrm>
            <a:off x="317296" y="6183173"/>
            <a:ext cx="2413407" cy="149363"/>
          </a:xfrm>
        </p:spPr>
        <p:txBody>
          <a:bodyPr>
            <a:normAutofit/>
          </a:bodyPr>
          <a:lstStyle>
            <a:lvl1pPr marL="0" indent="0">
              <a:buNone/>
              <a:defRPr sz="900">
                <a:solidFill>
                  <a:srgbClr val="001689"/>
                </a:solidFill>
                <a:latin typeface="Arial" panose="020B0604020202020204" pitchFamily="34" charset="0"/>
                <a:cs typeface="Arial" panose="020B0604020202020204" pitchFamily="34" charset="0"/>
              </a:defRPr>
            </a:lvl1pPr>
            <a:lvl5pPr>
              <a:defRPr sz="1000">
                <a:latin typeface="Times New Roman" panose="02020603050405020304" pitchFamily="18" charset="0"/>
                <a:cs typeface="Times New Roman" panose="02020603050405020304" pitchFamily="18" charset="0"/>
              </a:defRPr>
            </a:lvl5pPr>
          </a:lstStyle>
          <a:p>
            <a:pPr lvl="0"/>
            <a:r>
              <a:rPr lang="en-US" dirty="0"/>
              <a:t>Alamo Area Council of Governments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16499" y="1638714"/>
            <a:ext cx="5531427" cy="815573"/>
          </a:xfrm>
        </p:spPr>
        <p:txBody>
          <a:bodyPr anchor="t"/>
          <a:lstStyle/>
          <a:p>
            <a:r>
              <a:rPr lang="en-US" dirty="0"/>
              <a:t>Click to edit Master title style</a:t>
            </a:r>
          </a:p>
        </p:txBody>
      </p:sp>
      <p:sp>
        <p:nvSpPr>
          <p:cNvPr id="4" name="Text Placeholder 8"/>
          <p:cNvSpPr>
            <a:spLocks noGrp="1"/>
          </p:cNvSpPr>
          <p:nvPr>
            <p:ph type="body" sz="quarter" idx="10"/>
          </p:nvPr>
        </p:nvSpPr>
        <p:spPr>
          <a:xfrm>
            <a:off x="5016500" y="2454287"/>
            <a:ext cx="5531426" cy="3013640"/>
          </a:xfrm>
        </p:spPr>
        <p:txBody>
          <a:bodyPr>
            <a:normAutofit/>
          </a:bodyPr>
          <a:lstStyle>
            <a:lvl1pPr marL="0" indent="0" algn="l">
              <a:buNone/>
              <a:defRPr sz="1000"/>
            </a:lvl1pPr>
          </a:lstStyle>
          <a:p>
            <a:pPr lvl="0"/>
            <a:r>
              <a:rPr lang="en-US" dirty="0"/>
              <a:t>Click to edit Master text styles</a:t>
            </a:r>
          </a:p>
        </p:txBody>
      </p:sp>
      <p:sp>
        <p:nvSpPr>
          <p:cNvPr id="6" name="Text Placeholder 8"/>
          <p:cNvSpPr>
            <a:spLocks noGrp="1"/>
          </p:cNvSpPr>
          <p:nvPr>
            <p:ph type="body" sz="quarter" idx="11"/>
          </p:nvPr>
        </p:nvSpPr>
        <p:spPr>
          <a:xfrm>
            <a:off x="5024582" y="705402"/>
            <a:ext cx="2560983" cy="199059"/>
          </a:xfrm>
        </p:spPr>
        <p:txBody>
          <a:bodyPr>
            <a:normAutofit/>
          </a:bodyPr>
          <a:lstStyle>
            <a:lvl1pPr marL="0" indent="0" algn="l">
              <a:buNone/>
              <a:defRPr sz="1000"/>
            </a:lvl1pPr>
          </a:lstStyle>
          <a:p>
            <a:pPr lvl="0"/>
            <a:r>
              <a:rPr lang="en-US" dirty="0"/>
              <a:t>Click to edit Master text styles</a:t>
            </a:r>
          </a:p>
        </p:txBody>
      </p:sp>
      <p:sp>
        <p:nvSpPr>
          <p:cNvPr id="7" name="Picture Placeholder 12"/>
          <p:cNvSpPr>
            <a:spLocks noGrp="1"/>
          </p:cNvSpPr>
          <p:nvPr>
            <p:ph type="pic" sz="quarter" idx="12"/>
          </p:nvPr>
        </p:nvSpPr>
        <p:spPr>
          <a:xfrm>
            <a:off x="0" y="0"/>
            <a:ext cx="4253948"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rgbClr val="00168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0" y="2220604"/>
            <a:ext cx="4171122" cy="1325563"/>
          </a:xfrm>
        </p:spPr>
        <p:txBody>
          <a:bodyPr anchor="t"/>
          <a:lstStyle>
            <a:lvl1pPr>
              <a:defRPr>
                <a:solidFill>
                  <a:schemeClr val="bg1"/>
                </a:solidFill>
              </a:defRPr>
            </a:lvl1pPr>
          </a:lstStyle>
          <a:p>
            <a:r>
              <a:rPr lang="en-US" dirty="0"/>
              <a:t>Click to edit Master title style</a:t>
            </a:r>
          </a:p>
        </p:txBody>
      </p:sp>
      <p:sp>
        <p:nvSpPr>
          <p:cNvPr id="4" name="Text Placeholder 8"/>
          <p:cNvSpPr>
            <a:spLocks noGrp="1"/>
          </p:cNvSpPr>
          <p:nvPr>
            <p:ph type="body" sz="quarter" idx="10"/>
          </p:nvPr>
        </p:nvSpPr>
        <p:spPr>
          <a:xfrm>
            <a:off x="6096000" y="3059547"/>
            <a:ext cx="4171122" cy="2822712"/>
          </a:xfrm>
        </p:spPr>
        <p:txBody>
          <a:bodyPr>
            <a:normAutofit/>
          </a:bodyPr>
          <a:lstStyle>
            <a:lvl1pPr marL="0" indent="0" algn="l">
              <a:buNone/>
              <a:defRPr sz="1000">
                <a:solidFill>
                  <a:schemeClr val="bg1"/>
                </a:solidFill>
                <a:latin typeface="Times New Roman" panose="02020603050405020304" pitchFamily="18" charset="0"/>
                <a:cs typeface="Times New Roman" panose="02020603050405020304" pitchFamily="18" charset="0"/>
              </a:defRPr>
            </a:lvl1pPr>
          </a:lstStyle>
          <a:p>
            <a:pPr lvl="0"/>
            <a:r>
              <a:rPr lang="en-US" dirty="0"/>
              <a:t>Click to edit Master text styles</a:t>
            </a:r>
          </a:p>
        </p:txBody>
      </p:sp>
      <p:sp>
        <p:nvSpPr>
          <p:cNvPr id="6" name="Text Placeholder 8"/>
          <p:cNvSpPr>
            <a:spLocks noGrp="1"/>
          </p:cNvSpPr>
          <p:nvPr>
            <p:ph type="body" sz="quarter" idx="11"/>
          </p:nvPr>
        </p:nvSpPr>
        <p:spPr>
          <a:xfrm>
            <a:off x="6096000" y="705402"/>
            <a:ext cx="2560983" cy="199059"/>
          </a:xfrm>
        </p:spPr>
        <p:txBody>
          <a:bodyPr>
            <a:normAutofit/>
          </a:bodyPr>
          <a:lstStyle>
            <a:lvl1pPr marL="0" indent="0" algn="l">
              <a:buNone/>
              <a:defRPr sz="1000">
                <a:solidFill>
                  <a:schemeClr val="bg1"/>
                </a:solidFill>
              </a:defRPr>
            </a:lvl1pPr>
          </a:lstStyle>
          <a:p>
            <a:pPr lvl="0"/>
            <a:r>
              <a:rPr lang="en-US" dirty="0"/>
              <a:t>Click to edit Master text styles</a:t>
            </a:r>
          </a:p>
        </p:txBody>
      </p:sp>
      <p:sp>
        <p:nvSpPr>
          <p:cNvPr id="7" name="Picture Placeholder 12"/>
          <p:cNvSpPr>
            <a:spLocks noGrp="1"/>
          </p:cNvSpPr>
          <p:nvPr>
            <p:ph type="pic" sz="quarter" idx="12"/>
          </p:nvPr>
        </p:nvSpPr>
        <p:spPr>
          <a:xfrm>
            <a:off x="0" y="0"/>
            <a:ext cx="4253948"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F5A79E-665D-0A44-A257-A9B868BD8CFB}"/>
              </a:ext>
            </a:extLst>
          </p:cNvPr>
          <p:cNvSpPr/>
          <p:nvPr userDrawn="1"/>
        </p:nvSpPr>
        <p:spPr>
          <a:xfrm>
            <a:off x="4253948" y="0"/>
            <a:ext cx="7938052" cy="6858000"/>
          </a:xfrm>
          <a:prstGeom prst="rect">
            <a:avLst/>
          </a:prstGeom>
          <a:solidFill>
            <a:srgbClr val="001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096000" y="2220604"/>
            <a:ext cx="4171122" cy="1325563"/>
          </a:xfrm>
        </p:spPr>
        <p:txBody>
          <a:bodyPr anchor="t"/>
          <a:lstStyle>
            <a:lvl1pPr>
              <a:defRPr>
                <a:solidFill>
                  <a:schemeClr val="bg1"/>
                </a:solidFill>
              </a:defRPr>
            </a:lvl1pPr>
          </a:lstStyle>
          <a:p>
            <a:r>
              <a:rPr lang="en-US" dirty="0"/>
              <a:t>Click to edit Master title style</a:t>
            </a:r>
          </a:p>
        </p:txBody>
      </p:sp>
      <p:sp>
        <p:nvSpPr>
          <p:cNvPr id="6" name="Text Placeholder 8"/>
          <p:cNvSpPr>
            <a:spLocks noGrp="1"/>
          </p:cNvSpPr>
          <p:nvPr>
            <p:ph type="body" sz="quarter" idx="11"/>
          </p:nvPr>
        </p:nvSpPr>
        <p:spPr>
          <a:xfrm>
            <a:off x="6096000" y="705402"/>
            <a:ext cx="2560983" cy="199059"/>
          </a:xfrm>
        </p:spPr>
        <p:txBody>
          <a:bodyPr>
            <a:normAutofit/>
          </a:bodyPr>
          <a:lstStyle>
            <a:lvl1pPr marL="0" indent="0" algn="l">
              <a:buNone/>
              <a:defRPr sz="1000">
                <a:solidFill>
                  <a:schemeClr val="bg1"/>
                </a:solidFill>
              </a:defRPr>
            </a:lvl1pPr>
          </a:lstStyle>
          <a:p>
            <a:pPr lvl="0"/>
            <a:r>
              <a:rPr lang="en-US" dirty="0"/>
              <a:t>Click to edit Master text styles</a:t>
            </a:r>
          </a:p>
        </p:txBody>
      </p:sp>
      <p:sp>
        <p:nvSpPr>
          <p:cNvPr id="7" name="Picture Placeholder 12"/>
          <p:cNvSpPr>
            <a:spLocks noGrp="1"/>
          </p:cNvSpPr>
          <p:nvPr>
            <p:ph type="pic" sz="quarter" idx="12"/>
          </p:nvPr>
        </p:nvSpPr>
        <p:spPr>
          <a:xfrm>
            <a:off x="0" y="0"/>
            <a:ext cx="4253948"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Picture Placeholder 12"/>
          <p:cNvSpPr>
            <a:spLocks noGrp="1"/>
          </p:cNvSpPr>
          <p:nvPr>
            <p:ph type="pic" sz="quarter" idx="12"/>
          </p:nvPr>
        </p:nvSpPr>
        <p:spPr>
          <a:xfrm>
            <a:off x="0" y="0"/>
            <a:ext cx="12192000"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2" name="Title 1"/>
          <p:cNvSpPr>
            <a:spLocks noGrp="1"/>
          </p:cNvSpPr>
          <p:nvPr>
            <p:ph type="title"/>
          </p:nvPr>
        </p:nvSpPr>
        <p:spPr>
          <a:xfrm>
            <a:off x="766763" y="2220604"/>
            <a:ext cx="4171122" cy="1325563"/>
          </a:xfrm>
        </p:spPr>
        <p:txBody>
          <a:bodyPr anchor="t"/>
          <a:lstStyle/>
          <a:p>
            <a:r>
              <a:rPr lang="en-US" dirty="0"/>
              <a:t>Click to edit Master title style</a:t>
            </a:r>
          </a:p>
        </p:txBody>
      </p:sp>
      <p:sp>
        <p:nvSpPr>
          <p:cNvPr id="4" name="Text Placeholder 8"/>
          <p:cNvSpPr>
            <a:spLocks noGrp="1"/>
          </p:cNvSpPr>
          <p:nvPr>
            <p:ph type="body" sz="quarter" idx="10"/>
          </p:nvPr>
        </p:nvSpPr>
        <p:spPr>
          <a:xfrm>
            <a:off x="6096000" y="2220604"/>
            <a:ext cx="3057625" cy="3843312"/>
          </a:xfrm>
        </p:spPr>
        <p:txBody>
          <a:bodyPr>
            <a:normAutofit/>
          </a:bodyPr>
          <a:lstStyle>
            <a:lvl1pPr marL="0" indent="0" algn="l">
              <a:buNone/>
              <a:defRPr sz="1000">
                <a:latin typeface="Times New Roman" panose="02020603050405020304" pitchFamily="18" charset="0"/>
                <a:cs typeface="Times New Roman" panose="02020603050405020304" pitchFamily="18" charset="0"/>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763" y="1375778"/>
            <a:ext cx="10587037" cy="1325563"/>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766763" y="2836278"/>
            <a:ext cx="10587037" cy="332389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3254771"/>
      </p:ext>
    </p:extLst>
  </p:cSld>
  <p:clrMap bg1="lt1" tx1="dk1" bg2="lt2" tx2="dk2" accent1="accent1" accent2="accent2" accent3="accent3" accent4="accent4" accent5="accent5" accent6="accent6" hlink="hlink" folHlink="folHlink"/>
  <p:sldLayoutIdLst>
    <p:sldLayoutId id="2147483698" r:id="rId1"/>
    <p:sldLayoutId id="2147483649" r:id="rId2"/>
    <p:sldLayoutId id="2147483650" r:id="rId3"/>
    <p:sldLayoutId id="2147483658" r:id="rId4"/>
    <p:sldLayoutId id="2147483668" r:id="rId5"/>
    <p:sldLayoutId id="2147483660" r:id="rId6"/>
    <p:sldLayoutId id="2147483661" r:id="rId7"/>
    <p:sldLayoutId id="2147483664" r:id="rId8"/>
    <p:sldLayoutId id="2147483651" r:id="rId9"/>
    <p:sldLayoutId id="2147483652" r:id="rId10"/>
    <p:sldLayoutId id="2147483653" r:id="rId11"/>
    <p:sldLayoutId id="2147483657" r:id="rId12"/>
    <p:sldLayoutId id="2147483655" r:id="rId13"/>
    <p:sldLayoutId id="2147483656" r:id="rId14"/>
    <p:sldLayoutId id="2147483659" r:id="rId15"/>
    <p:sldLayoutId id="2147483662" r:id="rId16"/>
    <p:sldLayoutId id="2147483670" r:id="rId17"/>
  </p:sldLayoutIdLst>
  <p:txStyles>
    <p:titleStyle>
      <a:lvl1pPr algn="l" defTabSz="914400" rtl="0" eaLnBrk="1" latinLnBrk="0" hangingPunct="1">
        <a:lnSpc>
          <a:spcPct val="110000"/>
        </a:lnSpc>
        <a:spcBef>
          <a:spcPct val="0"/>
        </a:spcBef>
        <a:buNone/>
        <a:defRPr sz="2400" kern="1200">
          <a:solidFill>
            <a:srgbClr val="00168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20000"/>
        </a:lnSpc>
        <a:spcBef>
          <a:spcPts val="1000"/>
        </a:spcBef>
        <a:buFont typeface="Arial"/>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Font typeface="Arial"/>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Arial"/>
        <a:buChar char="•"/>
        <a:defRPr sz="1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120000"/>
        </a:lnSpc>
        <a:spcBef>
          <a:spcPts val="500"/>
        </a:spcBef>
        <a:buFont typeface="Arial"/>
        <a:buChar char="•"/>
        <a:defRPr sz="12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120000"/>
        </a:lnSpc>
        <a:spcBef>
          <a:spcPts val="500"/>
        </a:spcBef>
        <a:buFont typeface="Arial"/>
        <a:buChar char="•"/>
        <a:defRPr sz="12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83" userDrawn="1">
          <p15:clr>
            <a:srgbClr val="F26B43"/>
          </p15:clr>
        </p15:guide>
        <p15:guide id="4" pos="3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bpac.engr.tamu.edu/assessment-details/" TargetMode="External"/><Relationship Id="rId4" Type="http://schemas.openxmlformats.org/officeDocument/2006/relationships/hyperlink" Target="https://iac.tamu.edu/"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keepingpaceintexas.org/" TargetMode="External"/><Relationship Id="rId3" Type="http://schemas.openxmlformats.org/officeDocument/2006/relationships/hyperlink" Target="https://www.aacog.com/" TargetMode="External"/><Relationship Id="rId7" Type="http://schemas.openxmlformats.org/officeDocument/2006/relationships/hyperlink" Target="https://www.texaspaceauthority.org/wp-content/uploads/Program-Guide-Version-3.0-2019-09-23.pdf" TargetMode="External"/><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hyperlink" Target="https://www.texaspaceauthority.org/resources/case-studies-marketing/" TargetMode="External"/><Relationship Id="rId5" Type="http://schemas.openxmlformats.org/officeDocument/2006/relationships/hyperlink" Target="https://www.texaspaceauthority.org/service-provider-directory/" TargetMode="Externa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sky, outdoor, city, harbor&#10;&#10;Description automatically generated">
            <a:extLst>
              <a:ext uri="{FF2B5EF4-FFF2-40B4-BE49-F238E27FC236}">
                <a16:creationId xmlns:a16="http://schemas.microsoft.com/office/drawing/2014/main" id="{507BF391-0ABC-CD48-B781-FAAA546E9931}"/>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p:spPr>
      </p:pic>
      <p:pic>
        <p:nvPicPr>
          <p:cNvPr id="13" name="Picture 12">
            <a:extLst>
              <a:ext uri="{FF2B5EF4-FFF2-40B4-BE49-F238E27FC236}">
                <a16:creationId xmlns:a16="http://schemas.microsoft.com/office/drawing/2014/main" id="{4124CC27-BAE7-5747-A5FF-F3227F6689C3}"/>
              </a:ext>
            </a:extLst>
          </p:cNvPr>
          <p:cNvPicPr>
            <a:picLocks noChangeAspect="1"/>
          </p:cNvPicPr>
          <p:nvPr/>
        </p:nvPicPr>
        <p:blipFill>
          <a:blip r:embed="rId4"/>
          <a:stretch>
            <a:fillRect/>
          </a:stretch>
        </p:blipFill>
        <p:spPr>
          <a:xfrm>
            <a:off x="-1" y="3461085"/>
            <a:ext cx="12204915" cy="3429000"/>
          </a:xfrm>
          <a:prstGeom prst="rect">
            <a:avLst/>
          </a:prstGeom>
        </p:spPr>
      </p:pic>
      <p:pic>
        <p:nvPicPr>
          <p:cNvPr id="8" name="Picture 7">
            <a:extLst>
              <a:ext uri="{FF2B5EF4-FFF2-40B4-BE49-F238E27FC236}">
                <a16:creationId xmlns:a16="http://schemas.microsoft.com/office/drawing/2014/main" id="{E26E8538-94EF-874B-A57E-213F4AC700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3996" y="511306"/>
            <a:ext cx="2058305" cy="1306861"/>
          </a:xfrm>
          <a:prstGeom prst="rect">
            <a:avLst/>
          </a:prstGeom>
        </p:spPr>
      </p:pic>
      <p:sp>
        <p:nvSpPr>
          <p:cNvPr id="9" name="Title 2">
            <a:extLst>
              <a:ext uri="{FF2B5EF4-FFF2-40B4-BE49-F238E27FC236}">
                <a16:creationId xmlns:a16="http://schemas.microsoft.com/office/drawing/2014/main" id="{8CA745E5-C2EE-2E41-9520-0065038570D9}"/>
              </a:ext>
            </a:extLst>
          </p:cNvPr>
          <p:cNvSpPr txBox="1">
            <a:spLocks/>
          </p:cNvSpPr>
          <p:nvPr/>
        </p:nvSpPr>
        <p:spPr>
          <a:xfrm>
            <a:off x="0" y="4597819"/>
            <a:ext cx="12204914" cy="1155531"/>
          </a:xfrm>
          <a:prstGeom prst="rect">
            <a:avLst/>
          </a:prstGeom>
        </p:spPr>
        <p:txBody>
          <a:bodyPr vert="horz" lIns="0" tIns="0" rIns="0" bIns="0" rtlCol="0" anchor="ctr">
            <a:noAutofit/>
          </a:bodyPr>
          <a:lstStyle>
            <a:lvl1pPr algn="ctr" defTabSz="914400" rtl="0" eaLnBrk="1" latinLnBrk="0" hangingPunct="1">
              <a:lnSpc>
                <a:spcPct val="110000"/>
              </a:lnSpc>
              <a:spcBef>
                <a:spcPct val="0"/>
              </a:spcBef>
              <a:buNone/>
              <a:defRPr sz="2800" kern="1200">
                <a:solidFill>
                  <a:srgbClr val="001689"/>
                </a:solidFill>
                <a:latin typeface="Arial" panose="020B0604020202020204" pitchFamily="34" charset="0"/>
                <a:ea typeface="+mj-ea"/>
                <a:cs typeface="Arial" panose="020B0604020202020204" pitchFamily="34" charset="0"/>
              </a:defRPr>
            </a:lvl1pPr>
          </a:lstStyle>
          <a:p>
            <a:pPr>
              <a:lnSpc>
                <a:spcPct val="90000"/>
              </a:lnSpc>
            </a:pPr>
            <a:r>
              <a:rPr lang="en-US" sz="4000" b="1" dirty="0">
                <a:solidFill>
                  <a:schemeClr val="bg1"/>
                </a:solidFill>
              </a:rPr>
              <a:t>Energy Efficiency Programs for Local Governments and their Constituents</a:t>
            </a:r>
          </a:p>
        </p:txBody>
      </p:sp>
      <p:sp>
        <p:nvSpPr>
          <p:cNvPr id="11" name="Rectangle 10"/>
          <p:cNvSpPr/>
          <p:nvPr/>
        </p:nvSpPr>
        <p:spPr>
          <a:xfrm>
            <a:off x="390394" y="6061358"/>
            <a:ext cx="11411211" cy="400110"/>
          </a:xfrm>
          <a:prstGeom prst="rect">
            <a:avLst/>
          </a:prstGeom>
        </p:spPr>
        <p:txBody>
          <a:bodyPr wrap="square">
            <a:spAutoFit/>
          </a:bodyPr>
          <a:lstStyle/>
          <a:p>
            <a:pPr algn="ctr"/>
            <a:r>
              <a:rPr lang="en-US" sz="2000" dirty="0">
                <a:solidFill>
                  <a:schemeClr val="bg1"/>
                </a:solidFill>
                <a:latin typeface="Arial" panose="020B0604020202020204" pitchFamily="34" charset="0"/>
                <a:cs typeface="Arial" panose="020B0604020202020204" pitchFamily="34" charset="0"/>
              </a:rPr>
              <a:t>May 10, 2023</a:t>
            </a:r>
          </a:p>
        </p:txBody>
      </p:sp>
    </p:spTree>
    <p:extLst>
      <p:ext uri="{BB962C8B-B14F-4D97-AF65-F5344CB8AC3E}">
        <p14:creationId xmlns:p14="http://schemas.microsoft.com/office/powerpoint/2010/main" val="2076588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0" y="-1"/>
            <a:ext cx="12192000" cy="1371600"/>
          </a:xfrm>
        </p:spPr>
        <p:txBody>
          <a:bodyPr vert="horz" lIns="0" tIns="0" rIns="0" bIns="0" rtlCol="0" anchor="ctr">
            <a:noAutofit/>
          </a:bodyPr>
          <a:lstStyle/>
          <a:p>
            <a:pPr>
              <a:lnSpc>
                <a:spcPct val="100000"/>
              </a:lnSpc>
            </a:pPr>
            <a:r>
              <a:rPr lang="en-US" sz="4800" b="1" dirty="0"/>
              <a:t>Steps to Adopt PACE</a:t>
            </a:r>
          </a:p>
        </p:txBody>
      </p:sp>
      <p:sp>
        <p:nvSpPr>
          <p:cNvPr id="3" name="btfpBulletedList386157">
            <a:extLst>
              <a:ext uri="{FF2B5EF4-FFF2-40B4-BE49-F238E27FC236}">
                <a16:creationId xmlns:a16="http://schemas.microsoft.com/office/drawing/2014/main" id="{50C5B3F3-0B5D-B41D-8153-2417CD00E761}"/>
              </a:ext>
            </a:extLst>
          </p:cNvPr>
          <p:cNvSpPr txBox="1"/>
          <p:nvPr>
            <p:custDataLst>
              <p:tags r:id="rId1"/>
            </p:custDataLst>
          </p:nvPr>
        </p:nvSpPr>
        <p:spPr>
          <a:xfrm>
            <a:off x="1201949" y="2159504"/>
            <a:ext cx="4379701" cy="2985433"/>
          </a:xfrm>
          <a:prstGeom prst="rect">
            <a:avLst/>
          </a:prstGeom>
          <a:noFill/>
        </p:spPr>
        <p:txBody>
          <a:bodyPr vert="horz" wrap="square" rtlCol="0">
            <a:spAutoFit/>
          </a:bodyPr>
          <a:lstStyle/>
          <a:p>
            <a:pPr marL="234950" lvl="1">
              <a:spcBef>
                <a:spcPts val="2400"/>
              </a:spcBef>
              <a:defRPr/>
            </a:pPr>
            <a:r>
              <a:rPr lang="en-US" sz="2800" dirty="0">
                <a:solidFill>
                  <a:srgbClr val="232323"/>
                </a:solidFill>
                <a:latin typeface="Arial" panose="020B0604020202020204" pitchFamily="34" charset="0"/>
                <a:cs typeface="Arial" panose="020B0604020202020204" pitchFamily="34" charset="0"/>
              </a:rPr>
              <a:t>Publish Local PACE Program Report with Exhibits</a:t>
            </a:r>
            <a:endParaRPr kumimoji="0" lang="en-US" sz="2800" b="1" i="0" u="none" strike="noStrike" kern="1200" cap="none" normalizeH="0" baseline="0" noProof="0" dirty="0">
              <a:ln>
                <a:noFill/>
              </a:ln>
              <a:solidFill>
                <a:srgbClr val="232323"/>
              </a:solidFill>
              <a:effectLst/>
              <a:uLnTx/>
              <a:uFillTx/>
              <a:latin typeface="Arial" panose="020B0604020202020204" pitchFamily="34" charset="0"/>
              <a:cs typeface="Arial" panose="020B0604020202020204" pitchFamily="34" charset="0"/>
            </a:endParaRPr>
          </a:p>
          <a:p>
            <a:pPr marL="234950" lvl="1">
              <a:spcBef>
                <a:spcPts val="2400"/>
              </a:spcBef>
              <a:defRPr/>
            </a:pPr>
            <a:r>
              <a:rPr lang="en-US" sz="2800" dirty="0">
                <a:solidFill>
                  <a:srgbClr val="FF0000"/>
                </a:solidFill>
                <a:latin typeface="Arial" panose="020B0604020202020204" pitchFamily="34" charset="0"/>
                <a:cs typeface="Arial" panose="020B0604020202020204" pitchFamily="34" charset="0"/>
              </a:rPr>
              <a:t>Resolution of Intent to Establish Local PACE Program</a:t>
            </a:r>
            <a:endParaRPr lang="en-US" sz="2800" b="1" dirty="0">
              <a:solidFill>
                <a:srgbClr val="FF0000"/>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4EF87DEE-D9EA-ADD8-37D6-DBC58F7532B8}"/>
              </a:ext>
            </a:extLst>
          </p:cNvPr>
          <p:cNvSpPr/>
          <p:nvPr/>
        </p:nvSpPr>
        <p:spPr>
          <a:xfrm>
            <a:off x="6351257" y="2155821"/>
            <a:ext cx="4802548" cy="3724096"/>
          </a:xfrm>
          <a:prstGeom prst="rect">
            <a:avLst/>
          </a:prstGeom>
        </p:spPr>
        <p:txBody>
          <a:bodyPr wrap="square">
            <a:spAutoFit/>
          </a:bodyPr>
          <a:lstStyle/>
          <a:p>
            <a:pPr marL="0" marR="0" lvl="0" indent="0" algn="l" defTabSz="914400" rtl="0" eaLnBrk="1" fontAlgn="auto" latinLnBrk="0" hangingPunct="1">
              <a:lnSpc>
                <a:spcPct val="100000"/>
              </a:lnSpc>
              <a:spcBef>
                <a:spcPts val="2400"/>
              </a:spcBef>
              <a:spcAft>
                <a:spcPts val="0"/>
              </a:spcAft>
              <a:buClrTx/>
              <a:buSzTx/>
              <a:buFontTx/>
              <a:buNone/>
              <a:tabLst/>
              <a:defRPr/>
            </a:pPr>
            <a:r>
              <a:rPr lang="en-US" sz="2800" dirty="0">
                <a:solidFill>
                  <a:srgbClr val="232323"/>
                </a:solidFill>
                <a:latin typeface="Arial" panose="020B0604020202020204" pitchFamily="34" charset="0"/>
                <a:cs typeface="Arial" panose="020B0604020202020204" pitchFamily="34" charset="0"/>
              </a:rPr>
              <a:t>Hold a public hearing</a:t>
            </a:r>
            <a:endParaRPr lang="en-US" sz="2800" b="1" dirty="0">
              <a:solidFill>
                <a:srgbClr val="232323"/>
              </a:solidFill>
              <a:latin typeface="Arial" panose="020B0604020202020204" pitchFamily="34" charset="0"/>
              <a:cs typeface="Arial" panose="020B0604020202020204" pitchFamily="34" charset="0"/>
            </a:endParaRPr>
          </a:p>
          <a:p>
            <a:pPr>
              <a:spcBef>
                <a:spcPts val="2400"/>
              </a:spcBef>
              <a:defRPr/>
            </a:pPr>
            <a:r>
              <a:rPr lang="en-US" sz="2800" dirty="0">
                <a:solidFill>
                  <a:srgbClr val="FF0000"/>
                </a:solidFill>
                <a:latin typeface="Arial" panose="020B0604020202020204" pitchFamily="34" charset="0"/>
                <a:cs typeface="Arial" panose="020B0604020202020204" pitchFamily="34" charset="0"/>
              </a:rPr>
              <a:t>Resolution to Establish Local PACE Program (include Report with Exhibits)</a:t>
            </a:r>
          </a:p>
          <a:p>
            <a:pPr>
              <a:spcBef>
                <a:spcPts val="2400"/>
              </a:spcBef>
              <a:defRPr/>
            </a:pPr>
            <a:r>
              <a:rPr lang="en-US" sz="2800" dirty="0">
                <a:solidFill>
                  <a:srgbClr val="FF0000"/>
                </a:solidFill>
                <a:latin typeface="Arial" panose="020B0604020202020204" pitchFamily="34" charset="0"/>
                <a:cs typeface="Arial" panose="020B0604020202020204" pitchFamily="34" charset="0"/>
              </a:rPr>
              <a:t>Approve ILA between Local Government and AACOG to administer program</a:t>
            </a:r>
          </a:p>
        </p:txBody>
      </p:sp>
      <p:sp>
        <p:nvSpPr>
          <p:cNvPr id="5" name="btfpColumnHeaderBoxText877323">
            <a:extLst>
              <a:ext uri="{FF2B5EF4-FFF2-40B4-BE49-F238E27FC236}">
                <a16:creationId xmlns:a16="http://schemas.microsoft.com/office/drawing/2014/main" id="{EE27AF8A-7C0E-C4F4-A813-19F9CEB085C9}"/>
              </a:ext>
            </a:extLst>
          </p:cNvPr>
          <p:cNvSpPr txBox="1"/>
          <p:nvPr/>
        </p:nvSpPr>
        <p:spPr>
          <a:xfrm>
            <a:off x="1201947" y="1382136"/>
            <a:ext cx="4036803" cy="595996"/>
          </a:xfrm>
          <a:prstGeom prst="rect">
            <a:avLst/>
          </a:prstGeom>
          <a:noFill/>
        </p:spPr>
        <p:txBody>
          <a:bodyPr vert="horz" wrap="square" lIns="36036" tIns="36036" rIns="36036" bIns="36036"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232323"/>
                </a:solidFill>
                <a:effectLst/>
                <a:uLnTx/>
                <a:uFillTx/>
                <a:latin typeface="Arial" panose="020B0604020202020204" pitchFamily="34" charset="0"/>
                <a:cs typeface="Arial" panose="020B0604020202020204" pitchFamily="34" charset="0"/>
              </a:rPr>
              <a:t>Meeting One</a:t>
            </a:r>
          </a:p>
        </p:txBody>
      </p:sp>
      <p:sp>
        <p:nvSpPr>
          <p:cNvPr id="19" name="btfpColumnHeaderBoxText877323">
            <a:extLst>
              <a:ext uri="{FF2B5EF4-FFF2-40B4-BE49-F238E27FC236}">
                <a16:creationId xmlns:a16="http://schemas.microsoft.com/office/drawing/2014/main" id="{0B287846-F6B5-578C-6358-4239709229B3}"/>
              </a:ext>
            </a:extLst>
          </p:cNvPr>
          <p:cNvSpPr txBox="1"/>
          <p:nvPr/>
        </p:nvSpPr>
        <p:spPr>
          <a:xfrm>
            <a:off x="6056011" y="1378453"/>
            <a:ext cx="3592843" cy="595996"/>
          </a:xfrm>
          <a:prstGeom prst="rect">
            <a:avLst/>
          </a:prstGeom>
          <a:noFill/>
        </p:spPr>
        <p:txBody>
          <a:bodyPr vert="horz" wrap="square" lIns="36036" tIns="36036" rIns="36036" bIns="36036"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232323"/>
                </a:solidFill>
                <a:effectLst/>
                <a:uLnTx/>
                <a:uFillTx/>
                <a:latin typeface="Arial" panose="020B0604020202020204" pitchFamily="34" charset="0"/>
                <a:cs typeface="Arial" panose="020B0604020202020204" pitchFamily="34" charset="0"/>
              </a:rPr>
              <a:t>Meeting Two</a:t>
            </a:r>
          </a:p>
        </p:txBody>
      </p:sp>
      <p:sp>
        <p:nvSpPr>
          <p:cNvPr id="27" name="TextBox 26">
            <a:extLst>
              <a:ext uri="{FF2B5EF4-FFF2-40B4-BE49-F238E27FC236}">
                <a16:creationId xmlns:a16="http://schemas.microsoft.com/office/drawing/2014/main" id="{72750C20-862A-C61B-CFC2-B4C15D1FF798}"/>
              </a:ext>
            </a:extLst>
          </p:cNvPr>
          <p:cNvSpPr txBox="1"/>
          <p:nvPr/>
        </p:nvSpPr>
        <p:spPr>
          <a:xfrm>
            <a:off x="9277380" y="6457251"/>
            <a:ext cx="3752850" cy="369332"/>
          </a:xfrm>
          <a:prstGeom prst="rect">
            <a:avLst/>
          </a:prstGeom>
          <a:noFill/>
        </p:spPr>
        <p:txBody>
          <a:bodyPr wrap="square" rtlCol="0">
            <a:spAutoFit/>
          </a:bodyPr>
          <a:lstStyle/>
          <a:p>
            <a:r>
              <a:rPr lang="en-US" dirty="0">
                <a:solidFill>
                  <a:srgbClr val="232323"/>
                </a:solidFill>
                <a:latin typeface="Arial" panose="020B0604020202020204" pitchFamily="34" charset="0"/>
                <a:cs typeface="Arial" panose="020B0604020202020204" pitchFamily="34" charset="0"/>
              </a:rPr>
              <a:t>Action items in </a:t>
            </a:r>
            <a:r>
              <a:rPr lang="en-US" dirty="0">
                <a:solidFill>
                  <a:srgbClr val="FF0000"/>
                </a:solidFill>
                <a:latin typeface="Arial" panose="020B0604020202020204" pitchFamily="34" charset="0"/>
                <a:cs typeface="Arial" panose="020B0604020202020204" pitchFamily="34" charset="0"/>
              </a:rPr>
              <a:t>red</a:t>
            </a:r>
          </a:p>
        </p:txBody>
      </p:sp>
      <p:sp>
        <p:nvSpPr>
          <p:cNvPr id="8" name="Rectangle 7">
            <a:extLst>
              <a:ext uri="{FF2B5EF4-FFF2-40B4-BE49-F238E27FC236}">
                <a16:creationId xmlns:a16="http://schemas.microsoft.com/office/drawing/2014/main" id="{43745A13-D055-49C3-B297-91A4CBA63E44}"/>
              </a:ext>
            </a:extLst>
          </p:cNvPr>
          <p:cNvSpPr/>
          <p:nvPr/>
        </p:nvSpPr>
        <p:spPr>
          <a:xfrm>
            <a:off x="272165" y="6089265"/>
            <a:ext cx="2056973" cy="230832"/>
          </a:xfrm>
          <a:prstGeom prst="rect">
            <a:avLst/>
          </a:prstGeom>
        </p:spPr>
        <p:txBody>
          <a:bodyPr wrap="none">
            <a:spAutoFit/>
          </a:bodyPr>
          <a:lstStyle/>
          <a:p>
            <a:r>
              <a:rPr lang="en-US" sz="900" dirty="0">
                <a:solidFill>
                  <a:srgbClr val="001688"/>
                </a:solidFill>
                <a:latin typeface="Helvetica" pitchFamily="2" charset="0"/>
                <a:cs typeface="Times New Roman" panose="02020603050405020304" pitchFamily="18" charset="0"/>
              </a:rPr>
              <a:t>Alamo Area Council of Governments</a:t>
            </a:r>
            <a:endParaRPr lang="en-US" sz="900" dirty="0">
              <a:solidFill>
                <a:srgbClr val="001688"/>
              </a:solidFill>
              <a:effectLst/>
              <a:latin typeface="Helvetica" pitchFamily="2" charset="0"/>
              <a:cs typeface="Times New Roman" panose="02020603050405020304" pitchFamily="18" charset="0"/>
            </a:endParaRPr>
          </a:p>
        </p:txBody>
      </p:sp>
    </p:spTree>
    <p:extLst>
      <p:ext uri="{BB962C8B-B14F-4D97-AF65-F5344CB8AC3E}">
        <p14:creationId xmlns:p14="http://schemas.microsoft.com/office/powerpoint/2010/main" val="2525713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EA48D92-AAA0-3F49-961E-C8BD25A6A68A}"/>
              </a:ext>
            </a:extLst>
          </p:cNvPr>
          <p:cNvSpPr/>
          <p:nvPr/>
        </p:nvSpPr>
        <p:spPr>
          <a:xfrm>
            <a:off x="0" y="6645349"/>
            <a:ext cx="12192000" cy="212650"/>
          </a:xfrm>
          <a:prstGeom prst="rect">
            <a:avLst/>
          </a:prstGeom>
          <a:solidFill>
            <a:srgbClr val="001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3"/>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a:xfrm>
            <a:off x="0" y="0"/>
            <a:ext cx="4253948" cy="6645349"/>
          </a:xfrm>
        </p:spPr>
      </p:pic>
      <p:sp>
        <p:nvSpPr>
          <p:cNvPr id="7" name="Title 1"/>
          <p:cNvSpPr txBox="1">
            <a:spLocks/>
          </p:cNvSpPr>
          <p:nvPr/>
        </p:nvSpPr>
        <p:spPr>
          <a:xfrm>
            <a:off x="4253948" y="-1"/>
            <a:ext cx="7938052" cy="1371600"/>
          </a:xfrm>
          <a:prstGeom prst="rect">
            <a:avLst/>
          </a:prstGeom>
        </p:spPr>
        <p:txBody>
          <a:bodyPr vert="horz" lIns="457200" tIns="457200" rIns="457200" bIns="0" rtlCol="0" anchor="ctr">
            <a:noAutofit/>
          </a:bodyPr>
          <a:lstStyle>
            <a:lvl1pPr algn="l" defTabSz="914400" rtl="0" eaLnBrk="1" latinLnBrk="0" hangingPunct="1">
              <a:lnSpc>
                <a:spcPct val="110000"/>
              </a:lnSpc>
              <a:spcBef>
                <a:spcPct val="0"/>
              </a:spcBef>
              <a:buNone/>
              <a:defRPr sz="2400" kern="1200">
                <a:solidFill>
                  <a:srgbClr val="001689"/>
                </a:solidFill>
                <a:latin typeface="Arial" panose="020B0604020202020204" pitchFamily="34" charset="0"/>
                <a:ea typeface="+mj-ea"/>
                <a:cs typeface="Arial" panose="020B0604020202020204" pitchFamily="34" charset="0"/>
              </a:defRPr>
            </a:lvl1pPr>
          </a:lstStyle>
          <a:p>
            <a:pPr>
              <a:lnSpc>
                <a:spcPct val="100000"/>
              </a:lnSpc>
            </a:pPr>
            <a:r>
              <a:rPr lang="en-US" sz="4800" b="1" dirty="0"/>
              <a:t>Contractual </a:t>
            </a:r>
          </a:p>
          <a:p>
            <a:pPr>
              <a:lnSpc>
                <a:spcPct val="100000"/>
              </a:lnSpc>
            </a:pPr>
            <a:r>
              <a:rPr lang="en-US" sz="4800" b="1" dirty="0"/>
              <a:t>Documents</a:t>
            </a:r>
          </a:p>
        </p:txBody>
      </p:sp>
      <p:sp>
        <p:nvSpPr>
          <p:cNvPr id="8" name="Text Placeholder 1"/>
          <p:cNvSpPr txBox="1">
            <a:spLocks/>
          </p:cNvSpPr>
          <p:nvPr/>
        </p:nvSpPr>
        <p:spPr>
          <a:xfrm>
            <a:off x="3969028" y="1771089"/>
            <a:ext cx="8222972" cy="4684469"/>
          </a:xfrm>
          <a:prstGeom prst="rect">
            <a:avLst/>
          </a:prstGeom>
        </p:spPr>
        <p:txBody>
          <a:bodyPr vert="horz" lIns="457200" tIns="0" rIns="457200" bIns="0" rtlCol="0">
            <a:noAutofit/>
          </a:bodyPr>
          <a:lstStyle>
            <a:lvl1pPr marL="0" indent="0" algn="l" defTabSz="914400" rtl="0" eaLnBrk="1" latinLnBrk="0" hangingPunct="1">
              <a:lnSpc>
                <a:spcPct val="120000"/>
              </a:lnSpc>
              <a:spcBef>
                <a:spcPts val="1000"/>
              </a:spcBef>
              <a:buFont typeface="Arial"/>
              <a:buNone/>
              <a:defRPr sz="10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120000"/>
              </a:lnSpc>
              <a:spcBef>
                <a:spcPts val="500"/>
              </a:spcBef>
              <a:buFont typeface="Arial"/>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Arial"/>
              <a:buChar char="•"/>
              <a:defRPr sz="1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120000"/>
              </a:lnSpc>
              <a:spcBef>
                <a:spcPts val="500"/>
              </a:spcBef>
              <a:buFont typeface="Arial"/>
              <a:buChar char="•"/>
              <a:defRPr sz="12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120000"/>
              </a:lnSpc>
              <a:spcBef>
                <a:spcPts val="500"/>
              </a:spcBef>
              <a:buFont typeface="Arial"/>
              <a:buChar char="•"/>
              <a:defRPr sz="12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buClr>
                <a:srgbClr val="DB7F66"/>
              </a:buClr>
              <a:buFont typeface="Arial" panose="020B0604020202020204" pitchFamily="34" charset="0"/>
              <a:buChar char="•"/>
            </a:pPr>
            <a:r>
              <a:rPr lang="en-US" sz="2400" dirty="0">
                <a:latin typeface="Arial" panose="020B0604020202020204" pitchFamily="34" charset="0"/>
                <a:cs typeface="Arial" panose="020B0604020202020204" pitchFamily="34" charset="0"/>
              </a:rPr>
              <a:t>Closing documents include:</a:t>
            </a:r>
          </a:p>
          <a:p>
            <a:pPr lvl="1">
              <a:buClr>
                <a:srgbClr val="232323"/>
              </a:buClr>
            </a:pPr>
            <a:r>
              <a:rPr lang="en-US" sz="2400" dirty="0"/>
              <a:t>Owner and Local Government Contract – agrees to the assessment lien imposed on the property</a:t>
            </a:r>
          </a:p>
          <a:p>
            <a:pPr lvl="1">
              <a:buClr>
                <a:srgbClr val="232323"/>
              </a:buClr>
            </a:pPr>
            <a:r>
              <a:rPr lang="en-US" sz="2400" dirty="0"/>
              <a:t>Capital Provider and Local Government Contract – assigns proceeds of assessment to capital provider</a:t>
            </a:r>
          </a:p>
          <a:p>
            <a:pPr lvl="1">
              <a:buClr>
                <a:srgbClr val="232323"/>
              </a:buClr>
            </a:pPr>
            <a:r>
              <a:rPr lang="en-US" sz="2400" dirty="0"/>
              <a:t>Notice of Assessment Lien – AACOG will record notice of PACE assessment lien with county clerk</a:t>
            </a:r>
          </a:p>
          <a:p>
            <a:pPr lvl="1">
              <a:buClr>
                <a:srgbClr val="232323"/>
              </a:buClr>
            </a:pPr>
            <a:r>
              <a:rPr lang="en-US" sz="2400" dirty="0"/>
              <a:t>Mortgagee Consent (if applicable)</a:t>
            </a:r>
          </a:p>
        </p:txBody>
      </p:sp>
    </p:spTree>
    <p:extLst>
      <p:ext uri="{BB962C8B-B14F-4D97-AF65-F5344CB8AC3E}">
        <p14:creationId xmlns:p14="http://schemas.microsoft.com/office/powerpoint/2010/main" val="705092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800" b="1" dirty="0"/>
              <a:t>PACE in a Box</a:t>
            </a:r>
          </a:p>
        </p:txBody>
      </p:sp>
      <p:sp>
        <p:nvSpPr>
          <p:cNvPr id="6" name="TextBox 5"/>
          <p:cNvSpPr txBox="1"/>
          <p:nvPr/>
        </p:nvSpPr>
        <p:spPr>
          <a:xfrm>
            <a:off x="4377296" y="1620839"/>
            <a:ext cx="7141604" cy="934358"/>
          </a:xfrm>
          <a:prstGeom prst="rect">
            <a:avLst/>
          </a:prstGeom>
          <a:noFill/>
        </p:spPr>
        <p:txBody>
          <a:bodyPr wrap="square" lIns="0" rIns="0" rtlCol="0">
            <a:spAutoFit/>
          </a:bodyPr>
          <a:lstStyle/>
          <a:p>
            <a:pPr eaLnBrk="0" fontAlgn="base" hangingPunct="0">
              <a:lnSpc>
                <a:spcPct val="114000"/>
              </a:lnSpc>
              <a:spcBef>
                <a:spcPct val="65000"/>
              </a:spcBef>
              <a:spcAft>
                <a:spcPct val="0"/>
              </a:spcAft>
              <a:buClr>
                <a:srgbClr val="FF6600"/>
              </a:buClr>
            </a:pPr>
            <a:r>
              <a:rPr lang="en-US" altLang="en-US" sz="2400" i="1" kern="0" dirty="0">
                <a:latin typeface="Arial" panose="020B0604020202020204" pitchFamily="34" charset="0"/>
                <a:cs typeface="Arial" panose="020B0604020202020204" pitchFamily="34" charset="0"/>
              </a:rPr>
              <a:t>A toolkit of recommendations and templates </a:t>
            </a:r>
            <a:br>
              <a:rPr lang="en-US" altLang="en-US" sz="2400" i="1" kern="0" dirty="0">
                <a:latin typeface="Arial" panose="020B0604020202020204" pitchFamily="34" charset="0"/>
                <a:cs typeface="Arial" panose="020B0604020202020204" pitchFamily="34" charset="0"/>
              </a:rPr>
            </a:br>
            <a:r>
              <a:rPr lang="en-US" altLang="en-US" sz="2400" i="1" kern="0" dirty="0">
                <a:latin typeface="Arial" panose="020B0604020202020204" pitchFamily="34" charset="0"/>
                <a:cs typeface="Arial" panose="020B0604020202020204" pitchFamily="34" charset="0"/>
              </a:rPr>
              <a:t>for counties and municipalities </a:t>
            </a:r>
          </a:p>
        </p:txBody>
      </p:sp>
      <p:sp>
        <p:nvSpPr>
          <p:cNvPr id="12" name="Rectangle 11">
            <a:extLst>
              <a:ext uri="{FF2B5EF4-FFF2-40B4-BE49-F238E27FC236}">
                <a16:creationId xmlns:a16="http://schemas.microsoft.com/office/drawing/2014/main" id="{7EF3B21C-D2D0-4E4B-AA00-164719E266CA}"/>
              </a:ext>
            </a:extLst>
          </p:cNvPr>
          <p:cNvSpPr/>
          <p:nvPr/>
        </p:nvSpPr>
        <p:spPr>
          <a:xfrm>
            <a:off x="272165" y="6089265"/>
            <a:ext cx="2056973" cy="230832"/>
          </a:xfrm>
          <a:prstGeom prst="rect">
            <a:avLst/>
          </a:prstGeom>
        </p:spPr>
        <p:txBody>
          <a:bodyPr wrap="none">
            <a:spAutoFit/>
          </a:bodyPr>
          <a:lstStyle/>
          <a:p>
            <a:r>
              <a:rPr lang="en-US" sz="900" dirty="0">
                <a:solidFill>
                  <a:srgbClr val="001688"/>
                </a:solidFill>
                <a:latin typeface="Helvetica" pitchFamily="2" charset="0"/>
                <a:cs typeface="Times New Roman" panose="02020603050405020304" pitchFamily="18" charset="0"/>
              </a:rPr>
              <a:t>Alamo Area Council of Governments</a:t>
            </a:r>
            <a:endParaRPr lang="en-US" sz="900" dirty="0">
              <a:solidFill>
                <a:srgbClr val="001688"/>
              </a:solidFill>
              <a:effectLst/>
              <a:latin typeface="Helvetica" pitchFamily="2" charset="0"/>
              <a:cs typeface="Times New Roman" panose="02020603050405020304" pitchFamily="18" charset="0"/>
            </a:endParaRPr>
          </a:p>
        </p:txBody>
      </p:sp>
      <p:pic>
        <p:nvPicPr>
          <p:cNvPr id="18" name="Picture 2" descr="C:\Users\Charlene\AppData\Local\Microsoft\Windows\INetCache\Content.Outlook\IIZ4S125\PACE 6.22.2015.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47550" y="272330"/>
            <a:ext cx="2951959" cy="274907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le 13"/>
          <p:cNvGraphicFramePr>
            <a:graphicFrameLocks noGrp="1"/>
          </p:cNvGraphicFramePr>
          <p:nvPr>
            <p:extLst>
              <p:ext uri="{D42A27DB-BD31-4B8C-83A1-F6EECF244321}">
                <p14:modId xmlns:p14="http://schemas.microsoft.com/office/powerpoint/2010/main" val="3358051878"/>
              </p:ext>
            </p:extLst>
          </p:nvPr>
        </p:nvGraphicFramePr>
        <p:xfrm>
          <a:off x="984148" y="2787408"/>
          <a:ext cx="9918313" cy="3604504"/>
        </p:xfrm>
        <a:graphic>
          <a:graphicData uri="http://schemas.openxmlformats.org/drawingml/2006/table">
            <a:tbl>
              <a:tblPr firstRow="1" bandRow="1">
                <a:tableStyleId>{5C22544A-7EE6-4342-B048-85BDC9FD1C3A}</a:tableStyleId>
              </a:tblPr>
              <a:tblGrid>
                <a:gridCol w="819420">
                  <a:extLst>
                    <a:ext uri="{9D8B030D-6E8A-4147-A177-3AD203B41FA5}">
                      <a16:colId xmlns:a16="http://schemas.microsoft.com/office/drawing/2014/main" val="20000"/>
                    </a:ext>
                  </a:extLst>
                </a:gridCol>
                <a:gridCol w="9098893">
                  <a:extLst>
                    <a:ext uri="{9D8B030D-6E8A-4147-A177-3AD203B41FA5}">
                      <a16:colId xmlns:a16="http://schemas.microsoft.com/office/drawing/2014/main" val="20001"/>
                    </a:ext>
                  </a:extLst>
                </a:gridCol>
              </a:tblGrid>
              <a:tr h="668807">
                <a:tc>
                  <a:txBody>
                    <a:bodyPr/>
                    <a:lstStyle/>
                    <a:p>
                      <a:pPr marL="0" marR="0" lvl="0" indent="0" algn="ctr" defTabSz="914400" rtl="0" eaLnBrk="1" fontAlgn="auto" latinLnBrk="0" hangingPunct="1">
                        <a:lnSpc>
                          <a:spcPct val="100000"/>
                        </a:lnSpc>
                        <a:spcBef>
                          <a:spcPts val="0"/>
                        </a:spcBef>
                        <a:spcAft>
                          <a:spcPts val="0"/>
                        </a:spcAft>
                        <a:buClrTx/>
                        <a:buSzPct val="75000"/>
                        <a:buFontTx/>
                        <a:buNone/>
                        <a:tabLst/>
                        <a:defRPr/>
                      </a:pPr>
                      <a:r>
                        <a:rPr lang="en-US" sz="3000" b="0" kern="1200" dirty="0">
                          <a:solidFill>
                            <a:srgbClr val="DB7F66"/>
                          </a:solidFill>
                          <a:latin typeface="Calibri" panose="020F0502020204030204" pitchFamily="34" charset="0"/>
                          <a:ea typeface="Open Sans" charset="0"/>
                          <a:cs typeface="Calibri" panose="020F0502020204030204" pitchFamily="34" charset="0"/>
                        </a:rPr>
                        <a:t>•</a:t>
                      </a:r>
                    </a:p>
                  </a:txBody>
                  <a:tcPr marT="182880" marB="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30000"/>
                        </a:lnSpc>
                        <a:spcBef>
                          <a:spcPts val="0"/>
                        </a:spcBef>
                        <a:spcAft>
                          <a:spcPts val="0"/>
                        </a:spcAft>
                        <a:buClrTx/>
                        <a:buSzPct val="75000"/>
                        <a:buFontTx/>
                        <a:buNone/>
                        <a:tabLst/>
                        <a:defRPr/>
                      </a:pPr>
                      <a:r>
                        <a:rPr lang="en-US" sz="2400" b="0" kern="1200" dirty="0">
                          <a:solidFill>
                            <a:srgbClr val="232323"/>
                          </a:solidFill>
                          <a:latin typeface="Arial" panose="020B0604020202020204" pitchFamily="34" charset="0"/>
                          <a:ea typeface="Open Sans" charset="0"/>
                          <a:cs typeface="Arial" panose="020B0604020202020204" pitchFamily="34" charset="0"/>
                        </a:rPr>
                        <a:t>Create uniform, user-friendly, scalable, and sustainable PACE programs</a:t>
                      </a:r>
                    </a:p>
                  </a:txBody>
                  <a:tcPr marT="182880" marB="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168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68807">
                <a:tc>
                  <a:txBody>
                    <a:bodyPr/>
                    <a:lstStyle/>
                    <a:p>
                      <a:pPr marL="0" marR="0" lvl="0" indent="0" algn="ctr" defTabSz="914400" rtl="0" eaLnBrk="1" fontAlgn="auto" latinLnBrk="0" hangingPunct="1">
                        <a:lnSpc>
                          <a:spcPct val="100000"/>
                        </a:lnSpc>
                        <a:spcBef>
                          <a:spcPts val="0"/>
                        </a:spcBef>
                        <a:spcAft>
                          <a:spcPts val="0"/>
                        </a:spcAft>
                        <a:buClrTx/>
                        <a:buSzPct val="75000"/>
                        <a:buFontTx/>
                        <a:buNone/>
                        <a:tabLst/>
                        <a:defRPr/>
                      </a:pPr>
                      <a:r>
                        <a:rPr lang="en-US" sz="3000" b="0" kern="1200" dirty="0">
                          <a:solidFill>
                            <a:srgbClr val="DB7F66"/>
                          </a:solidFill>
                          <a:latin typeface="Calibri" panose="020F0502020204030204" pitchFamily="34" charset="0"/>
                          <a:ea typeface="Open Sans" charset="0"/>
                          <a:cs typeface="Calibri" panose="020F0502020204030204" pitchFamily="34" charset="0"/>
                        </a:rPr>
                        <a:t>•</a:t>
                      </a:r>
                    </a:p>
                  </a:txBody>
                  <a:tcPr marT="182880" marB="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30000"/>
                        </a:lnSpc>
                        <a:spcBef>
                          <a:spcPts val="0"/>
                        </a:spcBef>
                        <a:spcAft>
                          <a:spcPts val="0"/>
                        </a:spcAft>
                        <a:buClrTx/>
                        <a:buSzPct val="75000"/>
                        <a:buFontTx/>
                        <a:buNone/>
                        <a:tabLst/>
                        <a:defRPr/>
                      </a:pPr>
                      <a:r>
                        <a:rPr lang="en-US" sz="2400" b="0" kern="1200" dirty="0">
                          <a:solidFill>
                            <a:srgbClr val="232323"/>
                          </a:solidFill>
                          <a:latin typeface="Arial" panose="020B0604020202020204" pitchFamily="34" charset="0"/>
                          <a:ea typeface="Open Sans" charset="0"/>
                          <a:cs typeface="Arial" panose="020B0604020202020204" pitchFamily="34" charset="0"/>
                        </a:rPr>
                        <a:t>Administered by a non-profit, in a transparent manner, focused on government tasks</a:t>
                      </a:r>
                    </a:p>
                  </a:txBody>
                  <a:tcPr marT="182880" marB="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1689"/>
                      </a:solidFill>
                      <a:prstDash val="solid"/>
                      <a:round/>
                      <a:headEnd type="none" w="med" len="med"/>
                      <a:tailEnd type="none" w="med" len="med"/>
                    </a:lnT>
                    <a:lnB w="6350" cap="flat" cmpd="sng" algn="ctr">
                      <a:solidFill>
                        <a:srgbClr val="00168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70092">
                <a:tc>
                  <a:txBody>
                    <a:bodyPr/>
                    <a:lstStyle/>
                    <a:p>
                      <a:pPr marL="0" marR="0" lvl="0" indent="0" algn="ctr" defTabSz="914400" rtl="0" eaLnBrk="1" fontAlgn="auto" latinLnBrk="0" hangingPunct="1">
                        <a:lnSpc>
                          <a:spcPct val="100000"/>
                        </a:lnSpc>
                        <a:spcBef>
                          <a:spcPts val="0"/>
                        </a:spcBef>
                        <a:spcAft>
                          <a:spcPts val="0"/>
                        </a:spcAft>
                        <a:buClrTx/>
                        <a:buSzPct val="75000"/>
                        <a:buFontTx/>
                        <a:buNone/>
                        <a:tabLst/>
                        <a:defRPr/>
                      </a:pPr>
                      <a:r>
                        <a:rPr lang="en-US" sz="3000" b="0" kern="1200" dirty="0">
                          <a:solidFill>
                            <a:srgbClr val="DB7F66"/>
                          </a:solidFill>
                          <a:latin typeface="Calibri" panose="020F0502020204030204" pitchFamily="34" charset="0"/>
                          <a:ea typeface="Open Sans" charset="0"/>
                          <a:cs typeface="Calibri" panose="020F0502020204030204" pitchFamily="34" charset="0"/>
                        </a:rPr>
                        <a:t>•</a:t>
                      </a:r>
                    </a:p>
                  </a:txBody>
                  <a:tcPr marT="182880" marB="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30000"/>
                        </a:lnSpc>
                        <a:spcBef>
                          <a:spcPts val="0"/>
                        </a:spcBef>
                        <a:spcAft>
                          <a:spcPts val="0"/>
                        </a:spcAft>
                        <a:buClrTx/>
                        <a:buSzPct val="75000"/>
                        <a:buFontTx/>
                        <a:buNone/>
                        <a:tabLst/>
                        <a:defRPr/>
                      </a:pPr>
                      <a:r>
                        <a:rPr lang="en-US" sz="2400" b="0" kern="1200" dirty="0">
                          <a:solidFill>
                            <a:srgbClr val="232323"/>
                          </a:solidFill>
                          <a:latin typeface="Arial" panose="020B0604020202020204" pitchFamily="34" charset="0"/>
                          <a:ea typeface="Open Sans" charset="0"/>
                          <a:cs typeface="Arial" panose="020B0604020202020204" pitchFamily="34" charset="0"/>
                        </a:rPr>
                        <a:t>Free market with decision/power in the hands of property owner</a:t>
                      </a:r>
                    </a:p>
                  </a:txBody>
                  <a:tcPr marT="182880" marB="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1689"/>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17909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4"/>
          <p:cNvSpPr txBox="1">
            <a:spLocks/>
          </p:cNvSpPr>
          <p:nvPr/>
        </p:nvSpPr>
        <p:spPr>
          <a:xfrm>
            <a:off x="640079" y="4762097"/>
            <a:ext cx="5027661" cy="1307338"/>
          </a:xfrm>
          <a:prstGeom prst="rect">
            <a:avLst/>
          </a:prstGeom>
        </p:spPr>
        <p:txBody>
          <a:bodyPr vert="horz" lIns="0" tIns="0" rIns="0" bIns="0" rtlCol="0">
            <a:noAutofit/>
          </a:bodyPr>
          <a:lstStyle>
            <a:defPPr>
              <a:defRPr lang="en-US"/>
            </a:defPPr>
            <a:lvl1pPr indent="0" algn="ctr">
              <a:lnSpc>
                <a:spcPct val="100000"/>
              </a:lnSpc>
              <a:spcBef>
                <a:spcPts val="0"/>
              </a:spcBef>
              <a:buFont typeface="Arial"/>
              <a:buNone/>
              <a:defRPr sz="1600" b="1">
                <a:solidFill>
                  <a:prstClr val="black"/>
                </a:solidFill>
                <a:latin typeface="Arial" panose="020B0604020202020204" pitchFamily="34" charset="0"/>
                <a:cs typeface="Arial" panose="020B0604020202020204" pitchFamily="34" charset="0"/>
              </a:defRPr>
            </a:lvl1pPr>
            <a:lvl2pPr marL="685800" indent="-228600">
              <a:lnSpc>
                <a:spcPct val="120000"/>
              </a:lnSpc>
              <a:spcBef>
                <a:spcPts val="500"/>
              </a:spcBef>
              <a:buFont typeface="Arial"/>
              <a:buChar char="•"/>
              <a:defRPr sz="1600"/>
            </a:lvl2pPr>
            <a:lvl3pPr marL="1143000" indent="-228600">
              <a:lnSpc>
                <a:spcPct val="120000"/>
              </a:lnSpc>
              <a:spcBef>
                <a:spcPts val="500"/>
              </a:spcBef>
              <a:buFont typeface="Arial"/>
              <a:buChar char="•"/>
              <a:defRPr sz="1400"/>
            </a:lvl3pPr>
            <a:lvl4pPr marL="1600200" indent="-228600">
              <a:lnSpc>
                <a:spcPct val="120000"/>
              </a:lnSpc>
              <a:spcBef>
                <a:spcPts val="500"/>
              </a:spcBef>
              <a:buFont typeface="Arial"/>
              <a:buChar char="•"/>
              <a:defRPr sz="1200"/>
            </a:lvl4pPr>
            <a:lvl5pPr marL="2057400" indent="-228600">
              <a:lnSpc>
                <a:spcPct val="120000"/>
              </a:lnSpc>
              <a:spcBef>
                <a:spcPts val="500"/>
              </a:spcBef>
              <a:buFont typeface="Arial"/>
              <a:buChar char="•"/>
              <a:defRPr sz="1200"/>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pPr>
              <a:lnSpc>
                <a:spcPct val="125000"/>
              </a:lnSpc>
            </a:pPr>
            <a:r>
              <a:rPr lang="en-US" dirty="0"/>
              <a:t>Travis Building | San Antonio, TX</a:t>
            </a:r>
            <a:endParaRPr lang="en-US" b="0" dirty="0"/>
          </a:p>
          <a:p>
            <a:pPr>
              <a:lnSpc>
                <a:spcPct val="125000"/>
              </a:lnSpc>
            </a:pPr>
            <a:r>
              <a:rPr lang="en-US" b="0" dirty="0"/>
              <a:t>Building envelope • Roof • Lighting • Plumbing • HVAC</a:t>
            </a:r>
          </a:p>
          <a:p>
            <a:pPr>
              <a:lnSpc>
                <a:spcPct val="125000"/>
              </a:lnSpc>
            </a:pPr>
            <a:r>
              <a:rPr lang="en-US" b="0" dirty="0"/>
              <a:t>Assessment: $5 million</a:t>
            </a:r>
          </a:p>
          <a:p>
            <a:pPr>
              <a:lnSpc>
                <a:spcPct val="125000"/>
              </a:lnSpc>
            </a:pPr>
            <a:r>
              <a:rPr lang="en-US" b="0" dirty="0"/>
              <a:t>Capital Provider: PACE Equity, LLC</a:t>
            </a:r>
          </a:p>
        </p:txBody>
      </p:sp>
      <p:sp>
        <p:nvSpPr>
          <p:cNvPr id="16" name="Text Placeholder 4"/>
          <p:cNvSpPr txBox="1">
            <a:spLocks/>
          </p:cNvSpPr>
          <p:nvPr/>
        </p:nvSpPr>
        <p:spPr>
          <a:xfrm>
            <a:off x="6318823" y="4733519"/>
            <a:ext cx="5304700" cy="1371600"/>
          </a:xfrm>
          <a:prstGeom prst="rect">
            <a:avLst/>
          </a:prstGeom>
        </p:spPr>
        <p:txBody>
          <a:bodyPr vert="horz" lIns="0" tIns="0" rIns="0" bIns="0" rtlCol="0">
            <a:noAutofit/>
          </a:bodyPr>
          <a:lstStyle>
            <a:defPPr>
              <a:defRPr lang="en-US"/>
            </a:defPPr>
            <a:lvl1pPr indent="0" algn="ctr">
              <a:lnSpc>
                <a:spcPct val="125000"/>
              </a:lnSpc>
              <a:spcBef>
                <a:spcPts val="0"/>
              </a:spcBef>
              <a:buFont typeface="Arial"/>
              <a:buNone/>
              <a:defRPr sz="1600" b="1">
                <a:solidFill>
                  <a:prstClr val="black"/>
                </a:solidFill>
                <a:latin typeface="Arial" panose="020B0604020202020204" pitchFamily="34" charset="0"/>
                <a:cs typeface="Arial" panose="020B0604020202020204" pitchFamily="34" charset="0"/>
              </a:defRPr>
            </a:lvl1pPr>
            <a:lvl2pPr marL="685800" indent="-228600">
              <a:lnSpc>
                <a:spcPct val="120000"/>
              </a:lnSpc>
              <a:spcBef>
                <a:spcPts val="500"/>
              </a:spcBef>
              <a:buFont typeface="Arial"/>
              <a:buChar char="•"/>
              <a:defRPr sz="1600"/>
            </a:lvl2pPr>
            <a:lvl3pPr marL="1143000" indent="-228600">
              <a:lnSpc>
                <a:spcPct val="120000"/>
              </a:lnSpc>
              <a:spcBef>
                <a:spcPts val="500"/>
              </a:spcBef>
              <a:buFont typeface="Arial"/>
              <a:buChar char="•"/>
              <a:defRPr sz="1400"/>
            </a:lvl3pPr>
            <a:lvl4pPr marL="1600200" indent="-228600">
              <a:lnSpc>
                <a:spcPct val="120000"/>
              </a:lnSpc>
              <a:spcBef>
                <a:spcPts val="500"/>
              </a:spcBef>
              <a:buFont typeface="Arial"/>
              <a:buChar char="•"/>
              <a:defRPr sz="1200"/>
            </a:lvl4pPr>
            <a:lvl5pPr marL="2057400" indent="-228600">
              <a:lnSpc>
                <a:spcPct val="120000"/>
              </a:lnSpc>
              <a:spcBef>
                <a:spcPts val="500"/>
              </a:spcBef>
              <a:buFont typeface="Arial"/>
              <a:buChar char="•"/>
              <a:defRPr sz="1200"/>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n-US" dirty="0"/>
              <a:t>Historic Post Office | Castroville, TX </a:t>
            </a:r>
          </a:p>
          <a:p>
            <a:r>
              <a:rPr lang="en-US" b="0" dirty="0"/>
              <a:t>Building envelope • LED Lighting • HVAC • Plumbing</a:t>
            </a:r>
          </a:p>
          <a:p>
            <a:r>
              <a:rPr lang="en-US" b="0" dirty="0"/>
              <a:t>Assessment: $145,000 </a:t>
            </a:r>
          </a:p>
          <a:p>
            <a:r>
              <a:rPr lang="en-US" b="0" dirty="0"/>
              <a:t>Capital Provider: Inland Green Capital</a:t>
            </a:r>
          </a:p>
        </p:txBody>
      </p:sp>
      <p:sp>
        <p:nvSpPr>
          <p:cNvPr id="10" name="Rectangle 9">
            <a:extLst>
              <a:ext uri="{FF2B5EF4-FFF2-40B4-BE49-F238E27FC236}">
                <a16:creationId xmlns:a16="http://schemas.microsoft.com/office/drawing/2014/main" id="{0922D323-8E2A-FE4E-AB58-9AAB7BC665E2}"/>
              </a:ext>
            </a:extLst>
          </p:cNvPr>
          <p:cNvSpPr/>
          <p:nvPr/>
        </p:nvSpPr>
        <p:spPr>
          <a:xfrm>
            <a:off x="272165" y="6089265"/>
            <a:ext cx="2056973" cy="230832"/>
          </a:xfrm>
          <a:prstGeom prst="rect">
            <a:avLst/>
          </a:prstGeom>
        </p:spPr>
        <p:txBody>
          <a:bodyPr wrap="none">
            <a:spAutoFit/>
          </a:bodyPr>
          <a:lstStyle/>
          <a:p>
            <a:r>
              <a:rPr lang="en-US" sz="900" dirty="0">
                <a:solidFill>
                  <a:srgbClr val="001688"/>
                </a:solidFill>
                <a:latin typeface="Arial" panose="020B0604020202020204" pitchFamily="34" charset="0"/>
                <a:cs typeface="Arial" panose="020B0604020202020204" pitchFamily="34" charset="0"/>
              </a:rPr>
              <a:t>Alamo Area Council of Governments</a:t>
            </a:r>
            <a:endParaRPr lang="en-US" sz="900" dirty="0">
              <a:solidFill>
                <a:srgbClr val="001688"/>
              </a:solidFill>
              <a:effectLst/>
              <a:latin typeface="Arial" panose="020B0604020202020204" pitchFamily="34" charset="0"/>
              <a:cs typeface="Arial" panose="020B0604020202020204" pitchFamily="34" charset="0"/>
            </a:endParaRPr>
          </a:p>
        </p:txBody>
      </p:sp>
      <p:sp>
        <p:nvSpPr>
          <p:cNvPr id="13" name="Title 1"/>
          <p:cNvSpPr>
            <a:spLocks noGrp="1"/>
          </p:cNvSpPr>
          <p:nvPr>
            <p:ph type="ctrTitle"/>
          </p:nvPr>
        </p:nvSpPr>
        <p:spPr>
          <a:xfrm>
            <a:off x="0" y="-1"/>
            <a:ext cx="12192000" cy="1371600"/>
          </a:xfrm>
        </p:spPr>
        <p:txBody>
          <a:bodyPr vert="horz" lIns="0" tIns="0" rIns="0" bIns="0" rtlCol="0" anchor="ctr">
            <a:noAutofit/>
          </a:bodyPr>
          <a:lstStyle/>
          <a:p>
            <a:pPr>
              <a:lnSpc>
                <a:spcPct val="100000"/>
              </a:lnSpc>
            </a:pPr>
            <a:r>
              <a:rPr lang="en-US" sz="4800" b="1" dirty="0"/>
              <a:t>Local Case Studies</a:t>
            </a:r>
          </a:p>
        </p:txBody>
      </p:sp>
      <p:pic>
        <p:nvPicPr>
          <p:cNvPr id="8" name="Picture 2" descr="405 N Saint Marys St, San Antonio, TX for sale - Primary Photo - Image 1 of 1">
            <a:extLst>
              <a:ext uri="{FF2B5EF4-FFF2-40B4-BE49-F238E27FC236}">
                <a16:creationId xmlns:a16="http://schemas.microsoft.com/office/drawing/2014/main" id="{64DF7CD3-51F8-4B72-AA48-9964AD26BB2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78281" y="1371599"/>
            <a:ext cx="4889460" cy="3326236"/>
          </a:xfrm>
          <a:prstGeom prst="rect">
            <a:avLst/>
          </a:prstGeom>
          <a:noFill/>
          <a:ln>
            <a:solidFill>
              <a:schemeClr val="bg1">
                <a:lumMod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46022" y="1371600"/>
            <a:ext cx="5050302" cy="3327738"/>
          </a:xfrm>
          <a:prstGeom prst="rect">
            <a:avLst/>
          </a:prstGeom>
          <a:noFill/>
          <a:ln>
            <a:solidFill>
              <a:schemeClr val="bg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4836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4"/>
          <p:cNvSpPr txBox="1">
            <a:spLocks/>
          </p:cNvSpPr>
          <p:nvPr/>
        </p:nvSpPr>
        <p:spPr>
          <a:xfrm>
            <a:off x="5956782" y="4671225"/>
            <a:ext cx="6085749" cy="1299764"/>
          </a:xfrm>
          <a:prstGeom prst="rect">
            <a:avLst/>
          </a:prstGeom>
        </p:spPr>
        <p:txBody>
          <a:bodyPr vert="horz" lIns="0" tIns="0" rIns="0" bIns="0" rtlCol="0">
            <a:noAutofit/>
          </a:bodyPr>
          <a:lstStyle>
            <a:defPPr>
              <a:defRPr lang="en-US"/>
            </a:defPPr>
            <a:lvl1pPr indent="0" algn="ctr">
              <a:lnSpc>
                <a:spcPct val="100000"/>
              </a:lnSpc>
              <a:spcBef>
                <a:spcPts val="0"/>
              </a:spcBef>
              <a:buFont typeface="Arial"/>
              <a:buNone/>
              <a:defRPr sz="1600" b="1">
                <a:solidFill>
                  <a:prstClr val="black"/>
                </a:solidFill>
                <a:latin typeface="Arial" panose="020B0604020202020204" pitchFamily="34" charset="0"/>
                <a:cs typeface="Arial" panose="020B0604020202020204" pitchFamily="34" charset="0"/>
              </a:defRPr>
            </a:lvl1pPr>
            <a:lvl2pPr marL="685800" indent="-228600">
              <a:lnSpc>
                <a:spcPct val="120000"/>
              </a:lnSpc>
              <a:spcBef>
                <a:spcPts val="500"/>
              </a:spcBef>
              <a:buFont typeface="Arial"/>
              <a:buChar char="•"/>
              <a:defRPr sz="1600"/>
            </a:lvl2pPr>
            <a:lvl3pPr marL="1143000" indent="-228600">
              <a:lnSpc>
                <a:spcPct val="120000"/>
              </a:lnSpc>
              <a:spcBef>
                <a:spcPts val="500"/>
              </a:spcBef>
              <a:buFont typeface="Arial"/>
              <a:buChar char="•"/>
              <a:defRPr sz="1400"/>
            </a:lvl3pPr>
            <a:lvl4pPr marL="1600200" indent="-228600">
              <a:lnSpc>
                <a:spcPct val="120000"/>
              </a:lnSpc>
              <a:spcBef>
                <a:spcPts val="500"/>
              </a:spcBef>
              <a:buFont typeface="Arial"/>
              <a:buChar char="•"/>
              <a:defRPr sz="1200"/>
            </a:lvl4pPr>
            <a:lvl5pPr marL="2057400" indent="-228600">
              <a:lnSpc>
                <a:spcPct val="120000"/>
              </a:lnSpc>
              <a:spcBef>
                <a:spcPts val="500"/>
              </a:spcBef>
              <a:buFont typeface="Arial"/>
              <a:buChar char="•"/>
              <a:defRPr sz="1200"/>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pPr>
              <a:lnSpc>
                <a:spcPct val="125000"/>
              </a:lnSpc>
            </a:pPr>
            <a:r>
              <a:rPr lang="en-US" dirty="0"/>
              <a:t>Intercontinental Hotel | San Antonio, TX</a:t>
            </a:r>
          </a:p>
          <a:p>
            <a:pPr>
              <a:lnSpc>
                <a:spcPct val="125000"/>
              </a:lnSpc>
            </a:pPr>
            <a:r>
              <a:rPr lang="en-US" b="0" dirty="0"/>
              <a:t>Envelope • Plumbing • LED Lighting • </a:t>
            </a:r>
          </a:p>
          <a:p>
            <a:pPr>
              <a:lnSpc>
                <a:spcPct val="125000"/>
              </a:lnSpc>
            </a:pPr>
            <a:r>
              <a:rPr lang="en-US" b="0" dirty="0"/>
              <a:t>Water Conservation • HVAC</a:t>
            </a:r>
          </a:p>
          <a:p>
            <a:pPr>
              <a:lnSpc>
                <a:spcPct val="125000"/>
              </a:lnSpc>
            </a:pPr>
            <a:r>
              <a:rPr lang="en-US" b="0" dirty="0"/>
              <a:t>Assessment: $28 million </a:t>
            </a:r>
          </a:p>
          <a:p>
            <a:pPr>
              <a:lnSpc>
                <a:spcPct val="125000"/>
              </a:lnSpc>
            </a:pPr>
            <a:r>
              <a:rPr lang="en-US" b="0" dirty="0"/>
              <a:t>Capital Provider: Nuveen Green Capital</a:t>
            </a:r>
          </a:p>
        </p:txBody>
      </p:sp>
      <p:sp>
        <p:nvSpPr>
          <p:cNvPr id="16" name="Text Placeholder 4"/>
          <p:cNvSpPr txBox="1">
            <a:spLocks/>
          </p:cNvSpPr>
          <p:nvPr/>
        </p:nvSpPr>
        <p:spPr>
          <a:xfrm>
            <a:off x="1180934" y="4671225"/>
            <a:ext cx="4050308" cy="1299764"/>
          </a:xfrm>
          <a:prstGeom prst="rect">
            <a:avLst/>
          </a:prstGeom>
        </p:spPr>
        <p:txBody>
          <a:bodyPr vert="horz" lIns="0" tIns="0" rIns="0" bIns="0" rtlCol="0">
            <a:noAutofit/>
          </a:bodyPr>
          <a:lstStyle>
            <a:defPPr>
              <a:defRPr lang="en-US"/>
            </a:defPPr>
            <a:lvl1pPr indent="0" algn="ctr">
              <a:lnSpc>
                <a:spcPct val="100000"/>
              </a:lnSpc>
              <a:spcBef>
                <a:spcPts val="0"/>
              </a:spcBef>
              <a:buFont typeface="Arial"/>
              <a:buNone/>
              <a:defRPr sz="1600" b="1">
                <a:solidFill>
                  <a:prstClr val="black"/>
                </a:solidFill>
                <a:latin typeface="Arial" panose="020B0604020202020204" pitchFamily="34" charset="0"/>
                <a:cs typeface="Arial" panose="020B0604020202020204" pitchFamily="34" charset="0"/>
              </a:defRPr>
            </a:lvl1pPr>
            <a:lvl2pPr marL="685800" indent="-228600">
              <a:lnSpc>
                <a:spcPct val="120000"/>
              </a:lnSpc>
              <a:spcBef>
                <a:spcPts val="500"/>
              </a:spcBef>
              <a:buFont typeface="Arial"/>
              <a:buChar char="•"/>
              <a:defRPr sz="1600"/>
            </a:lvl2pPr>
            <a:lvl3pPr marL="1143000" indent="-228600">
              <a:lnSpc>
                <a:spcPct val="120000"/>
              </a:lnSpc>
              <a:spcBef>
                <a:spcPts val="500"/>
              </a:spcBef>
              <a:buFont typeface="Arial"/>
              <a:buChar char="•"/>
              <a:defRPr sz="1400"/>
            </a:lvl3pPr>
            <a:lvl4pPr marL="1600200" indent="-228600">
              <a:lnSpc>
                <a:spcPct val="120000"/>
              </a:lnSpc>
              <a:spcBef>
                <a:spcPts val="500"/>
              </a:spcBef>
              <a:buFont typeface="Arial"/>
              <a:buChar char="•"/>
              <a:defRPr sz="1200"/>
            </a:lvl4pPr>
            <a:lvl5pPr marL="2057400" indent="-228600">
              <a:lnSpc>
                <a:spcPct val="120000"/>
              </a:lnSpc>
              <a:spcBef>
                <a:spcPts val="500"/>
              </a:spcBef>
              <a:buFont typeface="Arial"/>
              <a:buChar char="•"/>
              <a:defRPr sz="1200"/>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pPr>
              <a:lnSpc>
                <a:spcPct val="125000"/>
              </a:lnSpc>
            </a:pPr>
            <a:r>
              <a:rPr lang="en-US" dirty="0"/>
              <a:t>The Allen | San Antonio, TX</a:t>
            </a:r>
          </a:p>
          <a:p>
            <a:pPr>
              <a:lnSpc>
                <a:spcPct val="125000"/>
              </a:lnSpc>
            </a:pPr>
            <a:r>
              <a:rPr lang="en-US" b="0" dirty="0"/>
              <a:t>Envelope • LED Lighting • HVAC</a:t>
            </a:r>
          </a:p>
          <a:p>
            <a:pPr>
              <a:lnSpc>
                <a:spcPct val="125000"/>
              </a:lnSpc>
            </a:pPr>
            <a:r>
              <a:rPr lang="en-US" b="0" dirty="0"/>
              <a:t>Assessment: $1,559,719  </a:t>
            </a:r>
          </a:p>
          <a:p>
            <a:pPr>
              <a:lnSpc>
                <a:spcPct val="125000"/>
              </a:lnSpc>
            </a:pPr>
            <a:r>
              <a:rPr lang="en-US" b="0" dirty="0"/>
              <a:t>Capital Provider: PACE Equity, LLC</a:t>
            </a:r>
          </a:p>
        </p:txBody>
      </p:sp>
      <p:sp>
        <p:nvSpPr>
          <p:cNvPr id="10" name="Rectangle 9">
            <a:extLst>
              <a:ext uri="{FF2B5EF4-FFF2-40B4-BE49-F238E27FC236}">
                <a16:creationId xmlns:a16="http://schemas.microsoft.com/office/drawing/2014/main" id="{0922D323-8E2A-FE4E-AB58-9AAB7BC665E2}"/>
              </a:ext>
            </a:extLst>
          </p:cNvPr>
          <p:cNvSpPr/>
          <p:nvPr/>
        </p:nvSpPr>
        <p:spPr>
          <a:xfrm>
            <a:off x="272165" y="6089265"/>
            <a:ext cx="2056973" cy="230832"/>
          </a:xfrm>
          <a:prstGeom prst="rect">
            <a:avLst/>
          </a:prstGeom>
        </p:spPr>
        <p:txBody>
          <a:bodyPr wrap="none">
            <a:spAutoFit/>
          </a:bodyPr>
          <a:lstStyle/>
          <a:p>
            <a:r>
              <a:rPr lang="en-US" sz="900" dirty="0">
                <a:solidFill>
                  <a:srgbClr val="001688"/>
                </a:solidFill>
                <a:latin typeface="Arial" panose="020B0604020202020204" pitchFamily="34" charset="0"/>
                <a:cs typeface="Arial" panose="020B0604020202020204" pitchFamily="34" charset="0"/>
              </a:rPr>
              <a:t>Alamo Area Council of Governments</a:t>
            </a:r>
            <a:endParaRPr lang="en-US" sz="900" dirty="0">
              <a:solidFill>
                <a:srgbClr val="001688"/>
              </a:solidFill>
              <a:effectLst/>
              <a:latin typeface="Arial" panose="020B0604020202020204" pitchFamily="34" charset="0"/>
              <a:cs typeface="Arial" panose="020B0604020202020204" pitchFamily="34" charset="0"/>
            </a:endParaRPr>
          </a:p>
        </p:txBody>
      </p:sp>
      <p:sp>
        <p:nvSpPr>
          <p:cNvPr id="17" name="Title 1"/>
          <p:cNvSpPr>
            <a:spLocks noGrp="1"/>
          </p:cNvSpPr>
          <p:nvPr>
            <p:ph type="ctrTitle"/>
          </p:nvPr>
        </p:nvSpPr>
        <p:spPr>
          <a:xfrm>
            <a:off x="0" y="-1"/>
            <a:ext cx="12192000" cy="1371600"/>
          </a:xfrm>
        </p:spPr>
        <p:txBody>
          <a:bodyPr vert="horz" lIns="0" tIns="0" rIns="0" bIns="0" rtlCol="0" anchor="ctr">
            <a:noAutofit/>
          </a:bodyPr>
          <a:lstStyle/>
          <a:p>
            <a:pPr>
              <a:lnSpc>
                <a:spcPct val="100000"/>
              </a:lnSpc>
            </a:pPr>
            <a:r>
              <a:rPr lang="en-US" sz="4800" b="1" dirty="0"/>
              <a:t>Local Case Studies</a:t>
            </a:r>
          </a:p>
        </p:txBody>
      </p:sp>
      <p:pic>
        <p:nvPicPr>
          <p:cNvPr id="2" name="Picture 1">
            <a:extLst>
              <a:ext uri="{FF2B5EF4-FFF2-40B4-BE49-F238E27FC236}">
                <a16:creationId xmlns:a16="http://schemas.microsoft.com/office/drawing/2014/main" id="{AFC2C97C-F764-7D38-2A58-805623CBCAA8}"/>
              </a:ext>
            </a:extLst>
          </p:cNvPr>
          <p:cNvPicPr>
            <a:picLocks noChangeAspect="1"/>
          </p:cNvPicPr>
          <p:nvPr/>
        </p:nvPicPr>
        <p:blipFill>
          <a:blip r:embed="rId2"/>
          <a:stretch>
            <a:fillRect/>
          </a:stretch>
        </p:blipFill>
        <p:spPr>
          <a:xfrm>
            <a:off x="6618406" y="1371599"/>
            <a:ext cx="4762500" cy="3181350"/>
          </a:xfrm>
          <a:prstGeom prst="rect">
            <a:avLst/>
          </a:prstGeom>
          <a:noFill/>
          <a:ln>
            <a:solidFill>
              <a:schemeClr val="bg1">
                <a:lumMod val="50000"/>
              </a:schemeClr>
            </a:solidFill>
          </a:ln>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90DA10FD-9E82-6A84-0018-0ED25E39B2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1094" y="1371599"/>
            <a:ext cx="4789988" cy="3181350"/>
          </a:xfrm>
          <a:prstGeom prst="rect">
            <a:avLst/>
          </a:prstGeom>
          <a:noFill/>
          <a:ln>
            <a:solidFill>
              <a:schemeClr val="bg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14440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4"/>
          <p:cNvSpPr txBox="1">
            <a:spLocks/>
          </p:cNvSpPr>
          <p:nvPr/>
        </p:nvSpPr>
        <p:spPr>
          <a:xfrm>
            <a:off x="547527" y="4789501"/>
            <a:ext cx="5582698" cy="1299764"/>
          </a:xfrm>
          <a:prstGeom prst="rect">
            <a:avLst/>
          </a:prstGeom>
        </p:spPr>
        <p:txBody>
          <a:bodyPr vert="horz" lIns="0" tIns="0" rIns="0" bIns="0" rtlCol="0">
            <a:noAutofit/>
          </a:bodyPr>
          <a:lstStyle>
            <a:defPPr>
              <a:defRPr lang="en-US"/>
            </a:defPPr>
            <a:lvl1pPr indent="0" algn="ctr">
              <a:lnSpc>
                <a:spcPct val="100000"/>
              </a:lnSpc>
              <a:spcBef>
                <a:spcPts val="0"/>
              </a:spcBef>
              <a:buFont typeface="Arial"/>
              <a:buNone/>
              <a:defRPr sz="1600" b="1">
                <a:solidFill>
                  <a:prstClr val="black"/>
                </a:solidFill>
                <a:latin typeface="Arial" panose="020B0604020202020204" pitchFamily="34" charset="0"/>
                <a:cs typeface="Arial" panose="020B0604020202020204" pitchFamily="34" charset="0"/>
              </a:defRPr>
            </a:lvl1pPr>
            <a:lvl2pPr marL="685800" indent="-228600">
              <a:lnSpc>
                <a:spcPct val="120000"/>
              </a:lnSpc>
              <a:spcBef>
                <a:spcPts val="500"/>
              </a:spcBef>
              <a:buFont typeface="Arial"/>
              <a:buChar char="•"/>
              <a:defRPr sz="1600"/>
            </a:lvl2pPr>
            <a:lvl3pPr marL="1143000" indent="-228600">
              <a:lnSpc>
                <a:spcPct val="120000"/>
              </a:lnSpc>
              <a:spcBef>
                <a:spcPts val="500"/>
              </a:spcBef>
              <a:buFont typeface="Arial"/>
              <a:buChar char="•"/>
              <a:defRPr sz="1400"/>
            </a:lvl3pPr>
            <a:lvl4pPr marL="1600200" indent="-228600">
              <a:lnSpc>
                <a:spcPct val="120000"/>
              </a:lnSpc>
              <a:spcBef>
                <a:spcPts val="500"/>
              </a:spcBef>
              <a:buFont typeface="Arial"/>
              <a:buChar char="•"/>
              <a:defRPr sz="1200"/>
            </a:lvl4pPr>
            <a:lvl5pPr marL="2057400" indent="-228600">
              <a:lnSpc>
                <a:spcPct val="120000"/>
              </a:lnSpc>
              <a:spcBef>
                <a:spcPts val="500"/>
              </a:spcBef>
              <a:buFont typeface="Arial"/>
              <a:buChar char="•"/>
              <a:defRPr sz="1200"/>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pPr>
              <a:lnSpc>
                <a:spcPct val="125000"/>
              </a:lnSpc>
            </a:pPr>
            <a:r>
              <a:rPr lang="en-US" dirty="0" err="1"/>
              <a:t>Elsass</a:t>
            </a:r>
            <a:r>
              <a:rPr lang="en-US" dirty="0"/>
              <a:t> Hall | Castroville, TX</a:t>
            </a:r>
          </a:p>
          <a:p>
            <a:pPr>
              <a:lnSpc>
                <a:spcPct val="125000"/>
              </a:lnSpc>
            </a:pPr>
            <a:r>
              <a:rPr lang="en-US" b="0" dirty="0"/>
              <a:t>Envelope • LED Lighting • Plumbing • </a:t>
            </a:r>
          </a:p>
          <a:p>
            <a:pPr>
              <a:lnSpc>
                <a:spcPct val="125000"/>
              </a:lnSpc>
            </a:pPr>
            <a:r>
              <a:rPr lang="en-US" b="0" dirty="0"/>
              <a:t>Water Conservation • HVAC</a:t>
            </a:r>
          </a:p>
          <a:p>
            <a:pPr>
              <a:lnSpc>
                <a:spcPct val="125000"/>
              </a:lnSpc>
            </a:pPr>
            <a:r>
              <a:rPr lang="en-US" b="0" dirty="0"/>
              <a:t>Assessment: $390,000</a:t>
            </a:r>
          </a:p>
        </p:txBody>
      </p:sp>
      <p:sp>
        <p:nvSpPr>
          <p:cNvPr id="16" name="Text Placeholder 4"/>
          <p:cNvSpPr txBox="1">
            <a:spLocks/>
          </p:cNvSpPr>
          <p:nvPr/>
        </p:nvSpPr>
        <p:spPr>
          <a:xfrm>
            <a:off x="6844189" y="4789501"/>
            <a:ext cx="4050308" cy="1299764"/>
          </a:xfrm>
          <a:prstGeom prst="rect">
            <a:avLst/>
          </a:prstGeom>
        </p:spPr>
        <p:txBody>
          <a:bodyPr vert="horz" lIns="0" tIns="0" rIns="0" bIns="0" rtlCol="0">
            <a:noAutofit/>
          </a:bodyPr>
          <a:lstStyle>
            <a:defPPr>
              <a:defRPr lang="en-US"/>
            </a:defPPr>
            <a:lvl1pPr indent="0" algn="ctr">
              <a:lnSpc>
                <a:spcPct val="100000"/>
              </a:lnSpc>
              <a:spcBef>
                <a:spcPts val="0"/>
              </a:spcBef>
              <a:buFont typeface="Arial"/>
              <a:buNone/>
              <a:defRPr sz="1600" b="1">
                <a:solidFill>
                  <a:prstClr val="black"/>
                </a:solidFill>
                <a:latin typeface="Arial" panose="020B0604020202020204" pitchFamily="34" charset="0"/>
                <a:cs typeface="Arial" panose="020B0604020202020204" pitchFamily="34" charset="0"/>
              </a:defRPr>
            </a:lvl1pPr>
            <a:lvl2pPr marL="685800" indent="-228600">
              <a:lnSpc>
                <a:spcPct val="120000"/>
              </a:lnSpc>
              <a:spcBef>
                <a:spcPts val="500"/>
              </a:spcBef>
              <a:buFont typeface="Arial"/>
              <a:buChar char="•"/>
              <a:defRPr sz="1600"/>
            </a:lvl2pPr>
            <a:lvl3pPr marL="1143000" indent="-228600">
              <a:lnSpc>
                <a:spcPct val="120000"/>
              </a:lnSpc>
              <a:spcBef>
                <a:spcPts val="500"/>
              </a:spcBef>
              <a:buFont typeface="Arial"/>
              <a:buChar char="•"/>
              <a:defRPr sz="1400"/>
            </a:lvl3pPr>
            <a:lvl4pPr marL="1600200" indent="-228600">
              <a:lnSpc>
                <a:spcPct val="120000"/>
              </a:lnSpc>
              <a:spcBef>
                <a:spcPts val="500"/>
              </a:spcBef>
              <a:buFont typeface="Arial"/>
              <a:buChar char="•"/>
              <a:defRPr sz="1200"/>
            </a:lvl4pPr>
            <a:lvl5pPr marL="2057400" indent="-228600">
              <a:lnSpc>
                <a:spcPct val="120000"/>
              </a:lnSpc>
              <a:spcBef>
                <a:spcPts val="500"/>
              </a:spcBef>
              <a:buFont typeface="Arial"/>
              <a:buChar char="•"/>
              <a:defRPr sz="1200"/>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pPr>
              <a:lnSpc>
                <a:spcPct val="125000"/>
              </a:lnSpc>
            </a:pPr>
            <a:r>
              <a:rPr lang="en-US" dirty="0"/>
              <a:t>1303 Lorenzo | Castroville, TX</a:t>
            </a:r>
          </a:p>
          <a:p>
            <a:pPr>
              <a:lnSpc>
                <a:spcPct val="125000"/>
              </a:lnSpc>
            </a:pPr>
            <a:r>
              <a:rPr lang="en-US" b="0" dirty="0"/>
              <a:t>Envelope • LED Lighting • </a:t>
            </a:r>
          </a:p>
          <a:p>
            <a:pPr>
              <a:lnSpc>
                <a:spcPct val="125000"/>
              </a:lnSpc>
            </a:pPr>
            <a:r>
              <a:rPr lang="en-US" b="0" dirty="0"/>
              <a:t>Water Conservation • HVAC</a:t>
            </a:r>
          </a:p>
          <a:p>
            <a:pPr>
              <a:lnSpc>
                <a:spcPct val="125000"/>
              </a:lnSpc>
            </a:pPr>
            <a:r>
              <a:rPr lang="en-US" b="0" dirty="0"/>
              <a:t>Assessment: $690,000  </a:t>
            </a:r>
          </a:p>
        </p:txBody>
      </p:sp>
      <p:sp>
        <p:nvSpPr>
          <p:cNvPr id="10" name="Rectangle 9">
            <a:extLst>
              <a:ext uri="{FF2B5EF4-FFF2-40B4-BE49-F238E27FC236}">
                <a16:creationId xmlns:a16="http://schemas.microsoft.com/office/drawing/2014/main" id="{0922D323-8E2A-FE4E-AB58-9AAB7BC665E2}"/>
              </a:ext>
            </a:extLst>
          </p:cNvPr>
          <p:cNvSpPr/>
          <p:nvPr/>
        </p:nvSpPr>
        <p:spPr>
          <a:xfrm>
            <a:off x="272165" y="6089265"/>
            <a:ext cx="2056973" cy="230832"/>
          </a:xfrm>
          <a:prstGeom prst="rect">
            <a:avLst/>
          </a:prstGeom>
        </p:spPr>
        <p:txBody>
          <a:bodyPr wrap="none">
            <a:spAutoFit/>
          </a:bodyPr>
          <a:lstStyle/>
          <a:p>
            <a:r>
              <a:rPr lang="en-US" sz="900" dirty="0">
                <a:solidFill>
                  <a:srgbClr val="001688"/>
                </a:solidFill>
                <a:latin typeface="Arial" panose="020B0604020202020204" pitchFamily="34" charset="0"/>
                <a:cs typeface="Arial" panose="020B0604020202020204" pitchFamily="34" charset="0"/>
              </a:rPr>
              <a:t>Alamo Area Council of Governments</a:t>
            </a:r>
            <a:endParaRPr lang="en-US" sz="900" dirty="0">
              <a:solidFill>
                <a:srgbClr val="001688"/>
              </a:solidFill>
              <a:effectLst/>
              <a:latin typeface="Arial" panose="020B0604020202020204" pitchFamily="34" charset="0"/>
              <a:cs typeface="Arial" panose="020B0604020202020204" pitchFamily="34" charset="0"/>
            </a:endParaRPr>
          </a:p>
        </p:txBody>
      </p:sp>
      <p:sp>
        <p:nvSpPr>
          <p:cNvPr id="17" name="Title 1"/>
          <p:cNvSpPr>
            <a:spLocks noGrp="1"/>
          </p:cNvSpPr>
          <p:nvPr>
            <p:ph type="ctrTitle"/>
          </p:nvPr>
        </p:nvSpPr>
        <p:spPr>
          <a:xfrm>
            <a:off x="0" y="-1"/>
            <a:ext cx="12192000" cy="1371600"/>
          </a:xfrm>
        </p:spPr>
        <p:txBody>
          <a:bodyPr vert="horz" lIns="0" tIns="0" rIns="0" bIns="0" rtlCol="0" anchor="ctr">
            <a:noAutofit/>
          </a:bodyPr>
          <a:lstStyle/>
          <a:p>
            <a:pPr>
              <a:lnSpc>
                <a:spcPct val="100000"/>
              </a:lnSpc>
            </a:pPr>
            <a:r>
              <a:rPr lang="en-US" sz="4800" b="1" dirty="0"/>
              <a:t>Local Case Studies</a:t>
            </a:r>
          </a:p>
        </p:txBody>
      </p:sp>
      <p:pic>
        <p:nvPicPr>
          <p:cNvPr id="4" name="Picture 3">
            <a:extLst>
              <a:ext uri="{FF2B5EF4-FFF2-40B4-BE49-F238E27FC236}">
                <a16:creationId xmlns:a16="http://schemas.microsoft.com/office/drawing/2014/main" id="{3E1D94A4-0198-8FDA-C101-FE3228687D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6512" y="1490400"/>
            <a:ext cx="4444728" cy="3174508"/>
          </a:xfrm>
          <a:prstGeom prst="rect">
            <a:avLst/>
          </a:prstGeom>
          <a:noFill/>
          <a:ln>
            <a:solidFill>
              <a:schemeClr val="bg1">
                <a:lumMod val="50000"/>
              </a:schemeClr>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80E882B2-FF32-9846-184B-5060638C15CC}"/>
              </a:ext>
            </a:extLst>
          </p:cNvPr>
          <p:cNvPicPr>
            <a:picLocks noChangeAspect="1"/>
          </p:cNvPicPr>
          <p:nvPr/>
        </p:nvPicPr>
        <p:blipFill>
          <a:blip r:embed="rId3"/>
          <a:stretch>
            <a:fillRect/>
          </a:stretch>
        </p:blipFill>
        <p:spPr>
          <a:xfrm>
            <a:off x="6630762" y="1490102"/>
            <a:ext cx="4444728" cy="3174806"/>
          </a:xfrm>
          <a:prstGeom prst="rect">
            <a:avLst/>
          </a:prstGeom>
          <a:noFill/>
          <a:ln>
            <a:solidFill>
              <a:schemeClr val="bg1">
                <a:lumMod val="50000"/>
              </a:schemeClr>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FAED5935-2354-009C-8824-54A2870A3C98}"/>
              </a:ext>
            </a:extLst>
          </p:cNvPr>
          <p:cNvSpPr txBox="1"/>
          <p:nvPr/>
        </p:nvSpPr>
        <p:spPr>
          <a:xfrm>
            <a:off x="4288971" y="5965195"/>
            <a:ext cx="3614057" cy="377283"/>
          </a:xfrm>
          <a:prstGeom prst="rect">
            <a:avLst/>
          </a:prstGeom>
          <a:noFill/>
        </p:spPr>
        <p:txBody>
          <a:bodyPr wrap="square">
            <a:spAutoFit/>
          </a:bodyPr>
          <a:lstStyle/>
          <a:p>
            <a:pPr>
              <a:lnSpc>
                <a:spcPct val="125000"/>
              </a:lnSpc>
            </a:pPr>
            <a:r>
              <a:rPr lang="en-US" sz="1600" b="0" dirty="0">
                <a:latin typeface="Arial" panose="020B0604020202020204" pitchFamily="34" charset="0"/>
                <a:cs typeface="Arial" panose="020B0604020202020204" pitchFamily="34" charset="0"/>
              </a:rPr>
              <a:t>Capital Provider: Inland Green Capital</a:t>
            </a:r>
          </a:p>
        </p:txBody>
      </p:sp>
    </p:spTree>
    <p:extLst>
      <p:ext uri="{BB962C8B-B14F-4D97-AF65-F5344CB8AC3E}">
        <p14:creationId xmlns:p14="http://schemas.microsoft.com/office/powerpoint/2010/main" val="2618956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EF3B21C-D2D0-4E4B-AA00-164719E266CA}"/>
              </a:ext>
            </a:extLst>
          </p:cNvPr>
          <p:cNvSpPr/>
          <p:nvPr/>
        </p:nvSpPr>
        <p:spPr>
          <a:xfrm>
            <a:off x="272165" y="6089265"/>
            <a:ext cx="2056973" cy="230832"/>
          </a:xfrm>
          <a:prstGeom prst="rect">
            <a:avLst/>
          </a:prstGeom>
        </p:spPr>
        <p:txBody>
          <a:bodyPr wrap="none">
            <a:spAutoFit/>
          </a:bodyPr>
          <a:lstStyle/>
          <a:p>
            <a:r>
              <a:rPr lang="en-US" sz="900" dirty="0">
                <a:solidFill>
                  <a:srgbClr val="001688"/>
                </a:solidFill>
                <a:latin typeface="Helvetica" pitchFamily="2" charset="0"/>
                <a:cs typeface="Times New Roman" panose="02020603050405020304" pitchFamily="18" charset="0"/>
              </a:rPr>
              <a:t>Alamo Area Council of Governments</a:t>
            </a:r>
            <a:endParaRPr lang="en-US" sz="900" dirty="0">
              <a:solidFill>
                <a:srgbClr val="001688"/>
              </a:solidFill>
              <a:effectLst/>
              <a:latin typeface="Helvetica" pitchFamily="2" charset="0"/>
              <a:cs typeface="Times New Roman" panose="02020603050405020304" pitchFamily="18" charset="0"/>
            </a:endParaRPr>
          </a:p>
        </p:txBody>
      </p:sp>
      <p:sp>
        <p:nvSpPr>
          <p:cNvPr id="4" name="Title 1"/>
          <p:cNvSpPr txBox="1">
            <a:spLocks/>
          </p:cNvSpPr>
          <p:nvPr/>
        </p:nvSpPr>
        <p:spPr>
          <a:xfrm>
            <a:off x="-14673" y="422031"/>
            <a:ext cx="7938052" cy="1371600"/>
          </a:xfrm>
          <a:prstGeom prst="rect">
            <a:avLst/>
          </a:prstGeom>
        </p:spPr>
        <p:txBody>
          <a:bodyPr vert="horz" lIns="457200" tIns="457200" rIns="457200" bIns="0" rtlCol="0" anchor="ctr">
            <a:noAutofit/>
          </a:bodyPr>
          <a:lstStyle>
            <a:lvl1pPr algn="l" defTabSz="914400" rtl="0" eaLnBrk="1" latinLnBrk="0" hangingPunct="1">
              <a:lnSpc>
                <a:spcPct val="110000"/>
              </a:lnSpc>
              <a:spcBef>
                <a:spcPct val="0"/>
              </a:spcBef>
              <a:buNone/>
              <a:defRPr sz="2400" kern="1200">
                <a:solidFill>
                  <a:srgbClr val="001689"/>
                </a:solidFill>
                <a:latin typeface="Arial" panose="020B0604020202020204" pitchFamily="34" charset="0"/>
                <a:ea typeface="+mj-ea"/>
                <a:cs typeface="Arial" panose="020B0604020202020204" pitchFamily="34" charset="0"/>
              </a:defRPr>
            </a:lvl1pPr>
          </a:lstStyle>
          <a:p>
            <a:pPr>
              <a:lnSpc>
                <a:spcPct val="100000"/>
              </a:lnSpc>
            </a:pPr>
            <a:r>
              <a:rPr lang="en-US" sz="4800" b="1" dirty="0"/>
              <a:t>Completed PACE Projects in</a:t>
            </a:r>
          </a:p>
          <a:p>
            <a:pPr>
              <a:lnSpc>
                <a:spcPct val="100000"/>
              </a:lnSpc>
            </a:pPr>
            <a:r>
              <a:rPr lang="en-US" sz="4800" b="1" dirty="0"/>
              <a:t>Texas</a:t>
            </a:r>
          </a:p>
        </p:txBody>
      </p:sp>
      <p:pic>
        <p:nvPicPr>
          <p:cNvPr id="2" name="Picture 1">
            <a:extLst>
              <a:ext uri="{FF2B5EF4-FFF2-40B4-BE49-F238E27FC236}">
                <a16:creationId xmlns:a16="http://schemas.microsoft.com/office/drawing/2014/main" id="{FB970BC3-E984-92D7-42F1-9EEFA9D38024}"/>
              </a:ext>
            </a:extLst>
          </p:cNvPr>
          <p:cNvPicPr>
            <a:picLocks noChangeAspect="1"/>
          </p:cNvPicPr>
          <p:nvPr/>
        </p:nvPicPr>
        <p:blipFill rotWithShape="1">
          <a:blip r:embed="rId3"/>
          <a:srcRect l="2405" t="5684" r="15964" b="7677"/>
          <a:stretch/>
        </p:blipFill>
        <p:spPr>
          <a:xfrm>
            <a:off x="4289778" y="758883"/>
            <a:ext cx="7066844" cy="5445798"/>
          </a:xfrm>
          <a:prstGeom prst="rect">
            <a:avLst/>
          </a:prstGeom>
        </p:spPr>
      </p:pic>
    </p:spTree>
    <p:extLst>
      <p:ext uri="{BB962C8B-B14F-4D97-AF65-F5344CB8AC3E}">
        <p14:creationId xmlns:p14="http://schemas.microsoft.com/office/powerpoint/2010/main" val="2734544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EF3B21C-D2D0-4E4B-AA00-164719E266CA}"/>
              </a:ext>
            </a:extLst>
          </p:cNvPr>
          <p:cNvSpPr/>
          <p:nvPr/>
        </p:nvSpPr>
        <p:spPr>
          <a:xfrm>
            <a:off x="272165" y="6089265"/>
            <a:ext cx="2056973" cy="230832"/>
          </a:xfrm>
          <a:prstGeom prst="rect">
            <a:avLst/>
          </a:prstGeom>
        </p:spPr>
        <p:txBody>
          <a:bodyPr wrap="none">
            <a:spAutoFit/>
          </a:bodyPr>
          <a:lstStyle/>
          <a:p>
            <a:r>
              <a:rPr lang="en-US" sz="900" dirty="0">
                <a:solidFill>
                  <a:srgbClr val="001688"/>
                </a:solidFill>
                <a:latin typeface="Helvetica" pitchFamily="2" charset="0"/>
                <a:cs typeface="Times New Roman" panose="02020603050405020304" pitchFamily="18" charset="0"/>
              </a:rPr>
              <a:t>Alamo Area Council of Governments</a:t>
            </a:r>
            <a:endParaRPr lang="en-US" sz="900" dirty="0">
              <a:solidFill>
                <a:srgbClr val="001688"/>
              </a:solidFill>
              <a:effectLst/>
              <a:latin typeface="Helvetica" pitchFamily="2" charset="0"/>
              <a:cs typeface="Times New Roman" panose="02020603050405020304" pitchFamily="18" charset="0"/>
            </a:endParaRPr>
          </a:p>
        </p:txBody>
      </p:sp>
      <p:sp>
        <p:nvSpPr>
          <p:cNvPr id="18" name="Title 1"/>
          <p:cNvSpPr>
            <a:spLocks noGrp="1"/>
          </p:cNvSpPr>
          <p:nvPr>
            <p:ph type="ctrTitle"/>
          </p:nvPr>
        </p:nvSpPr>
        <p:spPr>
          <a:xfrm>
            <a:off x="0" y="-1"/>
            <a:ext cx="12192000" cy="1371600"/>
          </a:xfrm>
        </p:spPr>
        <p:txBody>
          <a:bodyPr vert="horz" lIns="0" tIns="0" rIns="0" bIns="0" rtlCol="0" anchor="ctr">
            <a:noAutofit/>
          </a:bodyPr>
          <a:lstStyle/>
          <a:p>
            <a:pPr>
              <a:lnSpc>
                <a:spcPct val="100000"/>
              </a:lnSpc>
            </a:pPr>
            <a:r>
              <a:rPr lang="en-US" sz="4800" b="1" dirty="0"/>
              <a:t>Financing Mechanism</a:t>
            </a:r>
          </a:p>
        </p:txBody>
      </p:sp>
      <p:sp>
        <p:nvSpPr>
          <p:cNvPr id="5" name="btfpBulletedList386157">
            <a:extLst>
              <a:ext uri="{FF2B5EF4-FFF2-40B4-BE49-F238E27FC236}">
                <a16:creationId xmlns:a16="http://schemas.microsoft.com/office/drawing/2014/main" id="{B87C11D1-BBF7-411C-8819-C832DEEEEEE6}"/>
              </a:ext>
            </a:extLst>
          </p:cNvPr>
          <p:cNvSpPr txBox="1"/>
          <p:nvPr>
            <p:custDataLst>
              <p:tags r:id="rId1"/>
            </p:custDataLst>
          </p:nvPr>
        </p:nvSpPr>
        <p:spPr>
          <a:xfrm>
            <a:off x="535198" y="2178554"/>
            <a:ext cx="5393039" cy="3816429"/>
          </a:xfrm>
          <a:prstGeom prst="rect">
            <a:avLst/>
          </a:prstGeom>
          <a:noFill/>
        </p:spPr>
        <p:txBody>
          <a:bodyPr vert="horz" wrap="square" rtlCol="0">
            <a:spAutoFit/>
          </a:bodyPr>
          <a:lstStyle/>
          <a:p>
            <a:pPr marL="234950" lvl="1">
              <a:spcBef>
                <a:spcPts val="2400"/>
              </a:spcBef>
              <a:defRPr/>
            </a:pPr>
            <a:r>
              <a:rPr lang="en-US" sz="2400" dirty="0">
                <a:solidFill>
                  <a:srgbClr val="232323"/>
                </a:solidFill>
                <a:latin typeface="Arial" panose="020B0604020202020204" pitchFamily="34" charset="0"/>
                <a:cs typeface="Arial" panose="020B0604020202020204" pitchFamily="34" charset="0"/>
              </a:rPr>
              <a:t>Government puts </a:t>
            </a:r>
            <a:r>
              <a:rPr lang="en-US" sz="2400" b="1" dirty="0">
                <a:solidFill>
                  <a:srgbClr val="232323"/>
                </a:solidFill>
                <a:latin typeface="Arial" panose="020B0604020202020204" pitchFamily="34" charset="0"/>
                <a:cs typeface="Arial" panose="020B0604020202020204" pitchFamily="34" charset="0"/>
              </a:rPr>
              <a:t>first lien </a:t>
            </a:r>
            <a:r>
              <a:rPr lang="en-US" sz="2400" dirty="0">
                <a:solidFill>
                  <a:srgbClr val="232323"/>
                </a:solidFill>
                <a:latin typeface="Arial" panose="020B0604020202020204" pitchFamily="34" charset="0"/>
                <a:cs typeface="Arial" panose="020B0604020202020204" pitchFamily="34" charset="0"/>
              </a:rPr>
              <a:t>on the property</a:t>
            </a:r>
          </a:p>
          <a:p>
            <a:pPr marL="635000" marR="0" lvl="1" indent="-177800" algn="l" defTabSz="914400" rtl="0" eaLnBrk="1" fontAlgn="auto" latinLnBrk="0" hangingPunct="1">
              <a:lnSpc>
                <a:spcPct val="100000"/>
              </a:lnSpc>
              <a:spcBef>
                <a:spcPts val="1200"/>
              </a:spcBef>
              <a:spcAft>
                <a:spcPts val="0"/>
              </a:spcAft>
              <a:buClrTx/>
              <a:buSzTx/>
              <a:buFontTx/>
              <a:buChar char="•"/>
              <a:tabLst/>
              <a:defRPr/>
            </a:pPr>
            <a:r>
              <a:rPr kumimoji="0" lang="en-US" sz="2400" b="0" i="0" u="none" strike="noStrike" kern="1200" cap="none" normalizeH="0" noProof="0" dirty="0">
                <a:ln>
                  <a:noFill/>
                </a:ln>
                <a:solidFill>
                  <a:srgbClr val="232323"/>
                </a:solidFill>
                <a:effectLst/>
                <a:uLnTx/>
                <a:uFillTx/>
                <a:latin typeface="Arial" panose="020B0604020202020204" pitchFamily="34" charset="0"/>
                <a:cs typeface="Arial" panose="020B0604020202020204" pitchFamily="34" charset="0"/>
              </a:rPr>
              <a:t>Mortgage lender must </a:t>
            </a:r>
            <a:r>
              <a:rPr kumimoji="0" lang="en-US" sz="2400" b="1" i="0" u="none" strike="noStrike" kern="1200" cap="none" normalizeH="0" baseline="0" noProof="0" dirty="0">
                <a:ln>
                  <a:noFill/>
                </a:ln>
                <a:solidFill>
                  <a:srgbClr val="232323"/>
                </a:solidFill>
                <a:effectLst/>
                <a:uLnTx/>
                <a:uFillTx/>
                <a:latin typeface="Arial" panose="020B0604020202020204" pitchFamily="34" charset="0"/>
                <a:cs typeface="Arial" panose="020B0604020202020204" pitchFamily="34" charset="0"/>
              </a:rPr>
              <a:t>provide consent </a:t>
            </a:r>
          </a:p>
          <a:p>
            <a:pPr marL="234950" lvl="1">
              <a:spcBef>
                <a:spcPts val="2400"/>
              </a:spcBef>
              <a:defRPr/>
            </a:pPr>
            <a:r>
              <a:rPr lang="en-US" sz="2400" dirty="0">
                <a:solidFill>
                  <a:srgbClr val="232323"/>
                </a:solidFill>
                <a:latin typeface="Arial" panose="020B0604020202020204" pitchFamily="34" charset="0"/>
                <a:cs typeface="Arial" panose="020B0604020202020204" pitchFamily="34" charset="0"/>
              </a:rPr>
              <a:t>Third-party engineer completes assessment to </a:t>
            </a:r>
            <a:r>
              <a:rPr lang="en-US" sz="2400" b="1" dirty="0">
                <a:solidFill>
                  <a:srgbClr val="232323"/>
                </a:solidFill>
                <a:latin typeface="Arial" panose="020B0604020202020204" pitchFamily="34" charset="0"/>
                <a:cs typeface="Arial" panose="020B0604020202020204" pitchFamily="34" charset="0"/>
              </a:rPr>
              <a:t>validate savings</a:t>
            </a:r>
          </a:p>
          <a:p>
            <a:pPr marL="234950" marR="0" lvl="0" algn="l" defTabSz="914400" rtl="0" eaLnBrk="1" fontAlgn="auto" latinLnBrk="0" hangingPunct="1">
              <a:lnSpc>
                <a:spcPct val="100000"/>
              </a:lnSpc>
              <a:spcBef>
                <a:spcPts val="2400"/>
              </a:spcBef>
              <a:spcAft>
                <a:spcPts val="0"/>
              </a:spcAft>
              <a:buClrTx/>
              <a:buSzTx/>
              <a:tabLst/>
              <a:defRPr/>
            </a:pPr>
            <a:r>
              <a:rPr lang="en-US" sz="2400" dirty="0">
                <a:solidFill>
                  <a:srgbClr val="232323"/>
                </a:solidFill>
                <a:latin typeface="Arial" panose="020B0604020202020204" pitchFamily="34" charset="0"/>
                <a:cs typeface="Arial" panose="020B0604020202020204" pitchFamily="34" charset="0"/>
              </a:rPr>
              <a:t>Loan payments </a:t>
            </a:r>
            <a:r>
              <a:rPr lang="en-US" sz="2400" b="1" dirty="0">
                <a:solidFill>
                  <a:srgbClr val="232323"/>
                </a:solidFill>
                <a:latin typeface="Arial" panose="020B0604020202020204" pitchFamily="34" charset="0"/>
                <a:cs typeface="Arial" panose="020B0604020202020204" pitchFamily="34" charset="0"/>
              </a:rPr>
              <a:t>paid directly to capital provider</a:t>
            </a:r>
          </a:p>
        </p:txBody>
      </p:sp>
      <p:sp>
        <p:nvSpPr>
          <p:cNvPr id="6" name="Rectangle 5">
            <a:extLst>
              <a:ext uri="{FF2B5EF4-FFF2-40B4-BE49-F238E27FC236}">
                <a16:creationId xmlns:a16="http://schemas.microsoft.com/office/drawing/2014/main" id="{EEF66C09-AF16-4ED0-A5B4-74620665620F}"/>
              </a:ext>
            </a:extLst>
          </p:cNvPr>
          <p:cNvSpPr/>
          <p:nvPr/>
        </p:nvSpPr>
        <p:spPr>
          <a:xfrm>
            <a:off x="6646502" y="2178554"/>
            <a:ext cx="5608859" cy="3816429"/>
          </a:xfrm>
          <a:prstGeom prst="rect">
            <a:avLst/>
          </a:prstGeom>
        </p:spPr>
        <p:txBody>
          <a:bodyPr wrap="square">
            <a:spAutoFit/>
          </a:bodyPr>
          <a:lstStyle/>
          <a:p>
            <a:pPr marL="0" marR="0" lvl="0" indent="0" algn="l" defTabSz="914400" rtl="0" eaLnBrk="1" fontAlgn="auto" latinLnBrk="0" hangingPunct="1">
              <a:lnSpc>
                <a:spcPct val="100000"/>
              </a:lnSpc>
              <a:spcBef>
                <a:spcPts val="2400"/>
              </a:spcBef>
              <a:spcAft>
                <a:spcPts val="0"/>
              </a:spcAft>
              <a:buClrTx/>
              <a:buSzTx/>
              <a:buFontTx/>
              <a:buNone/>
              <a:tabLst/>
              <a:defRPr/>
            </a:pPr>
            <a:r>
              <a:rPr lang="en-US" sz="2400" dirty="0">
                <a:solidFill>
                  <a:srgbClr val="232323"/>
                </a:solidFill>
                <a:latin typeface="Arial" panose="020B0604020202020204" pitchFamily="34" charset="0"/>
                <a:cs typeface="Arial" panose="020B0604020202020204" pitchFamily="34" charset="0"/>
              </a:rPr>
              <a:t>In case of default or bankruptcy:</a:t>
            </a:r>
          </a:p>
          <a:p>
            <a:pPr marL="635000" lvl="1" indent="-177800">
              <a:spcBef>
                <a:spcPts val="1200"/>
              </a:spcBef>
              <a:buFontTx/>
              <a:buChar char="•"/>
              <a:defRPr/>
            </a:pPr>
            <a:r>
              <a:rPr lang="en-US" sz="2400" b="1" dirty="0">
                <a:solidFill>
                  <a:srgbClr val="232323"/>
                </a:solidFill>
                <a:latin typeface="Arial" panose="020B0604020202020204" pitchFamily="34" charset="0"/>
                <a:cs typeface="Arial" panose="020B0604020202020204" pitchFamily="34" charset="0"/>
              </a:rPr>
              <a:t>Only delinquent payments get priority</a:t>
            </a:r>
            <a:r>
              <a:rPr lang="en-US" sz="2400" dirty="0">
                <a:solidFill>
                  <a:srgbClr val="232323"/>
                </a:solidFill>
                <a:latin typeface="Arial" panose="020B0604020202020204" pitchFamily="34" charset="0"/>
                <a:cs typeface="Arial" panose="020B0604020202020204" pitchFamily="34" charset="0"/>
              </a:rPr>
              <a:t> over the mortgage</a:t>
            </a:r>
          </a:p>
          <a:p>
            <a:pPr marL="635000" lvl="1" indent="-177800">
              <a:spcBef>
                <a:spcPts val="1200"/>
              </a:spcBef>
              <a:buFontTx/>
              <a:buChar char="•"/>
              <a:defRPr/>
            </a:pPr>
            <a:r>
              <a:rPr lang="en-US" sz="2400" dirty="0">
                <a:solidFill>
                  <a:srgbClr val="232323"/>
                </a:solidFill>
                <a:latin typeface="Arial" panose="020B0604020202020204" pitchFamily="34" charset="0"/>
                <a:cs typeface="Arial" panose="020B0604020202020204" pitchFamily="34" charset="0"/>
              </a:rPr>
              <a:t>Uses existing debt collection services</a:t>
            </a:r>
          </a:p>
          <a:p>
            <a:pPr marL="635000" lvl="1" indent="-177800">
              <a:spcBef>
                <a:spcPts val="1200"/>
              </a:spcBef>
              <a:buFontTx/>
              <a:buChar char="•"/>
              <a:defRPr/>
            </a:pPr>
            <a:r>
              <a:rPr lang="en-US" sz="2400" dirty="0">
                <a:solidFill>
                  <a:srgbClr val="232323"/>
                </a:solidFill>
                <a:latin typeface="Arial" panose="020B0604020202020204" pitchFamily="34" charset="0"/>
                <a:cs typeface="Arial" panose="020B0604020202020204" pitchFamily="34" charset="0"/>
              </a:rPr>
              <a:t>PACE </a:t>
            </a:r>
            <a:r>
              <a:rPr lang="en-US" sz="2400" b="1" dirty="0">
                <a:solidFill>
                  <a:srgbClr val="232323"/>
                </a:solidFill>
                <a:latin typeface="Arial" panose="020B0604020202020204" pitchFamily="34" charset="0"/>
                <a:cs typeface="Arial" panose="020B0604020202020204" pitchFamily="34" charset="0"/>
              </a:rPr>
              <a:t>never accelerates</a:t>
            </a:r>
          </a:p>
          <a:p>
            <a:pPr>
              <a:spcBef>
                <a:spcPts val="2400"/>
              </a:spcBef>
              <a:defRPr/>
            </a:pPr>
            <a:r>
              <a:rPr lang="en-US" sz="2400" dirty="0">
                <a:solidFill>
                  <a:srgbClr val="232323"/>
                </a:solidFill>
                <a:latin typeface="Arial" panose="020B0604020202020204" pitchFamily="34" charset="0"/>
                <a:cs typeface="Arial" panose="020B0604020202020204" pitchFamily="34" charset="0"/>
              </a:rPr>
              <a:t>The loan </a:t>
            </a:r>
            <a:r>
              <a:rPr lang="en-US" sz="2400" b="1" dirty="0">
                <a:solidFill>
                  <a:srgbClr val="232323"/>
                </a:solidFill>
                <a:latin typeface="Arial" panose="020B0604020202020204" pitchFamily="34" charset="0"/>
                <a:cs typeface="Arial" panose="020B0604020202020204" pitchFamily="34" charset="0"/>
              </a:rPr>
              <a:t>stays with the property </a:t>
            </a:r>
            <a:r>
              <a:rPr lang="en-US" sz="2400" dirty="0">
                <a:solidFill>
                  <a:srgbClr val="232323"/>
                </a:solidFill>
                <a:latin typeface="Arial" panose="020B0604020202020204" pitchFamily="34" charset="0"/>
                <a:cs typeface="Arial" panose="020B0604020202020204" pitchFamily="34" charset="0"/>
              </a:rPr>
              <a:t>– transfers to new owner</a:t>
            </a:r>
          </a:p>
        </p:txBody>
      </p:sp>
      <p:sp>
        <p:nvSpPr>
          <p:cNvPr id="8" name="btfpColumnHeaderBoxText877323">
            <a:extLst>
              <a:ext uri="{FF2B5EF4-FFF2-40B4-BE49-F238E27FC236}">
                <a16:creationId xmlns:a16="http://schemas.microsoft.com/office/drawing/2014/main" id="{320C2E96-7B19-478E-9067-097D970ECC0F}"/>
              </a:ext>
            </a:extLst>
          </p:cNvPr>
          <p:cNvSpPr txBox="1"/>
          <p:nvPr/>
        </p:nvSpPr>
        <p:spPr>
          <a:xfrm>
            <a:off x="535197" y="1401186"/>
            <a:ext cx="5393040" cy="595996"/>
          </a:xfrm>
          <a:prstGeom prst="rect">
            <a:avLst/>
          </a:prstGeom>
          <a:noFill/>
        </p:spPr>
        <p:txBody>
          <a:bodyPr vert="horz" wrap="square" lIns="36036" tIns="36036" rIns="36036" bIns="36036"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232323"/>
                </a:solidFill>
                <a:effectLst/>
                <a:uLnTx/>
                <a:uFillTx/>
                <a:latin typeface="Arial" panose="020B0604020202020204" pitchFamily="34" charset="0"/>
                <a:cs typeface="Arial" panose="020B0604020202020204" pitchFamily="34" charset="0"/>
              </a:rPr>
              <a:t>The process</a:t>
            </a:r>
          </a:p>
        </p:txBody>
      </p:sp>
      <p:sp>
        <p:nvSpPr>
          <p:cNvPr id="11" name="btfpColumnHeaderBoxText877323">
            <a:extLst>
              <a:ext uri="{FF2B5EF4-FFF2-40B4-BE49-F238E27FC236}">
                <a16:creationId xmlns:a16="http://schemas.microsoft.com/office/drawing/2014/main" id="{E8DB5623-7907-4C89-934C-24E8CAEFC8EF}"/>
              </a:ext>
            </a:extLst>
          </p:cNvPr>
          <p:cNvSpPr txBox="1"/>
          <p:nvPr/>
        </p:nvSpPr>
        <p:spPr>
          <a:xfrm>
            <a:off x="6646503" y="1401186"/>
            <a:ext cx="5393040" cy="595996"/>
          </a:xfrm>
          <a:prstGeom prst="rect">
            <a:avLst/>
          </a:prstGeom>
          <a:noFill/>
        </p:spPr>
        <p:txBody>
          <a:bodyPr vert="horz" wrap="square" lIns="36036" tIns="36036" rIns="36036" bIns="36036"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232323"/>
                </a:solidFill>
                <a:effectLst/>
                <a:uLnTx/>
                <a:uFillTx/>
                <a:latin typeface="Arial" panose="020B0604020202020204" pitchFamily="34" charset="0"/>
                <a:cs typeface="Arial" panose="020B0604020202020204" pitchFamily="34" charset="0"/>
              </a:rPr>
              <a:t>The detail</a:t>
            </a:r>
          </a:p>
        </p:txBody>
      </p:sp>
      <p:pic>
        <p:nvPicPr>
          <p:cNvPr id="14" name="Picture 13">
            <a:extLst>
              <a:ext uri="{FF2B5EF4-FFF2-40B4-BE49-F238E27FC236}">
                <a16:creationId xmlns:a16="http://schemas.microsoft.com/office/drawing/2014/main" id="{F71E01F2-407D-4548-AEA0-495AEAAED2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7435" y="2238734"/>
            <a:ext cx="335526" cy="335526"/>
          </a:xfrm>
          <a:prstGeom prst="rect">
            <a:avLst/>
          </a:prstGeom>
          <a:solidFill>
            <a:schemeClr val="bg1"/>
          </a:solidFill>
        </p:spPr>
      </p:pic>
      <p:pic>
        <p:nvPicPr>
          <p:cNvPr id="15" name="Picture 14">
            <a:extLst>
              <a:ext uri="{FF2B5EF4-FFF2-40B4-BE49-F238E27FC236}">
                <a16:creationId xmlns:a16="http://schemas.microsoft.com/office/drawing/2014/main" id="{833765BC-DFED-42FF-A201-B034FD6921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7435" y="4155979"/>
            <a:ext cx="335526" cy="335526"/>
          </a:xfrm>
          <a:prstGeom prst="rect">
            <a:avLst/>
          </a:prstGeom>
          <a:solidFill>
            <a:schemeClr val="bg1"/>
          </a:solidFill>
        </p:spPr>
      </p:pic>
      <p:pic>
        <p:nvPicPr>
          <p:cNvPr id="16" name="Picture 15">
            <a:extLst>
              <a:ext uri="{FF2B5EF4-FFF2-40B4-BE49-F238E27FC236}">
                <a16:creationId xmlns:a16="http://schemas.microsoft.com/office/drawing/2014/main" id="{9F80D61C-5153-4B29-9FAA-9CC25E022F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7435" y="5200362"/>
            <a:ext cx="335526" cy="335526"/>
          </a:xfrm>
          <a:prstGeom prst="rect">
            <a:avLst/>
          </a:prstGeom>
          <a:solidFill>
            <a:schemeClr val="bg1"/>
          </a:solidFill>
        </p:spPr>
      </p:pic>
      <p:pic>
        <p:nvPicPr>
          <p:cNvPr id="2" name="Picture 1">
            <a:extLst>
              <a:ext uri="{FF2B5EF4-FFF2-40B4-BE49-F238E27FC236}">
                <a16:creationId xmlns:a16="http://schemas.microsoft.com/office/drawing/2014/main" id="{E32461A2-A67D-DB69-36A7-AC2A4D478BD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03488" y="2243960"/>
            <a:ext cx="335526" cy="335526"/>
          </a:xfrm>
          <a:prstGeom prst="rect">
            <a:avLst/>
          </a:prstGeom>
          <a:solidFill>
            <a:schemeClr val="bg1"/>
          </a:solidFill>
        </p:spPr>
      </p:pic>
      <p:pic>
        <p:nvPicPr>
          <p:cNvPr id="3" name="Picture 2">
            <a:extLst>
              <a:ext uri="{FF2B5EF4-FFF2-40B4-BE49-F238E27FC236}">
                <a16:creationId xmlns:a16="http://schemas.microsoft.com/office/drawing/2014/main" id="{2054A1B8-9BAD-6D0C-0B73-0366D1FB5C1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03488" y="5200362"/>
            <a:ext cx="335526" cy="335526"/>
          </a:xfrm>
          <a:prstGeom prst="rect">
            <a:avLst/>
          </a:prstGeom>
          <a:solidFill>
            <a:schemeClr val="bg1"/>
          </a:solidFill>
        </p:spPr>
      </p:pic>
    </p:spTree>
    <p:extLst>
      <p:ext uri="{BB962C8B-B14F-4D97-AF65-F5344CB8AC3E}">
        <p14:creationId xmlns:p14="http://schemas.microsoft.com/office/powerpoint/2010/main" val="3940481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2949" b="54980"/>
          <a:stretch/>
        </p:blipFill>
        <p:spPr>
          <a:xfrm>
            <a:off x="1039932" y="1062990"/>
            <a:ext cx="10112138" cy="2519038"/>
          </a:xfrm>
          <a:prstGeom prst="rect">
            <a:avLst/>
          </a:prstGeom>
        </p:spPr>
      </p:pic>
      <p:sp>
        <p:nvSpPr>
          <p:cNvPr id="12" name="Rectangle 11">
            <a:extLst>
              <a:ext uri="{FF2B5EF4-FFF2-40B4-BE49-F238E27FC236}">
                <a16:creationId xmlns:a16="http://schemas.microsoft.com/office/drawing/2014/main" id="{7EF3B21C-D2D0-4E4B-AA00-164719E266CA}"/>
              </a:ext>
            </a:extLst>
          </p:cNvPr>
          <p:cNvSpPr/>
          <p:nvPr/>
        </p:nvSpPr>
        <p:spPr>
          <a:xfrm>
            <a:off x="272165" y="6089265"/>
            <a:ext cx="2056973" cy="230832"/>
          </a:xfrm>
          <a:prstGeom prst="rect">
            <a:avLst/>
          </a:prstGeom>
        </p:spPr>
        <p:txBody>
          <a:bodyPr wrap="none">
            <a:spAutoFit/>
          </a:bodyPr>
          <a:lstStyle/>
          <a:p>
            <a:r>
              <a:rPr lang="en-US" sz="900" dirty="0">
                <a:solidFill>
                  <a:srgbClr val="001688"/>
                </a:solidFill>
                <a:latin typeface="Helvetica" pitchFamily="2" charset="0"/>
                <a:cs typeface="Times New Roman" panose="02020603050405020304" pitchFamily="18" charset="0"/>
              </a:rPr>
              <a:t>Alamo Area Council of Governments</a:t>
            </a:r>
            <a:endParaRPr lang="en-US" sz="900" dirty="0">
              <a:solidFill>
                <a:srgbClr val="001688"/>
              </a:solidFill>
              <a:effectLst/>
              <a:latin typeface="Helvetica" pitchFamily="2" charset="0"/>
              <a:cs typeface="Times New Roman" panose="02020603050405020304" pitchFamily="18" charset="0"/>
            </a:endParaRPr>
          </a:p>
        </p:txBody>
      </p:sp>
      <p:sp>
        <p:nvSpPr>
          <p:cNvPr id="6" name="Title 1"/>
          <p:cNvSpPr>
            <a:spLocks noGrp="1"/>
          </p:cNvSpPr>
          <p:nvPr>
            <p:ph type="ctrTitle"/>
          </p:nvPr>
        </p:nvSpPr>
        <p:spPr>
          <a:xfrm>
            <a:off x="0" y="-1"/>
            <a:ext cx="12192000" cy="1371600"/>
          </a:xfrm>
        </p:spPr>
        <p:txBody>
          <a:bodyPr vert="horz" lIns="0" tIns="0" rIns="0" bIns="0" rtlCol="0" anchor="ctr">
            <a:noAutofit/>
          </a:bodyPr>
          <a:lstStyle/>
          <a:p>
            <a:pPr>
              <a:lnSpc>
                <a:spcPct val="100000"/>
              </a:lnSpc>
            </a:pPr>
            <a:r>
              <a:rPr lang="en-US" sz="4800" b="1" dirty="0"/>
              <a:t>How It Works</a:t>
            </a:r>
          </a:p>
        </p:txBody>
      </p:sp>
      <p:pic>
        <p:nvPicPr>
          <p:cNvPr id="18" name="Picture 17"/>
          <p:cNvPicPr>
            <a:picLocks noChangeAspect="1"/>
          </p:cNvPicPr>
          <p:nvPr/>
        </p:nvPicPr>
        <p:blipFill rotWithShape="1">
          <a:blip r:embed="rId2"/>
          <a:srcRect t="54205" b="2461"/>
          <a:stretch/>
        </p:blipFill>
        <p:spPr>
          <a:xfrm>
            <a:off x="1039931" y="3524878"/>
            <a:ext cx="10112137" cy="2594610"/>
          </a:xfrm>
          <a:prstGeom prst="rect">
            <a:avLst/>
          </a:prstGeom>
        </p:spPr>
      </p:pic>
    </p:spTree>
    <p:extLst>
      <p:ext uri="{BB962C8B-B14F-4D97-AF65-F5344CB8AC3E}">
        <p14:creationId xmlns:p14="http://schemas.microsoft.com/office/powerpoint/2010/main" val="2789625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D30E00FE-D185-402C-881D-4DF7299772F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05020" y="1371599"/>
            <a:ext cx="5532839" cy="4426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Placeholder 4"/>
          <p:cNvSpPr txBox="1">
            <a:spLocks/>
          </p:cNvSpPr>
          <p:nvPr/>
        </p:nvSpPr>
        <p:spPr>
          <a:xfrm>
            <a:off x="138546" y="4869855"/>
            <a:ext cx="6820083" cy="1219410"/>
          </a:xfrm>
          <a:prstGeom prst="rect">
            <a:avLst/>
          </a:prstGeom>
        </p:spPr>
        <p:txBody>
          <a:bodyPr vert="horz" lIns="0" tIns="0" rIns="0" bIns="0" rtlCol="0">
            <a:noAutofit/>
          </a:bodyPr>
          <a:lstStyle>
            <a:defPPr>
              <a:defRPr lang="en-US"/>
            </a:defPPr>
            <a:lvl1pPr indent="0" algn="ctr">
              <a:lnSpc>
                <a:spcPct val="100000"/>
              </a:lnSpc>
              <a:spcBef>
                <a:spcPts val="0"/>
              </a:spcBef>
              <a:buFont typeface="Arial"/>
              <a:buNone/>
              <a:defRPr sz="1600" b="1">
                <a:solidFill>
                  <a:prstClr val="black"/>
                </a:solidFill>
                <a:latin typeface="Arial" panose="020B0604020202020204" pitchFamily="34" charset="0"/>
                <a:cs typeface="Arial" panose="020B0604020202020204" pitchFamily="34" charset="0"/>
              </a:defRPr>
            </a:lvl1pPr>
            <a:lvl2pPr marL="685800" indent="-228600">
              <a:lnSpc>
                <a:spcPct val="120000"/>
              </a:lnSpc>
              <a:spcBef>
                <a:spcPts val="500"/>
              </a:spcBef>
              <a:buFont typeface="Arial"/>
              <a:buChar char="•"/>
              <a:defRPr sz="1600"/>
            </a:lvl2pPr>
            <a:lvl3pPr marL="1143000" indent="-228600">
              <a:lnSpc>
                <a:spcPct val="120000"/>
              </a:lnSpc>
              <a:spcBef>
                <a:spcPts val="500"/>
              </a:spcBef>
              <a:buFont typeface="Arial"/>
              <a:buChar char="•"/>
              <a:defRPr sz="1400"/>
            </a:lvl3pPr>
            <a:lvl4pPr marL="1600200" indent="-228600">
              <a:lnSpc>
                <a:spcPct val="120000"/>
              </a:lnSpc>
              <a:spcBef>
                <a:spcPts val="500"/>
              </a:spcBef>
              <a:buFont typeface="Arial"/>
              <a:buChar char="•"/>
              <a:defRPr sz="1200"/>
            </a:lvl4pPr>
            <a:lvl5pPr marL="2057400" indent="-228600">
              <a:lnSpc>
                <a:spcPct val="120000"/>
              </a:lnSpc>
              <a:spcBef>
                <a:spcPts val="500"/>
              </a:spcBef>
              <a:buFont typeface="Arial"/>
              <a:buChar char="•"/>
              <a:defRPr sz="1200"/>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n-US" sz="2000" dirty="0"/>
              <a:t>Butler Brothers Building | Dallas, TX</a:t>
            </a:r>
          </a:p>
          <a:p>
            <a:r>
              <a:rPr lang="en-US" b="0" dirty="0"/>
              <a:t>HVAC • Lighting • Insulation • Roofing • Glazing • </a:t>
            </a:r>
          </a:p>
          <a:p>
            <a:r>
              <a:rPr lang="en-US" b="0" dirty="0"/>
              <a:t>Plumbing • Irrigation • Building envelope </a:t>
            </a:r>
          </a:p>
          <a:p>
            <a:r>
              <a:rPr lang="en-US" b="0" dirty="0"/>
              <a:t>Assessment: $24,000,000</a:t>
            </a:r>
          </a:p>
          <a:p>
            <a:r>
              <a:rPr lang="en-US" b="0" dirty="0"/>
              <a:t>Annual Energy Savings: 40%</a:t>
            </a:r>
          </a:p>
        </p:txBody>
      </p:sp>
      <p:sp>
        <p:nvSpPr>
          <p:cNvPr id="10" name="Rectangle 9">
            <a:extLst>
              <a:ext uri="{FF2B5EF4-FFF2-40B4-BE49-F238E27FC236}">
                <a16:creationId xmlns:a16="http://schemas.microsoft.com/office/drawing/2014/main" id="{0922D323-8E2A-FE4E-AB58-9AAB7BC665E2}"/>
              </a:ext>
            </a:extLst>
          </p:cNvPr>
          <p:cNvSpPr/>
          <p:nvPr/>
        </p:nvSpPr>
        <p:spPr>
          <a:xfrm>
            <a:off x="272165" y="6089265"/>
            <a:ext cx="2056973" cy="230832"/>
          </a:xfrm>
          <a:prstGeom prst="rect">
            <a:avLst/>
          </a:prstGeom>
        </p:spPr>
        <p:txBody>
          <a:bodyPr wrap="none">
            <a:spAutoFit/>
          </a:bodyPr>
          <a:lstStyle/>
          <a:p>
            <a:r>
              <a:rPr lang="en-US" sz="900" dirty="0">
                <a:solidFill>
                  <a:srgbClr val="001688"/>
                </a:solidFill>
                <a:latin typeface="Arial" panose="020B0604020202020204" pitchFamily="34" charset="0"/>
                <a:cs typeface="Arial" panose="020B0604020202020204" pitchFamily="34" charset="0"/>
              </a:rPr>
              <a:t>Alamo Area Council of Governments</a:t>
            </a:r>
            <a:endParaRPr lang="en-US" sz="900" dirty="0">
              <a:solidFill>
                <a:srgbClr val="001688"/>
              </a:solidFill>
              <a:effectLst/>
              <a:latin typeface="Arial" panose="020B0604020202020204" pitchFamily="34" charset="0"/>
              <a:cs typeface="Arial" panose="020B0604020202020204" pitchFamily="34" charset="0"/>
            </a:endParaRPr>
          </a:p>
        </p:txBody>
      </p:sp>
      <p:sp>
        <p:nvSpPr>
          <p:cNvPr id="8" name="Title 1"/>
          <p:cNvSpPr>
            <a:spLocks noGrp="1"/>
          </p:cNvSpPr>
          <p:nvPr>
            <p:ph type="ctrTitle"/>
          </p:nvPr>
        </p:nvSpPr>
        <p:spPr>
          <a:xfrm>
            <a:off x="0" y="-1"/>
            <a:ext cx="12192000" cy="1371600"/>
          </a:xfrm>
        </p:spPr>
        <p:txBody>
          <a:bodyPr vert="horz" lIns="0" tIns="0" rIns="0" bIns="0" rtlCol="0" anchor="ctr">
            <a:noAutofit/>
          </a:bodyPr>
          <a:lstStyle/>
          <a:p>
            <a:pPr>
              <a:lnSpc>
                <a:spcPct val="100000"/>
              </a:lnSpc>
            </a:pPr>
            <a:r>
              <a:rPr lang="en-US" sz="4800" b="1" dirty="0"/>
              <a:t>Residential Mixed Use Case Study</a:t>
            </a:r>
          </a:p>
        </p:txBody>
      </p:sp>
      <p:pic>
        <p:nvPicPr>
          <p:cNvPr id="6" name="Picture 5">
            <a:extLst>
              <a:ext uri="{FF2B5EF4-FFF2-40B4-BE49-F238E27FC236}">
                <a16:creationId xmlns:a16="http://schemas.microsoft.com/office/drawing/2014/main" id="{75E0D696-1043-4529-B03D-EA6D12C4848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24595" y="1371599"/>
            <a:ext cx="4970891" cy="3366656"/>
          </a:xfrm>
          <a:prstGeom prst="rect">
            <a:avLst/>
          </a:prstGeom>
        </p:spPr>
      </p:pic>
      <p:sp>
        <p:nvSpPr>
          <p:cNvPr id="9" name="Rounded Rectangle 1">
            <a:extLst>
              <a:ext uri="{FF2B5EF4-FFF2-40B4-BE49-F238E27FC236}">
                <a16:creationId xmlns:a16="http://schemas.microsoft.com/office/drawing/2014/main" id="{DFAB656D-5796-4F15-9B96-5E5D30DE85C3}"/>
              </a:ext>
            </a:extLst>
          </p:cNvPr>
          <p:cNvSpPr/>
          <p:nvPr/>
        </p:nvSpPr>
        <p:spPr>
          <a:xfrm>
            <a:off x="7571344" y="5209309"/>
            <a:ext cx="3212486" cy="589010"/>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2152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4259484" cy="6858000"/>
          </a:xfrm>
          <a:prstGeom prst="rect">
            <a:avLst/>
          </a:prstGeom>
          <a:solidFill>
            <a:srgbClr val="001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descr="A building with a cross on top&#10;&#10;Description automatically generated with medium confidence">
            <a:extLst>
              <a:ext uri="{FF2B5EF4-FFF2-40B4-BE49-F238E27FC236}">
                <a16:creationId xmlns:a16="http://schemas.microsoft.com/office/drawing/2014/main" id="{D9A29B00-E776-004D-828C-E08BD6867829}"/>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a:xfrm>
            <a:off x="7938052" y="0"/>
            <a:ext cx="4253948" cy="6858000"/>
          </a:xfrm>
        </p:spPr>
      </p:pic>
      <p:pic>
        <p:nvPicPr>
          <p:cNvPr id="7" name="Picture 6">
            <a:extLst>
              <a:ext uri="{FF2B5EF4-FFF2-40B4-BE49-F238E27FC236}">
                <a16:creationId xmlns:a16="http://schemas.microsoft.com/office/drawing/2014/main" id="{E26E8538-94EF-874B-A57E-213F4AC700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85690" y="5504154"/>
            <a:ext cx="1471048" cy="933999"/>
          </a:xfrm>
          <a:prstGeom prst="rect">
            <a:avLst/>
          </a:prstGeom>
        </p:spPr>
      </p:pic>
      <p:sp>
        <p:nvSpPr>
          <p:cNvPr id="8" name="Text Placeholder 5"/>
          <p:cNvSpPr>
            <a:spLocks noGrp="1"/>
          </p:cNvSpPr>
          <p:nvPr>
            <p:ph type="body" sz="quarter" idx="11"/>
          </p:nvPr>
        </p:nvSpPr>
        <p:spPr>
          <a:xfrm>
            <a:off x="455549" y="513217"/>
            <a:ext cx="5553784" cy="678982"/>
          </a:xfrm>
        </p:spPr>
        <p:txBody>
          <a:bodyPr>
            <a:noAutofit/>
          </a:bodyPr>
          <a:lstStyle/>
          <a:p>
            <a:r>
              <a:rPr lang="en-US" sz="4000" b="1" dirty="0">
                <a:solidFill>
                  <a:srgbClr val="FBCD0B"/>
                </a:solidFill>
              </a:rPr>
              <a:t>AGENDA</a:t>
            </a:r>
          </a:p>
        </p:txBody>
      </p:sp>
      <p:sp>
        <p:nvSpPr>
          <p:cNvPr id="9" name="TextBox 8"/>
          <p:cNvSpPr txBox="1"/>
          <p:nvPr/>
        </p:nvSpPr>
        <p:spPr>
          <a:xfrm>
            <a:off x="584622" y="1329762"/>
            <a:ext cx="6835515" cy="3271088"/>
          </a:xfrm>
          <a:prstGeom prst="rect">
            <a:avLst/>
          </a:prstGeom>
          <a:noFill/>
        </p:spPr>
        <p:txBody>
          <a:bodyPr wrap="square" rtlCol="0">
            <a:spAutoFit/>
          </a:bodyPr>
          <a:lstStyle/>
          <a:p>
            <a:pPr>
              <a:lnSpc>
                <a:spcPct val="125000"/>
              </a:lnSpc>
            </a:pPr>
            <a:r>
              <a:rPr lang="en-US" sz="2800" b="1" dirty="0">
                <a:solidFill>
                  <a:schemeClr val="bg1"/>
                </a:solidFill>
                <a:latin typeface="Arial" panose="020B0604020202020204" pitchFamily="34" charset="0"/>
                <a:cs typeface="Arial" panose="020B0604020202020204" pitchFamily="34" charset="0"/>
              </a:rPr>
              <a:t>Programs for Constituents</a:t>
            </a:r>
          </a:p>
          <a:p>
            <a:pPr>
              <a:lnSpc>
                <a:spcPct val="125000"/>
              </a:lnSpc>
            </a:pPr>
            <a:endParaRPr lang="en-US" sz="2800" b="1" dirty="0">
              <a:solidFill>
                <a:schemeClr val="bg1"/>
              </a:solidFill>
              <a:latin typeface="Arial" panose="020B0604020202020204" pitchFamily="34" charset="0"/>
              <a:cs typeface="Arial" panose="020B0604020202020204" pitchFamily="34" charset="0"/>
            </a:endParaRPr>
          </a:p>
          <a:p>
            <a:pPr>
              <a:lnSpc>
                <a:spcPct val="125000"/>
              </a:lnSpc>
            </a:pPr>
            <a:endParaRPr lang="en-US" sz="2800" b="1" dirty="0">
              <a:solidFill>
                <a:schemeClr val="bg1"/>
              </a:solidFill>
              <a:latin typeface="Arial" panose="020B0604020202020204" pitchFamily="34" charset="0"/>
              <a:cs typeface="Arial" panose="020B0604020202020204" pitchFamily="34" charset="0"/>
            </a:endParaRPr>
          </a:p>
          <a:p>
            <a:pPr>
              <a:lnSpc>
                <a:spcPct val="125000"/>
              </a:lnSpc>
            </a:pPr>
            <a:endParaRPr lang="en-US" sz="2800" b="1" dirty="0">
              <a:solidFill>
                <a:schemeClr val="bg1"/>
              </a:solidFill>
              <a:latin typeface="Arial" panose="020B0604020202020204" pitchFamily="34" charset="0"/>
              <a:cs typeface="Arial" panose="020B0604020202020204" pitchFamily="34" charset="0"/>
            </a:endParaRPr>
          </a:p>
          <a:p>
            <a:pPr>
              <a:lnSpc>
                <a:spcPct val="125000"/>
              </a:lnSpc>
            </a:pPr>
            <a:endParaRPr lang="en-US" sz="2800" b="1" dirty="0">
              <a:solidFill>
                <a:schemeClr val="bg1"/>
              </a:solidFill>
              <a:latin typeface="Arial" panose="020B0604020202020204" pitchFamily="34" charset="0"/>
              <a:cs typeface="Arial" panose="020B0604020202020204" pitchFamily="34" charset="0"/>
            </a:endParaRPr>
          </a:p>
          <a:p>
            <a:pPr>
              <a:lnSpc>
                <a:spcPct val="125000"/>
              </a:lnSpc>
            </a:pPr>
            <a:r>
              <a:rPr lang="en-US" sz="2800" b="1" dirty="0">
                <a:solidFill>
                  <a:schemeClr val="bg1"/>
                </a:solidFill>
                <a:latin typeface="Arial" panose="020B0604020202020204" pitchFamily="34" charset="0"/>
                <a:cs typeface="Arial" panose="020B0604020202020204" pitchFamily="34" charset="0"/>
              </a:rPr>
              <a:t>Programs for Local Governments</a:t>
            </a:r>
          </a:p>
        </p:txBody>
      </p:sp>
      <p:pic>
        <p:nvPicPr>
          <p:cNvPr id="4" name="Picture 3" descr="A picture containing text&#10;&#10;Description automatically generated">
            <a:extLst>
              <a:ext uri="{FF2B5EF4-FFF2-40B4-BE49-F238E27FC236}">
                <a16:creationId xmlns:a16="http://schemas.microsoft.com/office/drawing/2014/main" id="{30503EF2-0C17-BFF5-9DA3-5E09EBD2B97B}"/>
              </a:ext>
            </a:extLst>
          </p:cNvPr>
          <p:cNvPicPr>
            <a:picLocks noChangeAspect="1"/>
          </p:cNvPicPr>
          <p:nvPr/>
        </p:nvPicPr>
        <p:blipFill>
          <a:blip r:embed="rId5"/>
          <a:stretch>
            <a:fillRect/>
          </a:stretch>
        </p:blipFill>
        <p:spPr>
          <a:xfrm>
            <a:off x="2129742" y="4775539"/>
            <a:ext cx="3621332" cy="1569244"/>
          </a:xfrm>
          <a:prstGeom prst="rect">
            <a:avLst/>
          </a:prstGeom>
        </p:spPr>
      </p:pic>
      <p:pic>
        <p:nvPicPr>
          <p:cNvPr id="10" name="Picture 9" descr="Text&#10;&#10;Description automatically generated">
            <a:extLst>
              <a:ext uri="{FF2B5EF4-FFF2-40B4-BE49-F238E27FC236}">
                <a16:creationId xmlns:a16="http://schemas.microsoft.com/office/drawing/2014/main" id="{952F6017-03C3-DF6E-E386-09019EC7DAA9}"/>
              </a:ext>
            </a:extLst>
          </p:cNvPr>
          <p:cNvPicPr>
            <a:picLocks noChangeAspect="1"/>
          </p:cNvPicPr>
          <p:nvPr/>
        </p:nvPicPr>
        <p:blipFill>
          <a:blip r:embed="rId6"/>
          <a:stretch>
            <a:fillRect/>
          </a:stretch>
        </p:blipFill>
        <p:spPr>
          <a:xfrm>
            <a:off x="842557" y="2136832"/>
            <a:ext cx="3862144" cy="1292168"/>
          </a:xfrm>
          <a:prstGeom prst="rect">
            <a:avLst/>
          </a:prstGeom>
        </p:spPr>
      </p:pic>
      <p:pic>
        <p:nvPicPr>
          <p:cNvPr id="12" name="Picture 11" descr="Logo&#10;&#10;Description automatically generated">
            <a:extLst>
              <a:ext uri="{FF2B5EF4-FFF2-40B4-BE49-F238E27FC236}">
                <a16:creationId xmlns:a16="http://schemas.microsoft.com/office/drawing/2014/main" id="{D06D5503-1320-69C6-59CF-897327F8D51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222616" y="2136832"/>
            <a:ext cx="1572619" cy="1292168"/>
          </a:xfrm>
          <a:prstGeom prst="rect">
            <a:avLst/>
          </a:prstGeom>
        </p:spPr>
      </p:pic>
    </p:spTree>
    <p:extLst>
      <p:ext uri="{BB962C8B-B14F-4D97-AF65-F5344CB8AC3E}">
        <p14:creationId xmlns:p14="http://schemas.microsoft.com/office/powerpoint/2010/main" val="3405884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4"/>
          <p:cNvSpPr txBox="1">
            <a:spLocks/>
          </p:cNvSpPr>
          <p:nvPr/>
        </p:nvSpPr>
        <p:spPr>
          <a:xfrm>
            <a:off x="6509783" y="1371597"/>
            <a:ext cx="5349801" cy="4948500"/>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buFont typeface="Arial"/>
              <a:buNone/>
              <a:defRPr sz="1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100000"/>
              </a:lnSpc>
              <a:spcBef>
                <a:spcPts val="0"/>
              </a:spcBef>
            </a:pPr>
            <a:r>
              <a:rPr lang="en-US" sz="2800" b="1" dirty="0">
                <a:solidFill>
                  <a:prstClr val="black"/>
                </a:solidFill>
                <a:latin typeface="Arial" panose="020B0604020202020204" pitchFamily="34" charset="0"/>
                <a:cs typeface="Arial" panose="020B0604020202020204" pitchFamily="34" charset="0"/>
              </a:rPr>
              <a:t>Pearl Point Apartments Phase I</a:t>
            </a:r>
          </a:p>
          <a:p>
            <a:pPr algn="ctr">
              <a:lnSpc>
                <a:spcPct val="100000"/>
              </a:lnSpc>
              <a:spcBef>
                <a:spcPts val="0"/>
              </a:spcBef>
            </a:pPr>
            <a:r>
              <a:rPr lang="en-US" sz="2800" b="1" dirty="0">
                <a:solidFill>
                  <a:prstClr val="black"/>
                </a:solidFill>
                <a:latin typeface="Arial" panose="020B0604020202020204" pitchFamily="34" charset="0"/>
                <a:cs typeface="Arial" panose="020B0604020202020204" pitchFamily="34" charset="0"/>
              </a:rPr>
              <a:t>Rockport, Aransas County</a:t>
            </a:r>
          </a:p>
          <a:p>
            <a:pPr algn="ctr">
              <a:lnSpc>
                <a:spcPct val="100000"/>
              </a:lnSpc>
              <a:spcBef>
                <a:spcPts val="0"/>
              </a:spcBef>
            </a:pPr>
            <a:endParaRPr lang="en-US" sz="2000" b="1" dirty="0">
              <a:solidFill>
                <a:prstClr val="black"/>
              </a:solidFill>
              <a:latin typeface="Arial" panose="020B0604020202020204" pitchFamily="34" charset="0"/>
              <a:cs typeface="Arial" panose="020B0604020202020204" pitchFamily="34" charset="0"/>
            </a:endParaRPr>
          </a:p>
          <a:p>
            <a:pPr algn="ctr">
              <a:lnSpc>
                <a:spcPct val="100000"/>
              </a:lnSpc>
              <a:spcBef>
                <a:spcPts val="0"/>
              </a:spcBef>
            </a:pPr>
            <a:r>
              <a:rPr lang="en-US" sz="2400" dirty="0">
                <a:solidFill>
                  <a:prstClr val="black"/>
                </a:solidFill>
                <a:latin typeface="Arial" panose="020B0604020202020204" pitchFamily="34" charset="0"/>
                <a:cs typeface="Arial" panose="020B0604020202020204" pitchFamily="34" charset="0"/>
              </a:rPr>
              <a:t>Measures installed:</a:t>
            </a:r>
          </a:p>
          <a:p>
            <a:pPr algn="ctr">
              <a:lnSpc>
                <a:spcPct val="100000"/>
              </a:lnSpc>
              <a:spcBef>
                <a:spcPts val="0"/>
              </a:spcBef>
            </a:pPr>
            <a:r>
              <a:rPr lang="en-US" sz="2000" dirty="0">
                <a:solidFill>
                  <a:prstClr val="black"/>
                </a:solidFill>
                <a:latin typeface="Arial" panose="020B0604020202020204" pitchFamily="34" charset="0"/>
                <a:cs typeface="Arial" panose="020B0604020202020204" pitchFamily="34" charset="0"/>
              </a:rPr>
              <a:t>Above Code: Lighting • Plumbing • </a:t>
            </a:r>
          </a:p>
          <a:p>
            <a:pPr algn="ctr">
              <a:lnSpc>
                <a:spcPct val="100000"/>
              </a:lnSpc>
              <a:spcBef>
                <a:spcPts val="0"/>
              </a:spcBef>
            </a:pPr>
            <a:r>
              <a:rPr lang="en-US" sz="2000" dirty="0">
                <a:solidFill>
                  <a:prstClr val="black"/>
                </a:solidFill>
                <a:latin typeface="Arial" panose="020B0604020202020204" pitchFamily="34" charset="0"/>
                <a:cs typeface="Arial" panose="020B0604020202020204" pitchFamily="34" charset="0"/>
              </a:rPr>
              <a:t>Building envelope  </a:t>
            </a:r>
          </a:p>
          <a:p>
            <a:pPr algn="ctr">
              <a:lnSpc>
                <a:spcPct val="100000"/>
              </a:lnSpc>
              <a:spcBef>
                <a:spcPts val="0"/>
              </a:spcBef>
            </a:pPr>
            <a:endParaRPr lang="en-US" sz="1400" dirty="0">
              <a:solidFill>
                <a:prstClr val="black"/>
              </a:solidFill>
              <a:latin typeface="Arial" panose="020B0604020202020204" pitchFamily="34" charset="0"/>
              <a:cs typeface="Arial" panose="020B0604020202020204" pitchFamily="34" charset="0"/>
            </a:endParaRPr>
          </a:p>
          <a:p>
            <a:pPr algn="ctr">
              <a:lnSpc>
                <a:spcPct val="100000"/>
              </a:lnSpc>
              <a:spcBef>
                <a:spcPts val="0"/>
              </a:spcBef>
            </a:pPr>
            <a:r>
              <a:rPr lang="en-US" sz="2400" dirty="0">
                <a:solidFill>
                  <a:prstClr val="black"/>
                </a:solidFill>
                <a:latin typeface="Arial" panose="020B0604020202020204" pitchFamily="34" charset="0"/>
                <a:cs typeface="Arial" panose="020B0604020202020204" pitchFamily="34" charset="0"/>
              </a:rPr>
              <a:t>Assessment total: </a:t>
            </a:r>
          </a:p>
          <a:p>
            <a:pPr algn="ctr">
              <a:lnSpc>
                <a:spcPct val="100000"/>
              </a:lnSpc>
              <a:spcBef>
                <a:spcPts val="0"/>
              </a:spcBef>
            </a:pPr>
            <a:r>
              <a:rPr lang="en-US" sz="2000" dirty="0">
                <a:solidFill>
                  <a:prstClr val="black"/>
                </a:solidFill>
                <a:latin typeface="Arial" panose="020B0604020202020204" pitchFamily="34" charset="0"/>
                <a:cs typeface="Arial" panose="020B0604020202020204" pitchFamily="34" charset="0"/>
              </a:rPr>
              <a:t>$2.75 million in 2020</a:t>
            </a:r>
          </a:p>
          <a:p>
            <a:pPr algn="ctr">
              <a:lnSpc>
                <a:spcPct val="100000"/>
              </a:lnSpc>
              <a:spcBef>
                <a:spcPts val="0"/>
              </a:spcBef>
            </a:pPr>
            <a:r>
              <a:rPr lang="en-US" sz="2000" dirty="0">
                <a:solidFill>
                  <a:prstClr val="black"/>
                </a:solidFill>
                <a:latin typeface="Arial" panose="020B0604020202020204" pitchFamily="34" charset="0"/>
                <a:cs typeface="Arial" panose="020B0604020202020204" pitchFamily="34" charset="0"/>
              </a:rPr>
              <a:t>$1.25 million in 2021</a:t>
            </a:r>
          </a:p>
          <a:p>
            <a:pPr algn="ctr">
              <a:lnSpc>
                <a:spcPct val="100000"/>
              </a:lnSpc>
              <a:spcBef>
                <a:spcPts val="0"/>
              </a:spcBef>
            </a:pPr>
            <a:br>
              <a:rPr lang="en-US" sz="1400" dirty="0">
                <a:solidFill>
                  <a:prstClr val="black"/>
                </a:solidFill>
                <a:latin typeface="Arial" panose="020B0604020202020204" pitchFamily="34" charset="0"/>
                <a:cs typeface="Arial" panose="020B0604020202020204" pitchFamily="34" charset="0"/>
              </a:rPr>
            </a:br>
            <a:r>
              <a:rPr lang="en-US" sz="2400" dirty="0">
                <a:solidFill>
                  <a:prstClr val="black"/>
                </a:solidFill>
                <a:latin typeface="Arial" panose="020B0604020202020204" pitchFamily="34" charset="0"/>
                <a:cs typeface="Arial" panose="020B0604020202020204" pitchFamily="34" charset="0"/>
              </a:rPr>
              <a:t>Annual benefits: </a:t>
            </a:r>
          </a:p>
          <a:p>
            <a:pPr algn="ctr">
              <a:lnSpc>
                <a:spcPct val="100000"/>
              </a:lnSpc>
              <a:spcBef>
                <a:spcPts val="0"/>
              </a:spcBef>
            </a:pPr>
            <a:r>
              <a:rPr lang="en-US" sz="2000" dirty="0">
                <a:solidFill>
                  <a:prstClr val="black"/>
                </a:solidFill>
                <a:latin typeface="Arial" panose="020B0604020202020204" pitchFamily="34" charset="0"/>
                <a:cs typeface="Arial" panose="020B0604020202020204" pitchFamily="34" charset="0"/>
              </a:rPr>
              <a:t>Electric: 925,680 kWh</a:t>
            </a:r>
          </a:p>
          <a:p>
            <a:pPr algn="ctr">
              <a:lnSpc>
                <a:spcPct val="100000"/>
              </a:lnSpc>
              <a:spcBef>
                <a:spcPts val="0"/>
              </a:spcBef>
            </a:pPr>
            <a:r>
              <a:rPr lang="en-US" sz="2000" dirty="0">
                <a:solidFill>
                  <a:prstClr val="black"/>
                </a:solidFill>
                <a:latin typeface="Arial" panose="020B0604020202020204" pitchFamily="34" charset="0"/>
                <a:cs typeface="Arial" panose="020B0604020202020204" pitchFamily="34" charset="0"/>
              </a:rPr>
              <a:t>Water: 3.2 million gallons</a:t>
            </a:r>
          </a:p>
          <a:p>
            <a:pPr algn="ctr">
              <a:lnSpc>
                <a:spcPct val="100000"/>
              </a:lnSpc>
              <a:spcBef>
                <a:spcPts val="0"/>
              </a:spcBef>
            </a:pPr>
            <a:r>
              <a:rPr lang="en-US" sz="2000" dirty="0">
                <a:solidFill>
                  <a:prstClr val="black"/>
                </a:solidFill>
                <a:latin typeface="Arial" panose="020B0604020202020204" pitchFamily="34" charset="0"/>
                <a:cs typeface="Arial" panose="020B0604020202020204" pitchFamily="34" charset="0"/>
              </a:rPr>
              <a:t>Avoided CO</a:t>
            </a:r>
            <a:r>
              <a:rPr lang="en-US" sz="2000" baseline="-14000" dirty="0">
                <a:solidFill>
                  <a:prstClr val="black"/>
                </a:solidFill>
                <a:latin typeface="Arial" panose="020B0604020202020204" pitchFamily="34" charset="0"/>
                <a:cs typeface="Arial" panose="020B0604020202020204" pitchFamily="34" charset="0"/>
              </a:rPr>
              <a:t>2</a:t>
            </a:r>
            <a:r>
              <a:rPr lang="en-US" sz="2000" dirty="0">
                <a:solidFill>
                  <a:prstClr val="black"/>
                </a:solidFill>
                <a:latin typeface="Arial" panose="020B0604020202020204" pitchFamily="34" charset="0"/>
                <a:cs typeface="Arial" panose="020B0604020202020204" pitchFamily="34" charset="0"/>
              </a:rPr>
              <a:t>: 482 tonnes</a:t>
            </a:r>
          </a:p>
        </p:txBody>
      </p:sp>
      <p:sp>
        <p:nvSpPr>
          <p:cNvPr id="10" name="Rectangle 9">
            <a:extLst>
              <a:ext uri="{FF2B5EF4-FFF2-40B4-BE49-F238E27FC236}">
                <a16:creationId xmlns:a16="http://schemas.microsoft.com/office/drawing/2014/main" id="{0922D323-8E2A-FE4E-AB58-9AAB7BC665E2}"/>
              </a:ext>
            </a:extLst>
          </p:cNvPr>
          <p:cNvSpPr/>
          <p:nvPr/>
        </p:nvSpPr>
        <p:spPr>
          <a:xfrm>
            <a:off x="272165" y="6089265"/>
            <a:ext cx="2056973" cy="230832"/>
          </a:xfrm>
          <a:prstGeom prst="rect">
            <a:avLst/>
          </a:prstGeom>
        </p:spPr>
        <p:txBody>
          <a:bodyPr wrap="none">
            <a:spAutoFit/>
          </a:bodyPr>
          <a:lstStyle/>
          <a:p>
            <a:r>
              <a:rPr lang="en-US" sz="900" dirty="0">
                <a:solidFill>
                  <a:srgbClr val="001688"/>
                </a:solidFill>
                <a:latin typeface="Arial" panose="020B0604020202020204" pitchFamily="34" charset="0"/>
                <a:cs typeface="Arial" panose="020B0604020202020204" pitchFamily="34" charset="0"/>
              </a:rPr>
              <a:t>Alamo Area Council of Governments</a:t>
            </a:r>
            <a:endParaRPr lang="en-US" sz="900" dirty="0">
              <a:solidFill>
                <a:srgbClr val="001688"/>
              </a:solidFill>
              <a:effectLst/>
              <a:latin typeface="Arial" panose="020B0604020202020204" pitchFamily="34" charset="0"/>
              <a:cs typeface="Arial" panose="020B0604020202020204" pitchFamily="34" charset="0"/>
            </a:endParaRPr>
          </a:p>
        </p:txBody>
      </p:sp>
      <p:sp>
        <p:nvSpPr>
          <p:cNvPr id="8" name="Title 1"/>
          <p:cNvSpPr>
            <a:spLocks noGrp="1"/>
          </p:cNvSpPr>
          <p:nvPr>
            <p:ph type="ctrTitle"/>
          </p:nvPr>
        </p:nvSpPr>
        <p:spPr>
          <a:xfrm>
            <a:off x="0" y="-1"/>
            <a:ext cx="12192000" cy="1371600"/>
          </a:xfrm>
        </p:spPr>
        <p:txBody>
          <a:bodyPr vert="horz" lIns="0" tIns="0" rIns="0" bIns="0" rtlCol="0" anchor="ctr">
            <a:noAutofit/>
          </a:bodyPr>
          <a:lstStyle/>
          <a:p>
            <a:pPr>
              <a:lnSpc>
                <a:spcPct val="100000"/>
              </a:lnSpc>
            </a:pPr>
            <a:r>
              <a:rPr lang="en-US" sz="4800" b="1" dirty="0"/>
              <a:t>New Construction Case Study</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9976" y="1727304"/>
            <a:ext cx="5677392" cy="4237087"/>
          </a:xfrm>
          <a:prstGeom prst="rect">
            <a:avLst/>
          </a:prstGeom>
        </p:spPr>
      </p:pic>
    </p:spTree>
    <p:extLst>
      <p:ext uri="{BB962C8B-B14F-4D97-AF65-F5344CB8AC3E}">
        <p14:creationId xmlns:p14="http://schemas.microsoft.com/office/powerpoint/2010/main" val="1717641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4"/>
          <p:cNvSpPr txBox="1">
            <a:spLocks/>
          </p:cNvSpPr>
          <p:nvPr/>
        </p:nvSpPr>
        <p:spPr>
          <a:xfrm>
            <a:off x="6470520" y="1371599"/>
            <a:ext cx="5528511" cy="4849092"/>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buFont typeface="Arial"/>
              <a:buNone/>
              <a:defRPr sz="1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100000"/>
              </a:lnSpc>
              <a:spcBef>
                <a:spcPts val="0"/>
              </a:spcBef>
            </a:pPr>
            <a:r>
              <a:rPr lang="en-US" sz="2800" b="1" dirty="0">
                <a:solidFill>
                  <a:prstClr val="black"/>
                </a:solidFill>
                <a:latin typeface="Arial" panose="020B0604020202020204" pitchFamily="34" charset="0"/>
                <a:cs typeface="Arial" panose="020B0604020202020204" pitchFamily="34" charset="0"/>
              </a:rPr>
              <a:t>Pearl Point Apartments Phase II</a:t>
            </a:r>
          </a:p>
          <a:p>
            <a:pPr algn="ctr">
              <a:lnSpc>
                <a:spcPct val="100000"/>
              </a:lnSpc>
              <a:spcBef>
                <a:spcPts val="0"/>
              </a:spcBef>
            </a:pPr>
            <a:r>
              <a:rPr lang="en-US" sz="2800" b="1" dirty="0">
                <a:solidFill>
                  <a:prstClr val="black"/>
                </a:solidFill>
                <a:latin typeface="Arial" panose="020B0604020202020204" pitchFamily="34" charset="0"/>
                <a:cs typeface="Arial" panose="020B0604020202020204" pitchFamily="34" charset="0"/>
              </a:rPr>
              <a:t>Rockport, Aransas County</a:t>
            </a:r>
          </a:p>
          <a:p>
            <a:pPr algn="ctr">
              <a:lnSpc>
                <a:spcPct val="100000"/>
              </a:lnSpc>
              <a:spcBef>
                <a:spcPts val="0"/>
              </a:spcBef>
            </a:pPr>
            <a:endParaRPr lang="en-US" sz="2000" b="1" dirty="0">
              <a:solidFill>
                <a:prstClr val="black"/>
              </a:solidFill>
              <a:latin typeface="Arial" panose="020B0604020202020204" pitchFamily="34" charset="0"/>
              <a:cs typeface="Arial" panose="020B0604020202020204" pitchFamily="34" charset="0"/>
            </a:endParaRPr>
          </a:p>
          <a:p>
            <a:pPr algn="ctr">
              <a:lnSpc>
                <a:spcPct val="100000"/>
              </a:lnSpc>
              <a:spcBef>
                <a:spcPts val="0"/>
              </a:spcBef>
            </a:pPr>
            <a:r>
              <a:rPr lang="en-US" sz="2400" dirty="0">
                <a:solidFill>
                  <a:prstClr val="black"/>
                </a:solidFill>
                <a:latin typeface="Arial" panose="020B0604020202020204" pitchFamily="34" charset="0"/>
                <a:cs typeface="Arial" panose="020B0604020202020204" pitchFamily="34" charset="0"/>
              </a:rPr>
              <a:t>Measures installed:</a:t>
            </a:r>
          </a:p>
          <a:p>
            <a:pPr algn="ctr">
              <a:lnSpc>
                <a:spcPct val="100000"/>
              </a:lnSpc>
              <a:spcBef>
                <a:spcPts val="0"/>
              </a:spcBef>
            </a:pPr>
            <a:r>
              <a:rPr lang="en-US" sz="2000" dirty="0">
                <a:solidFill>
                  <a:prstClr val="black"/>
                </a:solidFill>
                <a:latin typeface="Arial" panose="020B0604020202020204" pitchFamily="34" charset="0"/>
                <a:cs typeface="Arial" panose="020B0604020202020204" pitchFamily="34" charset="0"/>
              </a:rPr>
              <a:t>Above Code: Lighting • Plumbing • </a:t>
            </a:r>
          </a:p>
          <a:p>
            <a:pPr algn="ctr">
              <a:lnSpc>
                <a:spcPct val="100000"/>
              </a:lnSpc>
              <a:spcBef>
                <a:spcPts val="0"/>
              </a:spcBef>
            </a:pPr>
            <a:r>
              <a:rPr lang="en-US" sz="2000" dirty="0">
                <a:solidFill>
                  <a:prstClr val="black"/>
                </a:solidFill>
                <a:latin typeface="Arial" panose="020B0604020202020204" pitchFamily="34" charset="0"/>
                <a:cs typeface="Arial" panose="020B0604020202020204" pitchFamily="34" charset="0"/>
              </a:rPr>
              <a:t>Building Envelope  </a:t>
            </a:r>
          </a:p>
          <a:p>
            <a:pPr algn="ctr">
              <a:lnSpc>
                <a:spcPct val="100000"/>
              </a:lnSpc>
              <a:spcBef>
                <a:spcPts val="0"/>
              </a:spcBef>
            </a:pPr>
            <a:endParaRPr lang="en-US" sz="1400" dirty="0">
              <a:solidFill>
                <a:prstClr val="black"/>
              </a:solidFill>
              <a:latin typeface="Arial" panose="020B0604020202020204" pitchFamily="34" charset="0"/>
              <a:cs typeface="Arial" panose="020B0604020202020204" pitchFamily="34" charset="0"/>
            </a:endParaRPr>
          </a:p>
          <a:p>
            <a:pPr algn="ctr">
              <a:lnSpc>
                <a:spcPct val="100000"/>
              </a:lnSpc>
              <a:spcBef>
                <a:spcPts val="0"/>
              </a:spcBef>
            </a:pPr>
            <a:r>
              <a:rPr lang="en-US" sz="2400" dirty="0">
                <a:solidFill>
                  <a:prstClr val="black"/>
                </a:solidFill>
                <a:latin typeface="Arial" panose="020B0604020202020204" pitchFamily="34" charset="0"/>
                <a:cs typeface="Arial" panose="020B0604020202020204" pitchFamily="34" charset="0"/>
              </a:rPr>
              <a:t>Assessment total: </a:t>
            </a:r>
          </a:p>
          <a:p>
            <a:pPr algn="ctr">
              <a:lnSpc>
                <a:spcPct val="100000"/>
              </a:lnSpc>
              <a:spcBef>
                <a:spcPts val="0"/>
              </a:spcBef>
            </a:pPr>
            <a:r>
              <a:rPr lang="en-US" sz="2000" dirty="0">
                <a:solidFill>
                  <a:prstClr val="black"/>
                </a:solidFill>
                <a:latin typeface="Arial" panose="020B0604020202020204" pitchFamily="34" charset="0"/>
                <a:cs typeface="Arial" panose="020B0604020202020204" pitchFamily="34" charset="0"/>
              </a:rPr>
              <a:t>$7.66 million</a:t>
            </a:r>
          </a:p>
          <a:p>
            <a:pPr algn="ctr">
              <a:lnSpc>
                <a:spcPct val="100000"/>
              </a:lnSpc>
              <a:spcBef>
                <a:spcPts val="0"/>
              </a:spcBef>
            </a:pPr>
            <a:br>
              <a:rPr lang="en-US" sz="1400" dirty="0">
                <a:solidFill>
                  <a:prstClr val="black"/>
                </a:solidFill>
                <a:latin typeface="Arial" panose="020B0604020202020204" pitchFamily="34" charset="0"/>
                <a:cs typeface="Arial" panose="020B0604020202020204" pitchFamily="34" charset="0"/>
              </a:rPr>
            </a:br>
            <a:r>
              <a:rPr lang="en-US" sz="2400" dirty="0">
                <a:solidFill>
                  <a:prstClr val="black"/>
                </a:solidFill>
                <a:latin typeface="Arial" panose="020B0604020202020204" pitchFamily="34" charset="0"/>
                <a:cs typeface="Arial" panose="020B0604020202020204" pitchFamily="34" charset="0"/>
              </a:rPr>
              <a:t>Annual benefits: </a:t>
            </a:r>
          </a:p>
          <a:p>
            <a:pPr algn="ctr">
              <a:lnSpc>
                <a:spcPct val="100000"/>
              </a:lnSpc>
              <a:spcBef>
                <a:spcPts val="0"/>
              </a:spcBef>
            </a:pPr>
            <a:r>
              <a:rPr lang="en-US" sz="2000" dirty="0">
                <a:solidFill>
                  <a:prstClr val="black"/>
                </a:solidFill>
                <a:latin typeface="Arial" panose="020B0604020202020204" pitchFamily="34" charset="0"/>
                <a:cs typeface="Arial" panose="020B0604020202020204" pitchFamily="34" charset="0"/>
              </a:rPr>
              <a:t>Electric: 1,140,121 kWh</a:t>
            </a:r>
          </a:p>
          <a:p>
            <a:pPr algn="ctr">
              <a:lnSpc>
                <a:spcPct val="100000"/>
              </a:lnSpc>
              <a:spcBef>
                <a:spcPts val="0"/>
              </a:spcBef>
            </a:pPr>
            <a:r>
              <a:rPr lang="en-US" sz="2000" dirty="0">
                <a:solidFill>
                  <a:prstClr val="black"/>
                </a:solidFill>
                <a:latin typeface="Arial" panose="020B0604020202020204" pitchFamily="34" charset="0"/>
                <a:cs typeface="Arial" panose="020B0604020202020204" pitchFamily="34" charset="0"/>
              </a:rPr>
              <a:t>Water: 4.02 million gallons</a:t>
            </a:r>
          </a:p>
          <a:p>
            <a:pPr algn="ctr">
              <a:lnSpc>
                <a:spcPct val="100000"/>
              </a:lnSpc>
              <a:spcBef>
                <a:spcPts val="0"/>
              </a:spcBef>
            </a:pPr>
            <a:r>
              <a:rPr lang="en-US" sz="2000" dirty="0">
                <a:solidFill>
                  <a:prstClr val="black"/>
                </a:solidFill>
                <a:latin typeface="Arial" panose="020B0604020202020204" pitchFamily="34" charset="0"/>
                <a:cs typeface="Arial" panose="020B0604020202020204" pitchFamily="34" charset="0"/>
              </a:rPr>
              <a:t>Avoided CO</a:t>
            </a:r>
            <a:r>
              <a:rPr lang="en-US" sz="2000" baseline="-14000" dirty="0">
                <a:solidFill>
                  <a:prstClr val="black"/>
                </a:solidFill>
                <a:latin typeface="Arial" panose="020B0604020202020204" pitchFamily="34" charset="0"/>
                <a:cs typeface="Arial" panose="020B0604020202020204" pitchFamily="34" charset="0"/>
              </a:rPr>
              <a:t>2</a:t>
            </a:r>
            <a:r>
              <a:rPr lang="en-US" sz="2000" dirty="0">
                <a:solidFill>
                  <a:prstClr val="black"/>
                </a:solidFill>
                <a:latin typeface="Arial" panose="020B0604020202020204" pitchFamily="34" charset="0"/>
                <a:cs typeface="Arial" panose="020B0604020202020204" pitchFamily="34" charset="0"/>
              </a:rPr>
              <a:t>: 593 tonnes</a:t>
            </a:r>
          </a:p>
        </p:txBody>
      </p:sp>
      <p:sp>
        <p:nvSpPr>
          <p:cNvPr id="10" name="Rectangle 9">
            <a:extLst>
              <a:ext uri="{FF2B5EF4-FFF2-40B4-BE49-F238E27FC236}">
                <a16:creationId xmlns:a16="http://schemas.microsoft.com/office/drawing/2014/main" id="{0922D323-8E2A-FE4E-AB58-9AAB7BC665E2}"/>
              </a:ext>
            </a:extLst>
          </p:cNvPr>
          <p:cNvSpPr/>
          <p:nvPr/>
        </p:nvSpPr>
        <p:spPr>
          <a:xfrm>
            <a:off x="272165" y="6089265"/>
            <a:ext cx="2056973" cy="230832"/>
          </a:xfrm>
          <a:prstGeom prst="rect">
            <a:avLst/>
          </a:prstGeom>
        </p:spPr>
        <p:txBody>
          <a:bodyPr wrap="none">
            <a:spAutoFit/>
          </a:bodyPr>
          <a:lstStyle/>
          <a:p>
            <a:r>
              <a:rPr lang="en-US" sz="900" dirty="0">
                <a:solidFill>
                  <a:srgbClr val="001688"/>
                </a:solidFill>
                <a:latin typeface="Arial" panose="020B0604020202020204" pitchFamily="34" charset="0"/>
                <a:cs typeface="Arial" panose="020B0604020202020204" pitchFamily="34" charset="0"/>
              </a:rPr>
              <a:t>Alamo Area Council of Governments</a:t>
            </a:r>
            <a:endParaRPr lang="en-US" sz="900" dirty="0">
              <a:solidFill>
                <a:srgbClr val="001688"/>
              </a:solidFill>
              <a:effectLst/>
              <a:latin typeface="Arial" panose="020B0604020202020204" pitchFamily="34" charset="0"/>
              <a:cs typeface="Arial" panose="020B0604020202020204" pitchFamily="34" charset="0"/>
            </a:endParaRPr>
          </a:p>
        </p:txBody>
      </p:sp>
      <p:sp>
        <p:nvSpPr>
          <p:cNvPr id="8" name="Title 1"/>
          <p:cNvSpPr>
            <a:spLocks noGrp="1"/>
          </p:cNvSpPr>
          <p:nvPr>
            <p:ph type="ctrTitle"/>
          </p:nvPr>
        </p:nvSpPr>
        <p:spPr>
          <a:xfrm>
            <a:off x="0" y="-1"/>
            <a:ext cx="12192000" cy="1371600"/>
          </a:xfrm>
        </p:spPr>
        <p:txBody>
          <a:bodyPr vert="horz" lIns="0" tIns="0" rIns="0" bIns="0" rtlCol="0" anchor="ctr">
            <a:noAutofit/>
          </a:bodyPr>
          <a:lstStyle/>
          <a:p>
            <a:pPr>
              <a:lnSpc>
                <a:spcPct val="100000"/>
              </a:lnSpc>
            </a:pPr>
            <a:r>
              <a:rPr lang="en-US" sz="4800" b="1" dirty="0"/>
              <a:t>New Construction Case Study</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1516" y="1818504"/>
            <a:ext cx="6014313" cy="3823856"/>
          </a:xfrm>
          <a:prstGeom prst="rect">
            <a:avLst/>
          </a:prstGeom>
        </p:spPr>
      </p:pic>
    </p:spTree>
    <p:extLst>
      <p:ext uri="{BB962C8B-B14F-4D97-AF65-F5344CB8AC3E}">
        <p14:creationId xmlns:p14="http://schemas.microsoft.com/office/powerpoint/2010/main" val="407567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22D323-8E2A-FE4E-AB58-9AAB7BC665E2}"/>
              </a:ext>
            </a:extLst>
          </p:cNvPr>
          <p:cNvSpPr/>
          <p:nvPr/>
        </p:nvSpPr>
        <p:spPr>
          <a:xfrm>
            <a:off x="272165" y="6089265"/>
            <a:ext cx="2255746" cy="246221"/>
          </a:xfrm>
          <a:prstGeom prst="rect">
            <a:avLst/>
          </a:prstGeom>
        </p:spPr>
        <p:txBody>
          <a:bodyPr wrap="none">
            <a:spAutoFit/>
          </a:bodyPr>
          <a:lstStyle/>
          <a:p>
            <a:r>
              <a:rPr lang="en-US" sz="1000" dirty="0">
                <a:solidFill>
                  <a:srgbClr val="001688"/>
                </a:solidFill>
                <a:latin typeface="Helvetica" pitchFamily="2" charset="0"/>
                <a:cs typeface="Times New Roman" panose="02020603050405020304" pitchFamily="18" charset="0"/>
              </a:rPr>
              <a:t>Alamo Area Council of Governments</a:t>
            </a:r>
          </a:p>
        </p:txBody>
      </p:sp>
      <p:sp>
        <p:nvSpPr>
          <p:cNvPr id="6" name="Title 1"/>
          <p:cNvSpPr txBox="1">
            <a:spLocks/>
          </p:cNvSpPr>
          <p:nvPr/>
        </p:nvSpPr>
        <p:spPr>
          <a:xfrm>
            <a:off x="12019" y="-4450"/>
            <a:ext cx="12192000" cy="1367151"/>
          </a:xfrm>
          <a:prstGeom prst="rect">
            <a:avLst/>
          </a:prstGeom>
        </p:spPr>
        <p:txBody>
          <a:bodyPr vert="horz" lIns="0" tIns="0" rIns="0" bIns="0" rtlCol="0" anchor="ctr">
            <a:noAutofit/>
          </a:bodyPr>
          <a:lstStyle>
            <a:lvl1pPr algn="ctr" defTabSz="914400" rtl="0" eaLnBrk="1" latinLnBrk="0" hangingPunct="1">
              <a:lnSpc>
                <a:spcPct val="110000"/>
              </a:lnSpc>
              <a:spcBef>
                <a:spcPct val="0"/>
              </a:spcBef>
              <a:buNone/>
              <a:defRPr sz="2800" kern="1200">
                <a:solidFill>
                  <a:srgbClr val="001689"/>
                </a:solidFill>
                <a:latin typeface="Arial" panose="020B0604020202020204" pitchFamily="34" charset="0"/>
                <a:ea typeface="+mj-ea"/>
                <a:cs typeface="Arial" panose="020B0604020202020204" pitchFamily="34" charset="0"/>
              </a:defRPr>
            </a:lvl1pPr>
          </a:lstStyle>
          <a:p>
            <a:r>
              <a:rPr lang="en-US" sz="4800" b="1" dirty="0"/>
              <a:t>Free Energy Assessments</a:t>
            </a:r>
          </a:p>
        </p:txBody>
      </p:sp>
      <p:sp>
        <p:nvSpPr>
          <p:cNvPr id="3" name="Rectangle 2"/>
          <p:cNvSpPr/>
          <p:nvPr/>
        </p:nvSpPr>
        <p:spPr>
          <a:xfrm>
            <a:off x="7189229" y="2454359"/>
            <a:ext cx="3678810" cy="2987330"/>
          </a:xfrm>
          <a:prstGeom prst="rect">
            <a:avLst/>
          </a:prstGeom>
          <a:blipFill dpi="0" rotWithShape="1">
            <a:blip r:embed="rId3" cstate="screen">
              <a:alphaModFix amt="20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15831" y="1362701"/>
            <a:ext cx="11384376" cy="4324261"/>
          </a:xfrm>
          <a:prstGeom prst="rect">
            <a:avLst/>
          </a:prstGeom>
        </p:spPr>
        <p:txBody>
          <a:bodyPr wrap="square">
            <a:spAutoFit/>
          </a:bodyPr>
          <a:lstStyle/>
          <a:p>
            <a:pPr algn="ctr"/>
            <a:r>
              <a:rPr lang="en-US" sz="3000" b="1" dirty="0">
                <a:solidFill>
                  <a:srgbClr val="000000"/>
                </a:solidFill>
                <a:latin typeface="Arial" panose="020B0604020202020204" pitchFamily="34" charset="0"/>
                <a:cs typeface="Arial" panose="020B0604020202020204" pitchFamily="34" charset="0"/>
              </a:rPr>
              <a:t>Texas A&amp;M University Programs</a:t>
            </a:r>
          </a:p>
          <a:p>
            <a:pPr algn="ctr"/>
            <a:endParaRPr lang="en-US" sz="2000" b="1" dirty="0">
              <a:solidFill>
                <a:srgbClr val="232323"/>
              </a:solidFill>
              <a:latin typeface="Arial" panose="020B0604020202020204" pitchFamily="34" charset="0"/>
              <a:cs typeface="Arial" panose="020B0604020202020204" pitchFamily="34" charset="0"/>
            </a:endParaRPr>
          </a:p>
          <a:p>
            <a:r>
              <a:rPr lang="en-US" sz="2500" i="1" dirty="0">
                <a:solidFill>
                  <a:srgbClr val="001689"/>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Industrial Assessment Center</a:t>
            </a:r>
            <a:r>
              <a:rPr lang="en-US" sz="2500" dirty="0">
                <a:latin typeface="Arial" panose="020B0604020202020204" pitchFamily="34" charset="0"/>
                <a:cs typeface="Arial" panose="020B0604020202020204" pitchFamily="34" charset="0"/>
              </a:rPr>
              <a:t> - free assessments for mid-sized industries to help them stay competitive through reduction of costs; assessment will focus on reducing utility costs, increasing energy efficiency, enhancing productivity, and minimizing waste</a:t>
            </a:r>
          </a:p>
          <a:p>
            <a:pPr algn="ctr"/>
            <a:endParaRPr lang="en-US" sz="2500" dirty="0">
              <a:latin typeface="Arial" panose="020B0604020202020204" pitchFamily="34" charset="0"/>
              <a:cs typeface="Arial" panose="020B0604020202020204" pitchFamily="34" charset="0"/>
            </a:endParaRPr>
          </a:p>
          <a:p>
            <a:r>
              <a:rPr lang="en-US" sz="2500" i="1" dirty="0">
                <a:solidFill>
                  <a:srgbClr val="001689"/>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Building Performance Assessment Center</a:t>
            </a:r>
            <a:r>
              <a:rPr lang="en-US" sz="2500" i="1" dirty="0">
                <a:solidFill>
                  <a:srgbClr val="001689"/>
                </a:solidFill>
                <a:latin typeface="Arial" panose="020B0604020202020204" pitchFamily="34" charset="0"/>
                <a:cs typeface="Arial" panose="020B0604020202020204" pitchFamily="34" charset="0"/>
              </a:rPr>
              <a:t> </a:t>
            </a:r>
            <a:r>
              <a:rPr lang="en-US" sz="2500" i="1" dirty="0">
                <a:latin typeface="Arial" panose="020B0604020202020204" pitchFamily="34" charset="0"/>
                <a:cs typeface="Arial" panose="020B0604020202020204" pitchFamily="34" charset="0"/>
              </a:rPr>
              <a:t>–</a:t>
            </a:r>
            <a:r>
              <a:rPr lang="en-US" sz="2500" dirty="0">
                <a:latin typeface="Arial" panose="020B0604020202020204" pitchFamily="34" charset="0"/>
                <a:cs typeface="Arial" panose="020B0604020202020204" pitchFamily="34" charset="0"/>
              </a:rPr>
              <a:t> free assessments for small and medium commercial buildings less than 100,000 square feet; evaluates building energy, waste, and productivity opportunities – including monetary savings and implementation costs</a:t>
            </a:r>
          </a:p>
        </p:txBody>
      </p:sp>
    </p:spTree>
    <p:extLst>
      <p:ext uri="{BB962C8B-B14F-4D97-AF65-F5344CB8AC3E}">
        <p14:creationId xmlns:p14="http://schemas.microsoft.com/office/powerpoint/2010/main" val="1186831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EF3B21C-D2D0-4E4B-AA00-164719E266CA}"/>
              </a:ext>
            </a:extLst>
          </p:cNvPr>
          <p:cNvSpPr/>
          <p:nvPr/>
        </p:nvSpPr>
        <p:spPr>
          <a:xfrm>
            <a:off x="272165" y="6089265"/>
            <a:ext cx="2056973" cy="230832"/>
          </a:xfrm>
          <a:prstGeom prst="rect">
            <a:avLst/>
          </a:prstGeom>
        </p:spPr>
        <p:txBody>
          <a:bodyPr wrap="none">
            <a:spAutoFit/>
          </a:bodyPr>
          <a:lstStyle/>
          <a:p>
            <a:r>
              <a:rPr lang="en-US" sz="900" dirty="0">
                <a:solidFill>
                  <a:srgbClr val="001688"/>
                </a:solidFill>
                <a:latin typeface="Helvetica" pitchFamily="2" charset="0"/>
                <a:cs typeface="Times New Roman" panose="02020603050405020304" pitchFamily="18" charset="0"/>
              </a:rPr>
              <a:t>Alamo Area Council of Governments</a:t>
            </a:r>
            <a:endParaRPr lang="en-US" sz="900" dirty="0">
              <a:solidFill>
                <a:srgbClr val="001688"/>
              </a:solidFill>
              <a:effectLst/>
              <a:latin typeface="Helvetica" pitchFamily="2" charset="0"/>
              <a:cs typeface="Times New Roman" panose="02020603050405020304" pitchFamily="18" charset="0"/>
            </a:endParaRPr>
          </a:p>
        </p:txBody>
      </p:sp>
      <p:sp>
        <p:nvSpPr>
          <p:cNvPr id="20" name="Title 1"/>
          <p:cNvSpPr>
            <a:spLocks noGrp="1"/>
          </p:cNvSpPr>
          <p:nvPr>
            <p:ph type="ctrTitle"/>
          </p:nvPr>
        </p:nvSpPr>
        <p:spPr>
          <a:xfrm>
            <a:off x="0" y="-1"/>
            <a:ext cx="12192000" cy="1371600"/>
          </a:xfrm>
        </p:spPr>
        <p:txBody>
          <a:bodyPr vert="horz" lIns="0" tIns="0" rIns="0" bIns="0" rtlCol="0" anchor="ctr">
            <a:noAutofit/>
          </a:bodyPr>
          <a:lstStyle/>
          <a:p>
            <a:pPr>
              <a:lnSpc>
                <a:spcPct val="100000"/>
              </a:lnSpc>
            </a:pPr>
            <a:r>
              <a:rPr lang="en-US" sz="4800" b="1" dirty="0"/>
              <a:t>Resources</a:t>
            </a:r>
          </a:p>
        </p:txBody>
      </p:sp>
      <p:pic>
        <p:nvPicPr>
          <p:cNvPr id="18" name="Picture 17">
            <a:extLst>
              <a:ext uri="{FF2B5EF4-FFF2-40B4-BE49-F238E27FC236}">
                <a16:creationId xmlns:a16="http://schemas.microsoft.com/office/drawing/2014/main" id="{192EB73B-0987-E9E4-5C57-E76E5D858810}"/>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300651" y="2236749"/>
            <a:ext cx="3425057" cy="920234"/>
          </a:xfrm>
          <a:prstGeom prst="rect">
            <a:avLst/>
          </a:prstGeom>
        </p:spPr>
      </p:pic>
      <p:pic>
        <p:nvPicPr>
          <p:cNvPr id="2" name="Picture 1">
            <a:hlinkClick r:id="rId3"/>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84715" y="3343154"/>
            <a:ext cx="2856931" cy="1880961"/>
          </a:xfrm>
          <a:prstGeom prst="rect">
            <a:avLst/>
          </a:prstGeom>
        </p:spPr>
      </p:pic>
      <p:sp>
        <p:nvSpPr>
          <p:cNvPr id="19" name="Text Placeholder 1"/>
          <p:cNvSpPr txBox="1">
            <a:spLocks/>
          </p:cNvSpPr>
          <p:nvPr/>
        </p:nvSpPr>
        <p:spPr>
          <a:xfrm>
            <a:off x="6238294" y="2351782"/>
            <a:ext cx="5504688" cy="2600712"/>
          </a:xfrm>
          <a:prstGeom prst="rect">
            <a:avLst/>
          </a:prstGeom>
        </p:spPr>
        <p:txBody>
          <a:bodyPr vert="horz" wrap="square" lIns="0" tIns="0" rIns="0" bIns="0" rtlCol="0">
            <a:spAutoFit/>
          </a:bodyPr>
          <a:lstStyle>
            <a:lvl1pPr marL="0" indent="0" algn="l" defTabSz="914400" rtl="0" eaLnBrk="1" latinLnBrk="0" hangingPunct="1">
              <a:lnSpc>
                <a:spcPct val="120000"/>
              </a:lnSpc>
              <a:spcBef>
                <a:spcPts val="1000"/>
              </a:spcBef>
              <a:buFont typeface="Arial"/>
              <a:buNone/>
              <a:defRPr sz="10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120000"/>
              </a:lnSpc>
              <a:spcBef>
                <a:spcPts val="500"/>
              </a:spcBef>
              <a:buFont typeface="Arial"/>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Arial"/>
              <a:buChar char="•"/>
              <a:defRPr sz="1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120000"/>
              </a:lnSpc>
              <a:spcBef>
                <a:spcPts val="500"/>
              </a:spcBef>
              <a:buFont typeface="Arial"/>
              <a:buChar char="•"/>
              <a:defRPr sz="12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120000"/>
              </a:lnSpc>
              <a:spcBef>
                <a:spcPts val="500"/>
              </a:spcBef>
              <a:buFont typeface="Arial"/>
              <a:buChar char="•"/>
              <a:defRPr sz="12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lnSpc>
                <a:spcPct val="100000"/>
              </a:lnSpc>
              <a:spcBef>
                <a:spcPts val="600"/>
              </a:spcBef>
              <a:buClr>
                <a:srgbClr val="DB7F66"/>
              </a:buClr>
              <a:buFont typeface="Arial" panose="020B0604020202020204" pitchFamily="34" charset="0"/>
              <a:buChar char="•"/>
            </a:pPr>
            <a:r>
              <a:rPr lang="en-US" sz="2400" dirty="0">
                <a:solidFill>
                  <a:srgbClr val="232323"/>
                </a:solidFill>
                <a:latin typeface="Arial" panose="020B0604020202020204" pitchFamily="34" charset="0"/>
                <a:cs typeface="Arial" panose="020B0604020202020204" pitchFamily="34" charset="0"/>
                <a:hlinkClick r:id="rId5"/>
              </a:rPr>
              <a:t>Service Provider Directory</a:t>
            </a:r>
            <a:endParaRPr lang="en-US" sz="2400" dirty="0">
              <a:solidFill>
                <a:srgbClr val="232323"/>
              </a:solidFill>
              <a:latin typeface="Arial" panose="020B0604020202020204" pitchFamily="34" charset="0"/>
              <a:cs typeface="Arial" panose="020B0604020202020204" pitchFamily="34" charset="0"/>
            </a:endParaRPr>
          </a:p>
          <a:p>
            <a:pPr marL="285750" indent="-285750">
              <a:lnSpc>
                <a:spcPct val="100000"/>
              </a:lnSpc>
              <a:spcBef>
                <a:spcPts val="600"/>
              </a:spcBef>
              <a:buClr>
                <a:srgbClr val="DB7F66"/>
              </a:buClr>
              <a:buFont typeface="Arial" panose="020B0604020202020204" pitchFamily="34" charset="0"/>
              <a:buChar char="•"/>
            </a:pPr>
            <a:r>
              <a:rPr lang="en-US" sz="2400" dirty="0">
                <a:solidFill>
                  <a:srgbClr val="232323"/>
                </a:solidFill>
                <a:latin typeface="Arial" panose="020B0604020202020204" pitchFamily="34" charset="0"/>
                <a:cs typeface="Arial" panose="020B0604020202020204" pitchFamily="34" charset="0"/>
                <a:hlinkClick r:id="rId6"/>
              </a:rPr>
              <a:t>Case Studies</a:t>
            </a:r>
            <a:endParaRPr lang="en-US" sz="2400" dirty="0">
              <a:solidFill>
                <a:srgbClr val="232323"/>
              </a:solidFill>
              <a:latin typeface="Arial" panose="020B0604020202020204" pitchFamily="34" charset="0"/>
              <a:cs typeface="Arial" panose="020B0604020202020204" pitchFamily="34" charset="0"/>
            </a:endParaRPr>
          </a:p>
          <a:p>
            <a:pPr marL="285750" indent="-285750">
              <a:lnSpc>
                <a:spcPct val="100000"/>
              </a:lnSpc>
              <a:spcBef>
                <a:spcPts val="600"/>
              </a:spcBef>
              <a:buClr>
                <a:srgbClr val="DB7F66"/>
              </a:buClr>
              <a:buFont typeface="Arial" panose="020B0604020202020204" pitchFamily="34" charset="0"/>
              <a:buChar char="•"/>
            </a:pPr>
            <a:r>
              <a:rPr lang="en-US" sz="2400" dirty="0">
                <a:solidFill>
                  <a:srgbClr val="232323"/>
                </a:solidFill>
                <a:latin typeface="Arial" panose="020B0604020202020204" pitchFamily="34" charset="0"/>
                <a:cs typeface="Arial" panose="020B0604020202020204" pitchFamily="34" charset="0"/>
                <a:hlinkClick r:id="rId7"/>
              </a:rPr>
              <a:t>TX-PACE Program Guide</a:t>
            </a:r>
            <a:endParaRPr lang="en-US" sz="2400" dirty="0">
              <a:solidFill>
                <a:srgbClr val="232323"/>
              </a:solidFill>
              <a:latin typeface="Arial" panose="020B0604020202020204" pitchFamily="34" charset="0"/>
              <a:cs typeface="Arial" panose="020B0604020202020204" pitchFamily="34" charset="0"/>
            </a:endParaRPr>
          </a:p>
          <a:p>
            <a:pPr marL="285750" indent="-285750">
              <a:lnSpc>
                <a:spcPct val="100000"/>
              </a:lnSpc>
              <a:spcBef>
                <a:spcPts val="600"/>
              </a:spcBef>
              <a:buClr>
                <a:srgbClr val="DB7F66"/>
              </a:buClr>
              <a:buFont typeface="Arial" panose="020B0604020202020204" pitchFamily="34" charset="0"/>
              <a:buChar char="•"/>
            </a:pPr>
            <a:r>
              <a:rPr lang="en-US" sz="2400" dirty="0">
                <a:solidFill>
                  <a:srgbClr val="232323"/>
                </a:solidFill>
                <a:latin typeface="Arial" panose="020B0604020202020204" pitchFamily="34" charset="0"/>
                <a:cs typeface="Arial" panose="020B0604020202020204" pitchFamily="34" charset="0"/>
              </a:rPr>
              <a:t>Application assistance/guidance</a:t>
            </a:r>
          </a:p>
          <a:p>
            <a:pPr marL="285750" indent="-285750">
              <a:lnSpc>
                <a:spcPct val="100000"/>
              </a:lnSpc>
              <a:spcBef>
                <a:spcPts val="600"/>
              </a:spcBef>
              <a:buClr>
                <a:srgbClr val="DB7F66"/>
              </a:buClr>
              <a:buFont typeface="Arial" panose="020B0604020202020204" pitchFamily="34" charset="0"/>
              <a:buChar char="•"/>
            </a:pPr>
            <a:r>
              <a:rPr lang="en-US" sz="2400" dirty="0">
                <a:solidFill>
                  <a:srgbClr val="232323"/>
                </a:solidFill>
                <a:latin typeface="Arial" panose="020B0604020202020204" pitchFamily="34" charset="0"/>
                <a:cs typeface="Arial" panose="020B0604020202020204" pitchFamily="34" charset="0"/>
              </a:rPr>
              <a:t>Program outreach</a:t>
            </a:r>
          </a:p>
          <a:p>
            <a:pPr marL="285750" indent="-285750">
              <a:lnSpc>
                <a:spcPct val="100000"/>
              </a:lnSpc>
              <a:spcBef>
                <a:spcPts val="600"/>
              </a:spcBef>
              <a:buClr>
                <a:srgbClr val="DB7F66"/>
              </a:buClr>
              <a:buFont typeface="Arial" panose="020B0604020202020204" pitchFamily="34" charset="0"/>
              <a:buChar char="•"/>
            </a:pPr>
            <a:r>
              <a:rPr lang="en-US" sz="2400" dirty="0">
                <a:solidFill>
                  <a:srgbClr val="232323"/>
                </a:solidFill>
                <a:latin typeface="Arial" panose="020B0604020202020204" pitchFamily="34" charset="0"/>
                <a:cs typeface="Arial" panose="020B0604020202020204" pitchFamily="34" charset="0"/>
                <a:hlinkClick r:id="rId8"/>
              </a:rPr>
              <a:t>Keeping PACE in Texas</a:t>
            </a:r>
            <a:endParaRPr lang="en-US" sz="2400" dirty="0">
              <a:solidFill>
                <a:srgbClr val="23232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823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A picture containing sky, outdoor, city, harbor&#10;&#10;Description automatically generated">
            <a:extLst>
              <a:ext uri="{FF2B5EF4-FFF2-40B4-BE49-F238E27FC236}">
                <a16:creationId xmlns:a16="http://schemas.microsoft.com/office/drawing/2014/main" id="{8D8BBAF4-20BB-8A4A-9FC7-01E8D1A3F957}"/>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a:stretch>
            <a:fillRect/>
          </a:stretch>
        </p:blipFill>
        <p:spPr/>
      </p:pic>
      <p:sp>
        <p:nvSpPr>
          <p:cNvPr id="13" name="Title 12"/>
          <p:cNvSpPr>
            <a:spLocks noGrp="1"/>
          </p:cNvSpPr>
          <p:nvPr>
            <p:ph type="title"/>
          </p:nvPr>
        </p:nvSpPr>
        <p:spPr>
          <a:xfrm>
            <a:off x="5016500" y="1053341"/>
            <a:ext cx="6586220" cy="467116"/>
          </a:xfrm>
        </p:spPr>
        <p:txBody>
          <a:bodyPr>
            <a:noAutofit/>
          </a:bodyPr>
          <a:lstStyle/>
          <a:p>
            <a:r>
              <a:rPr lang="en-US" sz="4000" b="1" dirty="0"/>
              <a:t>Thank You For Your Time!</a:t>
            </a:r>
          </a:p>
        </p:txBody>
      </p:sp>
      <p:grpSp>
        <p:nvGrpSpPr>
          <p:cNvPr id="4" name="Group 3"/>
          <p:cNvGrpSpPr/>
          <p:nvPr/>
        </p:nvGrpSpPr>
        <p:grpSpPr>
          <a:xfrm>
            <a:off x="5016500" y="2131457"/>
            <a:ext cx="4722362" cy="2965036"/>
            <a:chOff x="1968755" y="4460820"/>
            <a:chExt cx="3002280" cy="2965036"/>
          </a:xfrm>
        </p:grpSpPr>
        <p:sp>
          <p:nvSpPr>
            <p:cNvPr id="5" name="Title 3"/>
            <p:cNvSpPr txBox="1">
              <a:spLocks/>
            </p:cNvSpPr>
            <p:nvPr/>
          </p:nvSpPr>
          <p:spPr>
            <a:xfrm>
              <a:off x="1968755" y="4460820"/>
              <a:ext cx="3002280" cy="305913"/>
            </a:xfrm>
            <a:prstGeom prst="rect">
              <a:avLst/>
            </a:prstGeom>
          </p:spPr>
          <p:txBody>
            <a:bodyPr vert="horz" lIns="0" tIns="45720" rIns="0" bIns="45720" rtlCol="0" anchor="t">
              <a:noAutofit/>
            </a:bodyPr>
            <a:lstStyle>
              <a:lvl1pPr algn="l" defTabSz="914400" rtl="0" eaLnBrk="1" latinLnBrk="0" hangingPunct="1">
                <a:lnSpc>
                  <a:spcPct val="90000"/>
                </a:lnSpc>
                <a:spcBef>
                  <a:spcPct val="0"/>
                </a:spcBef>
                <a:buNone/>
                <a:defRPr sz="3200" b="0" i="0" kern="1200" spc="600">
                  <a:solidFill>
                    <a:schemeClr val="tx1"/>
                  </a:solidFill>
                  <a:latin typeface="Cinzel" charset="0"/>
                  <a:ea typeface="Cinzel" charset="0"/>
                  <a:cs typeface="Cinzel" charset="0"/>
                </a:defRPr>
              </a:lvl1pPr>
            </a:lstStyle>
            <a:p>
              <a:r>
                <a:rPr lang="en-US" sz="2400" b="1" spc="0" dirty="0">
                  <a:solidFill>
                    <a:srgbClr val="232323"/>
                  </a:solidFill>
                  <a:latin typeface="Arial" panose="020B0604020202020204" pitchFamily="34" charset="0"/>
                  <a:cs typeface="Arial" panose="020B0604020202020204" pitchFamily="34" charset="0"/>
                </a:rPr>
                <a:t>Contact Me</a:t>
              </a:r>
            </a:p>
          </p:txBody>
        </p:sp>
        <p:sp>
          <p:nvSpPr>
            <p:cNvPr id="6" name="TextBox 5"/>
            <p:cNvSpPr txBox="1"/>
            <p:nvPr/>
          </p:nvSpPr>
          <p:spPr>
            <a:xfrm>
              <a:off x="1968755" y="4891829"/>
              <a:ext cx="2817684" cy="2534027"/>
            </a:xfrm>
            <a:prstGeom prst="rect">
              <a:avLst/>
            </a:prstGeom>
            <a:noFill/>
          </p:spPr>
          <p:txBody>
            <a:bodyPr wrap="square" lIns="0" rIns="0" rtlCol="0">
              <a:spAutoFit/>
            </a:bodyPr>
            <a:lstStyle/>
            <a:p>
              <a:pPr>
                <a:lnSpc>
                  <a:spcPct val="150000"/>
                </a:lnSpc>
              </a:pPr>
              <a:r>
                <a:rPr lang="en-US" b="1" dirty="0">
                  <a:solidFill>
                    <a:srgbClr val="232323"/>
                  </a:solidFill>
                  <a:latin typeface="Arial" panose="020B0604020202020204" pitchFamily="34" charset="0"/>
                  <a:ea typeface="Open Sans" charset="0"/>
                  <a:cs typeface="Arial" panose="020B0604020202020204" pitchFamily="34" charset="0"/>
                </a:rPr>
                <a:t>Email: </a:t>
              </a:r>
              <a:r>
                <a:rPr lang="en-US" dirty="0">
                  <a:solidFill>
                    <a:srgbClr val="232323"/>
                  </a:solidFill>
                  <a:latin typeface="Arial" panose="020B0604020202020204" pitchFamily="34" charset="0"/>
                  <a:ea typeface="Open Sans" charset="0"/>
                  <a:cs typeface="Arial" panose="020B0604020202020204" pitchFamily="34" charset="0"/>
                </a:rPr>
                <a:t>lhufstetler@aacog.com</a:t>
              </a:r>
            </a:p>
            <a:p>
              <a:pPr>
                <a:lnSpc>
                  <a:spcPct val="150000"/>
                </a:lnSpc>
              </a:pPr>
              <a:r>
                <a:rPr lang="en-US" b="1" dirty="0">
                  <a:solidFill>
                    <a:srgbClr val="232323"/>
                  </a:solidFill>
                  <a:latin typeface="Arial" panose="020B0604020202020204" pitchFamily="34" charset="0"/>
                  <a:ea typeface="Open Sans" charset="0"/>
                  <a:cs typeface="Arial" panose="020B0604020202020204" pitchFamily="34" charset="0"/>
                </a:rPr>
                <a:t>Phone: </a:t>
              </a:r>
              <a:r>
                <a:rPr lang="en-US" dirty="0">
                  <a:solidFill>
                    <a:srgbClr val="232323"/>
                  </a:solidFill>
                  <a:latin typeface="Arial" panose="020B0604020202020204" pitchFamily="34" charset="0"/>
                  <a:ea typeface="Open Sans" charset="0"/>
                  <a:cs typeface="Arial" panose="020B0604020202020204" pitchFamily="34" charset="0"/>
                </a:rPr>
                <a:t>210-376-9901</a:t>
              </a:r>
            </a:p>
            <a:p>
              <a:pPr>
                <a:lnSpc>
                  <a:spcPct val="150000"/>
                </a:lnSpc>
              </a:pPr>
              <a:endParaRPr lang="en-US" dirty="0">
                <a:solidFill>
                  <a:srgbClr val="232323"/>
                </a:solidFill>
                <a:latin typeface="Arial" panose="020B0604020202020204" pitchFamily="34" charset="0"/>
                <a:ea typeface="Open Sans" charset="0"/>
                <a:cs typeface="Arial" panose="020B0604020202020204" pitchFamily="34" charset="0"/>
              </a:endParaRPr>
            </a:p>
            <a:p>
              <a:pPr>
                <a:lnSpc>
                  <a:spcPct val="150000"/>
                </a:lnSpc>
              </a:pPr>
              <a:r>
                <a:rPr lang="en-US" dirty="0">
                  <a:solidFill>
                    <a:srgbClr val="232323"/>
                  </a:solidFill>
                  <a:latin typeface="Arial" panose="020B0604020202020204" pitchFamily="34" charset="0"/>
                  <a:ea typeface="Open Sans" charset="0"/>
                  <a:cs typeface="Arial" panose="020B0604020202020204" pitchFamily="34" charset="0"/>
                </a:rPr>
                <a:t>2700 NE Loop 410</a:t>
              </a:r>
            </a:p>
            <a:p>
              <a:pPr>
                <a:lnSpc>
                  <a:spcPct val="150000"/>
                </a:lnSpc>
              </a:pPr>
              <a:r>
                <a:rPr lang="en-US" dirty="0">
                  <a:solidFill>
                    <a:srgbClr val="232323"/>
                  </a:solidFill>
                  <a:latin typeface="Arial" panose="020B0604020202020204" pitchFamily="34" charset="0"/>
                  <a:ea typeface="Open Sans" charset="0"/>
                  <a:cs typeface="Arial" panose="020B0604020202020204" pitchFamily="34" charset="0"/>
                </a:rPr>
                <a:t>Suite 101</a:t>
              </a:r>
            </a:p>
            <a:p>
              <a:pPr>
                <a:lnSpc>
                  <a:spcPct val="150000"/>
                </a:lnSpc>
              </a:pPr>
              <a:r>
                <a:rPr lang="en-US" dirty="0">
                  <a:solidFill>
                    <a:srgbClr val="232323"/>
                  </a:solidFill>
                  <a:latin typeface="Arial" panose="020B0604020202020204" pitchFamily="34" charset="0"/>
                  <a:ea typeface="Open Sans" charset="0"/>
                  <a:cs typeface="Arial" panose="020B0604020202020204" pitchFamily="34" charset="0"/>
                </a:rPr>
                <a:t>San Antonio, Texas 78217</a:t>
              </a:r>
            </a:p>
          </p:txBody>
        </p:sp>
      </p:grpSp>
      <p:pic>
        <p:nvPicPr>
          <p:cNvPr id="21" name="Picture 20">
            <a:extLst>
              <a:ext uri="{FF2B5EF4-FFF2-40B4-BE49-F238E27FC236}">
                <a16:creationId xmlns:a16="http://schemas.microsoft.com/office/drawing/2014/main" id="{BF92DB2A-F9D5-0C4B-A78F-F167CE1794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2828" y="5303706"/>
            <a:ext cx="1594882" cy="1012623"/>
          </a:xfrm>
          <a:prstGeom prst="rect">
            <a:avLst/>
          </a:prstGeom>
        </p:spPr>
      </p:pic>
      <p:sp>
        <p:nvSpPr>
          <p:cNvPr id="22" name="Rectangle 21">
            <a:extLst>
              <a:ext uri="{FF2B5EF4-FFF2-40B4-BE49-F238E27FC236}">
                <a16:creationId xmlns:a16="http://schemas.microsoft.com/office/drawing/2014/main" id="{7610C3E5-62F3-B343-BD51-ADD27E856CB6}"/>
              </a:ext>
            </a:extLst>
          </p:cNvPr>
          <p:cNvSpPr/>
          <p:nvPr/>
        </p:nvSpPr>
        <p:spPr>
          <a:xfrm>
            <a:off x="0" y="6645348"/>
            <a:ext cx="12192000" cy="212652"/>
          </a:xfrm>
          <a:prstGeom prst="rect">
            <a:avLst/>
          </a:prstGeom>
          <a:solidFill>
            <a:srgbClr val="001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0986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EF3B21C-D2D0-4E4B-AA00-164719E266CA}"/>
              </a:ext>
            </a:extLst>
          </p:cNvPr>
          <p:cNvSpPr/>
          <p:nvPr/>
        </p:nvSpPr>
        <p:spPr>
          <a:xfrm>
            <a:off x="272165" y="6089265"/>
            <a:ext cx="2056973" cy="230832"/>
          </a:xfrm>
          <a:prstGeom prst="rect">
            <a:avLst/>
          </a:prstGeom>
        </p:spPr>
        <p:txBody>
          <a:bodyPr wrap="none">
            <a:spAutoFit/>
          </a:bodyPr>
          <a:lstStyle/>
          <a:p>
            <a:r>
              <a:rPr lang="en-US" sz="900" dirty="0">
                <a:solidFill>
                  <a:srgbClr val="001688"/>
                </a:solidFill>
                <a:latin typeface="Helvetica" pitchFamily="2" charset="0"/>
                <a:cs typeface="Times New Roman" panose="02020603050405020304" pitchFamily="18" charset="0"/>
              </a:rPr>
              <a:t>Alamo Area Council of Governments</a:t>
            </a:r>
            <a:endParaRPr lang="en-US" sz="900" dirty="0">
              <a:solidFill>
                <a:srgbClr val="001688"/>
              </a:solidFill>
              <a:effectLst/>
              <a:latin typeface="Helvetica" pitchFamily="2" charset="0"/>
              <a:cs typeface="Times New Roman" panose="02020603050405020304" pitchFamily="18" charset="0"/>
            </a:endParaRPr>
          </a:p>
        </p:txBody>
      </p:sp>
      <p:grpSp>
        <p:nvGrpSpPr>
          <p:cNvPr id="18" name="Group 17"/>
          <p:cNvGrpSpPr/>
          <p:nvPr/>
        </p:nvGrpSpPr>
        <p:grpSpPr>
          <a:xfrm>
            <a:off x="6381456" y="1568489"/>
            <a:ext cx="4367516" cy="3432058"/>
            <a:chOff x="3599742" y="1941543"/>
            <a:chExt cx="5161412" cy="3272648"/>
          </a:xfrm>
        </p:grpSpPr>
        <p:sp>
          <p:nvSpPr>
            <p:cNvPr id="20" name="Trapezoid 28"/>
            <p:cNvSpPr>
              <a:spLocks noChangeAspect="1"/>
            </p:cNvSpPr>
            <p:nvPr/>
          </p:nvSpPr>
          <p:spPr>
            <a:xfrm>
              <a:off x="3625792" y="2707147"/>
              <a:ext cx="4719118" cy="2488261"/>
            </a:xfrm>
            <a:custGeom>
              <a:avLst/>
              <a:gdLst>
                <a:gd name="connsiteX0" fmla="*/ 0 w 2338587"/>
                <a:gd name="connsiteY0" fmla="*/ 1476570 h 1476570"/>
                <a:gd name="connsiteX1" fmla="*/ 25973 w 2338587"/>
                <a:gd name="connsiteY1" fmla="*/ 0 h 1476570"/>
                <a:gd name="connsiteX2" fmla="*/ 2312614 w 2338587"/>
                <a:gd name="connsiteY2" fmla="*/ 0 h 1476570"/>
                <a:gd name="connsiteX3" fmla="*/ 2338587 w 2338587"/>
                <a:gd name="connsiteY3" fmla="*/ 1476570 h 1476570"/>
                <a:gd name="connsiteX4" fmla="*/ 0 w 2338587"/>
                <a:gd name="connsiteY4" fmla="*/ 1476570 h 1476570"/>
                <a:gd name="connsiteX0" fmla="*/ 0 w 2788864"/>
                <a:gd name="connsiteY0" fmla="*/ 1781370 h 1781370"/>
                <a:gd name="connsiteX1" fmla="*/ 25973 w 2788864"/>
                <a:gd name="connsiteY1" fmla="*/ 304800 h 1781370"/>
                <a:gd name="connsiteX2" fmla="*/ 2788864 w 2788864"/>
                <a:gd name="connsiteY2" fmla="*/ 0 h 1781370"/>
                <a:gd name="connsiteX3" fmla="*/ 2338587 w 2788864"/>
                <a:gd name="connsiteY3" fmla="*/ 1781370 h 1781370"/>
                <a:gd name="connsiteX4" fmla="*/ 0 w 2788864"/>
                <a:gd name="connsiteY4" fmla="*/ 1781370 h 1781370"/>
                <a:gd name="connsiteX0" fmla="*/ 0 w 2788864"/>
                <a:gd name="connsiteY0" fmla="*/ 1781370 h 1781370"/>
                <a:gd name="connsiteX1" fmla="*/ 45023 w 2788864"/>
                <a:gd name="connsiteY1" fmla="*/ 1181100 h 1781370"/>
                <a:gd name="connsiteX2" fmla="*/ 2788864 w 2788864"/>
                <a:gd name="connsiteY2" fmla="*/ 0 h 1781370"/>
                <a:gd name="connsiteX3" fmla="*/ 2338587 w 2788864"/>
                <a:gd name="connsiteY3" fmla="*/ 1781370 h 1781370"/>
                <a:gd name="connsiteX4" fmla="*/ 0 w 2788864"/>
                <a:gd name="connsiteY4" fmla="*/ 1781370 h 1781370"/>
                <a:gd name="connsiteX0" fmla="*/ 12127 w 2743841"/>
                <a:gd name="connsiteY0" fmla="*/ 1733745 h 1781370"/>
                <a:gd name="connsiteX1" fmla="*/ 0 w 2743841"/>
                <a:gd name="connsiteY1" fmla="*/ 1181100 h 1781370"/>
                <a:gd name="connsiteX2" fmla="*/ 2743841 w 2743841"/>
                <a:gd name="connsiteY2" fmla="*/ 0 h 1781370"/>
                <a:gd name="connsiteX3" fmla="*/ 2293564 w 2743841"/>
                <a:gd name="connsiteY3" fmla="*/ 1781370 h 1781370"/>
                <a:gd name="connsiteX4" fmla="*/ 12127 w 2743841"/>
                <a:gd name="connsiteY4" fmla="*/ 1733745 h 1781370"/>
                <a:gd name="connsiteX0" fmla="*/ 59752 w 2743841"/>
                <a:gd name="connsiteY0" fmla="*/ 1800420 h 1800420"/>
                <a:gd name="connsiteX1" fmla="*/ 0 w 2743841"/>
                <a:gd name="connsiteY1" fmla="*/ 1181100 h 1800420"/>
                <a:gd name="connsiteX2" fmla="*/ 2743841 w 2743841"/>
                <a:gd name="connsiteY2" fmla="*/ 0 h 1800420"/>
                <a:gd name="connsiteX3" fmla="*/ 2293564 w 2743841"/>
                <a:gd name="connsiteY3" fmla="*/ 1781370 h 1800420"/>
                <a:gd name="connsiteX4" fmla="*/ 59752 w 2743841"/>
                <a:gd name="connsiteY4" fmla="*/ 1800420 h 1800420"/>
                <a:gd name="connsiteX0" fmla="*/ 0 w 2760289"/>
                <a:gd name="connsiteY0" fmla="*/ 1790895 h 1790895"/>
                <a:gd name="connsiteX1" fmla="*/ 16448 w 2760289"/>
                <a:gd name="connsiteY1" fmla="*/ 1181100 h 1790895"/>
                <a:gd name="connsiteX2" fmla="*/ 2760289 w 2760289"/>
                <a:gd name="connsiteY2" fmla="*/ 0 h 1790895"/>
                <a:gd name="connsiteX3" fmla="*/ 2310012 w 2760289"/>
                <a:gd name="connsiteY3" fmla="*/ 1781370 h 1790895"/>
                <a:gd name="connsiteX4" fmla="*/ 0 w 2760289"/>
                <a:gd name="connsiteY4" fmla="*/ 1790895 h 1790895"/>
                <a:gd name="connsiteX0" fmla="*/ 0 w 2760289"/>
                <a:gd name="connsiteY0" fmla="*/ 1790895 h 1790895"/>
                <a:gd name="connsiteX1" fmla="*/ 16448 w 2760289"/>
                <a:gd name="connsiteY1" fmla="*/ 1181100 h 1790895"/>
                <a:gd name="connsiteX2" fmla="*/ 2760289 w 2760289"/>
                <a:gd name="connsiteY2" fmla="*/ 0 h 1790895"/>
                <a:gd name="connsiteX3" fmla="*/ 2710062 w 2760289"/>
                <a:gd name="connsiteY3" fmla="*/ 1781370 h 1790895"/>
                <a:gd name="connsiteX4" fmla="*/ 0 w 2760289"/>
                <a:gd name="connsiteY4" fmla="*/ 1790895 h 1790895"/>
                <a:gd name="connsiteX0" fmla="*/ 50812 w 2811101"/>
                <a:gd name="connsiteY0" fmla="*/ 1790895 h 1790895"/>
                <a:gd name="connsiteX1" fmla="*/ 0 w 2811101"/>
                <a:gd name="connsiteY1" fmla="*/ 720405 h 1790895"/>
                <a:gd name="connsiteX2" fmla="*/ 2811101 w 2811101"/>
                <a:gd name="connsiteY2" fmla="*/ 0 h 1790895"/>
                <a:gd name="connsiteX3" fmla="*/ 2760874 w 2811101"/>
                <a:gd name="connsiteY3" fmla="*/ 1781370 h 1790895"/>
                <a:gd name="connsiteX4" fmla="*/ 50812 w 2811101"/>
                <a:gd name="connsiteY4" fmla="*/ 1790895 h 1790895"/>
                <a:gd name="connsiteX0" fmla="*/ 0 w 2827548"/>
                <a:gd name="connsiteY0" fmla="*/ 1790895 h 1790895"/>
                <a:gd name="connsiteX1" fmla="*/ 16447 w 2827548"/>
                <a:gd name="connsiteY1" fmla="*/ 720405 h 1790895"/>
                <a:gd name="connsiteX2" fmla="*/ 2827548 w 2827548"/>
                <a:gd name="connsiteY2" fmla="*/ 0 h 1790895"/>
                <a:gd name="connsiteX3" fmla="*/ 2777321 w 2827548"/>
                <a:gd name="connsiteY3" fmla="*/ 1781370 h 1790895"/>
                <a:gd name="connsiteX4" fmla="*/ 0 w 2827548"/>
                <a:gd name="connsiteY4" fmla="*/ 1790895 h 1790895"/>
                <a:gd name="connsiteX0" fmla="*/ 0 w 2854189"/>
                <a:gd name="connsiteY0" fmla="*/ 1790895 h 1790895"/>
                <a:gd name="connsiteX1" fmla="*/ 16447 w 2854189"/>
                <a:gd name="connsiteY1" fmla="*/ 720405 h 1790895"/>
                <a:gd name="connsiteX2" fmla="*/ 2827548 w 2854189"/>
                <a:gd name="connsiteY2" fmla="*/ 0 h 1790895"/>
                <a:gd name="connsiteX3" fmla="*/ 2854189 w 2854189"/>
                <a:gd name="connsiteY3" fmla="*/ 1747245 h 1790895"/>
                <a:gd name="connsiteX4" fmla="*/ 0 w 2854189"/>
                <a:gd name="connsiteY4" fmla="*/ 1790895 h 1790895"/>
                <a:gd name="connsiteX0" fmla="*/ 0 w 2842052"/>
                <a:gd name="connsiteY0" fmla="*/ 1769342 h 1769342"/>
                <a:gd name="connsiteX1" fmla="*/ 4310 w 2842052"/>
                <a:gd name="connsiteY1" fmla="*/ 720405 h 1769342"/>
                <a:gd name="connsiteX2" fmla="*/ 2815411 w 2842052"/>
                <a:gd name="connsiteY2" fmla="*/ 0 h 1769342"/>
                <a:gd name="connsiteX3" fmla="*/ 2842052 w 2842052"/>
                <a:gd name="connsiteY3" fmla="*/ 1747245 h 1769342"/>
                <a:gd name="connsiteX4" fmla="*/ 0 w 2842052"/>
                <a:gd name="connsiteY4" fmla="*/ 1769342 h 1769342"/>
                <a:gd name="connsiteX0" fmla="*/ 0 w 2848121"/>
                <a:gd name="connsiteY0" fmla="*/ 1769342 h 1790351"/>
                <a:gd name="connsiteX1" fmla="*/ 4310 w 2848121"/>
                <a:gd name="connsiteY1" fmla="*/ 720405 h 1790351"/>
                <a:gd name="connsiteX2" fmla="*/ 2815411 w 2848121"/>
                <a:gd name="connsiteY2" fmla="*/ 0 h 1790351"/>
                <a:gd name="connsiteX3" fmla="*/ 2848121 w 2848121"/>
                <a:gd name="connsiteY3" fmla="*/ 1790351 h 1790351"/>
                <a:gd name="connsiteX4" fmla="*/ 0 w 2848121"/>
                <a:gd name="connsiteY4" fmla="*/ 1769342 h 1790351"/>
                <a:gd name="connsiteX0" fmla="*/ 0 w 2848121"/>
                <a:gd name="connsiteY0" fmla="*/ 1780119 h 1801128"/>
                <a:gd name="connsiteX1" fmla="*/ 4310 w 2848121"/>
                <a:gd name="connsiteY1" fmla="*/ 731182 h 1801128"/>
                <a:gd name="connsiteX2" fmla="*/ 2845754 w 2848121"/>
                <a:gd name="connsiteY2" fmla="*/ 0 h 1801128"/>
                <a:gd name="connsiteX3" fmla="*/ 2848121 w 2848121"/>
                <a:gd name="connsiteY3" fmla="*/ 1801128 h 1801128"/>
                <a:gd name="connsiteX4" fmla="*/ 0 w 2848121"/>
                <a:gd name="connsiteY4" fmla="*/ 1780119 h 1801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8121" h="1801128">
                  <a:moveTo>
                    <a:pt x="0" y="1780119"/>
                  </a:moveTo>
                  <a:cubicBezTo>
                    <a:pt x="1437" y="1430473"/>
                    <a:pt x="2873" y="1080828"/>
                    <a:pt x="4310" y="731182"/>
                  </a:cubicBezTo>
                  <a:lnTo>
                    <a:pt x="2845754" y="0"/>
                  </a:lnTo>
                  <a:lnTo>
                    <a:pt x="2848121" y="1801128"/>
                  </a:lnTo>
                  <a:lnTo>
                    <a:pt x="0" y="1780119"/>
                  </a:lnTo>
                  <a:close/>
                </a:path>
              </a:pathLst>
            </a:custGeom>
            <a:solidFill>
              <a:srgbClr val="2076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1200" dirty="0">
                <a:solidFill>
                  <a:prstClr val="white"/>
                </a:solidFill>
              </a:endParaRPr>
            </a:p>
          </p:txBody>
        </p:sp>
        <p:sp>
          <p:nvSpPr>
            <p:cNvPr id="21" name="Rectangle 20"/>
            <p:cNvSpPr>
              <a:spLocks noChangeAspect="1"/>
            </p:cNvSpPr>
            <p:nvPr/>
          </p:nvSpPr>
          <p:spPr>
            <a:xfrm>
              <a:off x="3625792" y="4426656"/>
              <a:ext cx="4218396" cy="768753"/>
            </a:xfrm>
            <a:prstGeom prst="rect">
              <a:avLst/>
            </a:prstGeom>
            <a:solidFill>
              <a:srgbClr val="FEBC1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1200" dirty="0">
                <a:solidFill>
                  <a:prstClr val="white"/>
                </a:solidFill>
              </a:endParaRPr>
            </a:p>
          </p:txBody>
        </p:sp>
        <p:sp>
          <p:nvSpPr>
            <p:cNvPr id="22" name="Title 1"/>
            <p:cNvSpPr txBox="1">
              <a:spLocks noChangeAspect="1"/>
            </p:cNvSpPr>
            <p:nvPr/>
          </p:nvSpPr>
          <p:spPr>
            <a:xfrm>
              <a:off x="4817252" y="4677047"/>
              <a:ext cx="2071204" cy="23724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1500" b="1" spc="169" dirty="0">
                  <a:solidFill>
                    <a:prstClr val="black"/>
                  </a:solidFill>
                  <a:latin typeface="Arial Black" panose="020B0A04020102020204" pitchFamily="34" charset="0"/>
                </a:rPr>
                <a:t>REPAYMENT</a:t>
              </a:r>
            </a:p>
          </p:txBody>
        </p:sp>
        <p:cxnSp>
          <p:nvCxnSpPr>
            <p:cNvPr id="23" name="Straight Arrow Connector 22"/>
            <p:cNvCxnSpPr>
              <a:cxnSpLocks noChangeAspect="1"/>
            </p:cNvCxnSpPr>
            <p:nvPr/>
          </p:nvCxnSpPr>
          <p:spPr>
            <a:xfrm>
              <a:off x="3599742" y="5195408"/>
              <a:ext cx="5161412"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cxnSpLocks noChangeAspect="1"/>
              <a:stCxn id="20" idx="1"/>
            </p:cNvCxnSpPr>
            <p:nvPr/>
          </p:nvCxnSpPr>
          <p:spPr>
            <a:xfrm flipV="1">
              <a:off x="3632933" y="2684273"/>
              <a:ext cx="4961725" cy="103300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5" name="Title 1"/>
            <p:cNvSpPr txBox="1">
              <a:spLocks noChangeAspect="1"/>
            </p:cNvSpPr>
            <p:nvPr/>
          </p:nvSpPr>
          <p:spPr>
            <a:xfrm rot="20736462">
              <a:off x="4172226" y="2458312"/>
              <a:ext cx="3883139" cy="682823"/>
            </a:xfrm>
            <a:prstGeom prst="rect">
              <a:avLst/>
            </a:prstGeom>
          </p:spPr>
          <p:txBody>
            <a:bodyPr vert="horz" lIns="51435" tIns="25718" rIns="51435" bIns="25718" rtlCol="0" anchor="b">
              <a:noAutofit/>
            </a:bodyPr>
            <a:lstStyle>
              <a:defPPr>
                <a:defRPr lang="en-US"/>
              </a:defPPr>
              <a:lvl1pPr>
                <a:lnSpc>
                  <a:spcPct val="90000"/>
                </a:lnSpc>
                <a:spcBef>
                  <a:spcPct val="0"/>
                </a:spcBef>
                <a:buNone/>
                <a:defRPr sz="2400" b="1">
                  <a:solidFill>
                    <a:srgbClr val="232323"/>
                  </a:solidFill>
                  <a:latin typeface="Arial Black" panose="020B0A04020102020204" pitchFamily="34" charset="0"/>
                  <a:ea typeface="+mj-ea"/>
                  <a:cs typeface="Arial" panose="020B0604020202020204" pitchFamily="34" charset="0"/>
                </a:defRPr>
              </a:lvl1pPr>
            </a:lstStyle>
            <a:p>
              <a:r>
                <a:rPr lang="en-US" dirty="0"/>
                <a:t>UTILITY SAVINGS</a:t>
              </a:r>
            </a:p>
          </p:txBody>
        </p:sp>
        <p:sp>
          <p:nvSpPr>
            <p:cNvPr id="27" name="Title 1"/>
            <p:cNvSpPr txBox="1">
              <a:spLocks noChangeAspect="1"/>
            </p:cNvSpPr>
            <p:nvPr/>
          </p:nvSpPr>
          <p:spPr>
            <a:xfrm>
              <a:off x="4405563" y="3911428"/>
              <a:ext cx="2384904" cy="211296"/>
            </a:xfrm>
            <a:prstGeom prst="rect">
              <a:avLst/>
            </a:prstGeom>
          </p:spPr>
          <p:txBody>
            <a:bodyPr vert="horz" lIns="51435" tIns="25718" rIns="51435" bIns="25718"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b="1" spc="338" dirty="0">
                  <a:solidFill>
                    <a:prstClr val="white"/>
                  </a:solidFill>
                  <a:latin typeface="Arial Black" panose="020B0A04020102020204" pitchFamily="34" charset="0"/>
                </a:rPr>
                <a:t>INSTANT NOI</a:t>
              </a:r>
            </a:p>
          </p:txBody>
        </p:sp>
        <p:cxnSp>
          <p:nvCxnSpPr>
            <p:cNvPr id="28" name="Straight Arrow Connector 27"/>
            <p:cNvCxnSpPr>
              <a:cxnSpLocks noChangeAspect="1"/>
            </p:cNvCxnSpPr>
            <p:nvPr/>
          </p:nvCxnSpPr>
          <p:spPr>
            <a:xfrm flipH="1" flipV="1">
              <a:off x="3602022" y="1941543"/>
              <a:ext cx="21687" cy="3272648"/>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16" name="Title 1"/>
          <p:cNvSpPr>
            <a:spLocks noGrp="1"/>
          </p:cNvSpPr>
          <p:nvPr>
            <p:ph type="ctrTitle"/>
          </p:nvPr>
        </p:nvSpPr>
        <p:spPr>
          <a:xfrm>
            <a:off x="0" y="-1"/>
            <a:ext cx="12192000" cy="1371600"/>
          </a:xfrm>
        </p:spPr>
        <p:txBody>
          <a:bodyPr vert="horz" lIns="0" tIns="0" rIns="0" bIns="0" rtlCol="0" anchor="ctr">
            <a:noAutofit/>
          </a:bodyPr>
          <a:lstStyle/>
          <a:p>
            <a:pPr>
              <a:lnSpc>
                <a:spcPct val="100000"/>
              </a:lnSpc>
            </a:pPr>
            <a:r>
              <a:rPr lang="en-US" sz="4800" b="1" dirty="0"/>
              <a:t>A Financing Alternative</a:t>
            </a:r>
          </a:p>
        </p:txBody>
      </p:sp>
      <p:grpSp>
        <p:nvGrpSpPr>
          <p:cNvPr id="15" name="Group 14"/>
          <p:cNvGrpSpPr/>
          <p:nvPr/>
        </p:nvGrpSpPr>
        <p:grpSpPr>
          <a:xfrm>
            <a:off x="1011861" y="1548792"/>
            <a:ext cx="4367516" cy="3432058"/>
            <a:chOff x="3599742" y="1941543"/>
            <a:chExt cx="5161412" cy="3272648"/>
          </a:xfrm>
        </p:grpSpPr>
        <p:sp>
          <p:nvSpPr>
            <p:cNvPr id="17" name="Trapezoid 28"/>
            <p:cNvSpPr>
              <a:spLocks noChangeAspect="1"/>
            </p:cNvSpPr>
            <p:nvPr/>
          </p:nvSpPr>
          <p:spPr>
            <a:xfrm>
              <a:off x="3625792" y="2707147"/>
              <a:ext cx="4719118" cy="2488261"/>
            </a:xfrm>
            <a:custGeom>
              <a:avLst/>
              <a:gdLst>
                <a:gd name="connsiteX0" fmla="*/ 0 w 2338587"/>
                <a:gd name="connsiteY0" fmla="*/ 1476570 h 1476570"/>
                <a:gd name="connsiteX1" fmla="*/ 25973 w 2338587"/>
                <a:gd name="connsiteY1" fmla="*/ 0 h 1476570"/>
                <a:gd name="connsiteX2" fmla="*/ 2312614 w 2338587"/>
                <a:gd name="connsiteY2" fmla="*/ 0 h 1476570"/>
                <a:gd name="connsiteX3" fmla="*/ 2338587 w 2338587"/>
                <a:gd name="connsiteY3" fmla="*/ 1476570 h 1476570"/>
                <a:gd name="connsiteX4" fmla="*/ 0 w 2338587"/>
                <a:gd name="connsiteY4" fmla="*/ 1476570 h 1476570"/>
                <a:gd name="connsiteX0" fmla="*/ 0 w 2788864"/>
                <a:gd name="connsiteY0" fmla="*/ 1781370 h 1781370"/>
                <a:gd name="connsiteX1" fmla="*/ 25973 w 2788864"/>
                <a:gd name="connsiteY1" fmla="*/ 304800 h 1781370"/>
                <a:gd name="connsiteX2" fmla="*/ 2788864 w 2788864"/>
                <a:gd name="connsiteY2" fmla="*/ 0 h 1781370"/>
                <a:gd name="connsiteX3" fmla="*/ 2338587 w 2788864"/>
                <a:gd name="connsiteY3" fmla="*/ 1781370 h 1781370"/>
                <a:gd name="connsiteX4" fmla="*/ 0 w 2788864"/>
                <a:gd name="connsiteY4" fmla="*/ 1781370 h 1781370"/>
                <a:gd name="connsiteX0" fmla="*/ 0 w 2788864"/>
                <a:gd name="connsiteY0" fmla="*/ 1781370 h 1781370"/>
                <a:gd name="connsiteX1" fmla="*/ 45023 w 2788864"/>
                <a:gd name="connsiteY1" fmla="*/ 1181100 h 1781370"/>
                <a:gd name="connsiteX2" fmla="*/ 2788864 w 2788864"/>
                <a:gd name="connsiteY2" fmla="*/ 0 h 1781370"/>
                <a:gd name="connsiteX3" fmla="*/ 2338587 w 2788864"/>
                <a:gd name="connsiteY3" fmla="*/ 1781370 h 1781370"/>
                <a:gd name="connsiteX4" fmla="*/ 0 w 2788864"/>
                <a:gd name="connsiteY4" fmla="*/ 1781370 h 1781370"/>
                <a:gd name="connsiteX0" fmla="*/ 12127 w 2743841"/>
                <a:gd name="connsiteY0" fmla="*/ 1733745 h 1781370"/>
                <a:gd name="connsiteX1" fmla="*/ 0 w 2743841"/>
                <a:gd name="connsiteY1" fmla="*/ 1181100 h 1781370"/>
                <a:gd name="connsiteX2" fmla="*/ 2743841 w 2743841"/>
                <a:gd name="connsiteY2" fmla="*/ 0 h 1781370"/>
                <a:gd name="connsiteX3" fmla="*/ 2293564 w 2743841"/>
                <a:gd name="connsiteY3" fmla="*/ 1781370 h 1781370"/>
                <a:gd name="connsiteX4" fmla="*/ 12127 w 2743841"/>
                <a:gd name="connsiteY4" fmla="*/ 1733745 h 1781370"/>
                <a:gd name="connsiteX0" fmla="*/ 59752 w 2743841"/>
                <a:gd name="connsiteY0" fmla="*/ 1800420 h 1800420"/>
                <a:gd name="connsiteX1" fmla="*/ 0 w 2743841"/>
                <a:gd name="connsiteY1" fmla="*/ 1181100 h 1800420"/>
                <a:gd name="connsiteX2" fmla="*/ 2743841 w 2743841"/>
                <a:gd name="connsiteY2" fmla="*/ 0 h 1800420"/>
                <a:gd name="connsiteX3" fmla="*/ 2293564 w 2743841"/>
                <a:gd name="connsiteY3" fmla="*/ 1781370 h 1800420"/>
                <a:gd name="connsiteX4" fmla="*/ 59752 w 2743841"/>
                <a:gd name="connsiteY4" fmla="*/ 1800420 h 1800420"/>
                <a:gd name="connsiteX0" fmla="*/ 0 w 2760289"/>
                <a:gd name="connsiteY0" fmla="*/ 1790895 h 1790895"/>
                <a:gd name="connsiteX1" fmla="*/ 16448 w 2760289"/>
                <a:gd name="connsiteY1" fmla="*/ 1181100 h 1790895"/>
                <a:gd name="connsiteX2" fmla="*/ 2760289 w 2760289"/>
                <a:gd name="connsiteY2" fmla="*/ 0 h 1790895"/>
                <a:gd name="connsiteX3" fmla="*/ 2310012 w 2760289"/>
                <a:gd name="connsiteY3" fmla="*/ 1781370 h 1790895"/>
                <a:gd name="connsiteX4" fmla="*/ 0 w 2760289"/>
                <a:gd name="connsiteY4" fmla="*/ 1790895 h 1790895"/>
                <a:gd name="connsiteX0" fmla="*/ 0 w 2760289"/>
                <a:gd name="connsiteY0" fmla="*/ 1790895 h 1790895"/>
                <a:gd name="connsiteX1" fmla="*/ 16448 w 2760289"/>
                <a:gd name="connsiteY1" fmla="*/ 1181100 h 1790895"/>
                <a:gd name="connsiteX2" fmla="*/ 2760289 w 2760289"/>
                <a:gd name="connsiteY2" fmla="*/ 0 h 1790895"/>
                <a:gd name="connsiteX3" fmla="*/ 2710062 w 2760289"/>
                <a:gd name="connsiteY3" fmla="*/ 1781370 h 1790895"/>
                <a:gd name="connsiteX4" fmla="*/ 0 w 2760289"/>
                <a:gd name="connsiteY4" fmla="*/ 1790895 h 1790895"/>
                <a:gd name="connsiteX0" fmla="*/ 50812 w 2811101"/>
                <a:gd name="connsiteY0" fmla="*/ 1790895 h 1790895"/>
                <a:gd name="connsiteX1" fmla="*/ 0 w 2811101"/>
                <a:gd name="connsiteY1" fmla="*/ 720405 h 1790895"/>
                <a:gd name="connsiteX2" fmla="*/ 2811101 w 2811101"/>
                <a:gd name="connsiteY2" fmla="*/ 0 h 1790895"/>
                <a:gd name="connsiteX3" fmla="*/ 2760874 w 2811101"/>
                <a:gd name="connsiteY3" fmla="*/ 1781370 h 1790895"/>
                <a:gd name="connsiteX4" fmla="*/ 50812 w 2811101"/>
                <a:gd name="connsiteY4" fmla="*/ 1790895 h 1790895"/>
                <a:gd name="connsiteX0" fmla="*/ 0 w 2827548"/>
                <a:gd name="connsiteY0" fmla="*/ 1790895 h 1790895"/>
                <a:gd name="connsiteX1" fmla="*/ 16447 w 2827548"/>
                <a:gd name="connsiteY1" fmla="*/ 720405 h 1790895"/>
                <a:gd name="connsiteX2" fmla="*/ 2827548 w 2827548"/>
                <a:gd name="connsiteY2" fmla="*/ 0 h 1790895"/>
                <a:gd name="connsiteX3" fmla="*/ 2777321 w 2827548"/>
                <a:gd name="connsiteY3" fmla="*/ 1781370 h 1790895"/>
                <a:gd name="connsiteX4" fmla="*/ 0 w 2827548"/>
                <a:gd name="connsiteY4" fmla="*/ 1790895 h 1790895"/>
                <a:gd name="connsiteX0" fmla="*/ 0 w 2854189"/>
                <a:gd name="connsiteY0" fmla="*/ 1790895 h 1790895"/>
                <a:gd name="connsiteX1" fmla="*/ 16447 w 2854189"/>
                <a:gd name="connsiteY1" fmla="*/ 720405 h 1790895"/>
                <a:gd name="connsiteX2" fmla="*/ 2827548 w 2854189"/>
                <a:gd name="connsiteY2" fmla="*/ 0 h 1790895"/>
                <a:gd name="connsiteX3" fmla="*/ 2854189 w 2854189"/>
                <a:gd name="connsiteY3" fmla="*/ 1747245 h 1790895"/>
                <a:gd name="connsiteX4" fmla="*/ 0 w 2854189"/>
                <a:gd name="connsiteY4" fmla="*/ 1790895 h 1790895"/>
                <a:gd name="connsiteX0" fmla="*/ 0 w 2842052"/>
                <a:gd name="connsiteY0" fmla="*/ 1769342 h 1769342"/>
                <a:gd name="connsiteX1" fmla="*/ 4310 w 2842052"/>
                <a:gd name="connsiteY1" fmla="*/ 720405 h 1769342"/>
                <a:gd name="connsiteX2" fmla="*/ 2815411 w 2842052"/>
                <a:gd name="connsiteY2" fmla="*/ 0 h 1769342"/>
                <a:gd name="connsiteX3" fmla="*/ 2842052 w 2842052"/>
                <a:gd name="connsiteY3" fmla="*/ 1747245 h 1769342"/>
                <a:gd name="connsiteX4" fmla="*/ 0 w 2842052"/>
                <a:gd name="connsiteY4" fmla="*/ 1769342 h 1769342"/>
                <a:gd name="connsiteX0" fmla="*/ 0 w 2848121"/>
                <a:gd name="connsiteY0" fmla="*/ 1769342 h 1790351"/>
                <a:gd name="connsiteX1" fmla="*/ 4310 w 2848121"/>
                <a:gd name="connsiteY1" fmla="*/ 720405 h 1790351"/>
                <a:gd name="connsiteX2" fmla="*/ 2815411 w 2848121"/>
                <a:gd name="connsiteY2" fmla="*/ 0 h 1790351"/>
                <a:gd name="connsiteX3" fmla="*/ 2848121 w 2848121"/>
                <a:gd name="connsiteY3" fmla="*/ 1790351 h 1790351"/>
                <a:gd name="connsiteX4" fmla="*/ 0 w 2848121"/>
                <a:gd name="connsiteY4" fmla="*/ 1769342 h 1790351"/>
                <a:gd name="connsiteX0" fmla="*/ 0 w 2848121"/>
                <a:gd name="connsiteY0" fmla="*/ 1780119 h 1801128"/>
                <a:gd name="connsiteX1" fmla="*/ 4310 w 2848121"/>
                <a:gd name="connsiteY1" fmla="*/ 731182 h 1801128"/>
                <a:gd name="connsiteX2" fmla="*/ 2845754 w 2848121"/>
                <a:gd name="connsiteY2" fmla="*/ 0 h 1801128"/>
                <a:gd name="connsiteX3" fmla="*/ 2848121 w 2848121"/>
                <a:gd name="connsiteY3" fmla="*/ 1801128 h 1801128"/>
                <a:gd name="connsiteX4" fmla="*/ 0 w 2848121"/>
                <a:gd name="connsiteY4" fmla="*/ 1780119 h 1801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8121" h="1801128">
                  <a:moveTo>
                    <a:pt x="0" y="1780119"/>
                  </a:moveTo>
                  <a:cubicBezTo>
                    <a:pt x="1437" y="1430473"/>
                    <a:pt x="2873" y="1080828"/>
                    <a:pt x="4310" y="731182"/>
                  </a:cubicBezTo>
                  <a:lnTo>
                    <a:pt x="2845754" y="0"/>
                  </a:lnTo>
                  <a:lnTo>
                    <a:pt x="2848121" y="1801128"/>
                  </a:lnTo>
                  <a:lnTo>
                    <a:pt x="0" y="1780119"/>
                  </a:lnTo>
                  <a:close/>
                </a:path>
              </a:pathLst>
            </a:custGeom>
            <a:solidFill>
              <a:srgbClr val="2076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1200" dirty="0">
                <a:solidFill>
                  <a:prstClr val="white"/>
                </a:solidFill>
              </a:endParaRPr>
            </a:p>
          </p:txBody>
        </p:sp>
        <p:sp>
          <p:nvSpPr>
            <p:cNvPr id="19" name="Rectangle 18"/>
            <p:cNvSpPr>
              <a:spLocks noChangeAspect="1"/>
            </p:cNvSpPr>
            <p:nvPr/>
          </p:nvSpPr>
          <p:spPr>
            <a:xfrm rot="16200000">
              <a:off x="3014640" y="3323462"/>
              <a:ext cx="2474018" cy="1269869"/>
            </a:xfrm>
            <a:prstGeom prst="rect">
              <a:avLst/>
            </a:prstGeom>
            <a:solidFill>
              <a:srgbClr val="FEBC1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1200" dirty="0">
                <a:solidFill>
                  <a:prstClr val="white"/>
                </a:solidFill>
              </a:endParaRPr>
            </a:p>
          </p:txBody>
        </p:sp>
        <p:sp>
          <p:nvSpPr>
            <p:cNvPr id="29" name="Title 1"/>
            <p:cNvSpPr txBox="1">
              <a:spLocks noChangeAspect="1"/>
            </p:cNvSpPr>
            <p:nvPr/>
          </p:nvSpPr>
          <p:spPr>
            <a:xfrm rot="16200000">
              <a:off x="3449742" y="3791968"/>
              <a:ext cx="1633260" cy="30945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1500" b="1" spc="169" dirty="0">
                  <a:solidFill>
                    <a:prstClr val="black"/>
                  </a:solidFill>
                  <a:latin typeface="Arial Black" panose="020B0A04020102020204" pitchFamily="34" charset="0"/>
                </a:rPr>
                <a:t>REPAYMENT</a:t>
              </a:r>
            </a:p>
          </p:txBody>
        </p:sp>
        <p:cxnSp>
          <p:nvCxnSpPr>
            <p:cNvPr id="30" name="Straight Arrow Connector 29"/>
            <p:cNvCxnSpPr>
              <a:cxnSpLocks noChangeAspect="1"/>
            </p:cNvCxnSpPr>
            <p:nvPr/>
          </p:nvCxnSpPr>
          <p:spPr>
            <a:xfrm>
              <a:off x="3599742" y="5195408"/>
              <a:ext cx="5161412"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cxnSpLocks noChangeAspect="1"/>
            </p:cNvCxnSpPr>
            <p:nvPr/>
          </p:nvCxnSpPr>
          <p:spPr>
            <a:xfrm flipV="1">
              <a:off x="4886584" y="2681414"/>
              <a:ext cx="3681024" cy="76636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2" name="Title 1"/>
            <p:cNvSpPr txBox="1">
              <a:spLocks noChangeAspect="1"/>
            </p:cNvSpPr>
            <p:nvPr/>
          </p:nvSpPr>
          <p:spPr>
            <a:xfrm rot="20736462">
              <a:off x="4774636" y="2384518"/>
              <a:ext cx="3771816" cy="682823"/>
            </a:xfrm>
            <a:prstGeom prst="rect">
              <a:avLst/>
            </a:prstGeom>
          </p:spPr>
          <p:txBody>
            <a:bodyPr vert="horz" lIns="51435" tIns="25718" rIns="51435" bIns="25718"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solidFill>
                    <a:srgbClr val="232323"/>
                  </a:solidFill>
                  <a:latin typeface="Arial Black" panose="020B0A04020102020204" pitchFamily="34" charset="0"/>
                  <a:cs typeface="Arial" panose="020B0604020202020204" pitchFamily="34" charset="0"/>
                </a:rPr>
                <a:t>UTILITY SAVINGS</a:t>
              </a:r>
            </a:p>
          </p:txBody>
        </p:sp>
        <p:sp>
          <p:nvSpPr>
            <p:cNvPr id="34" name="Title 1"/>
            <p:cNvSpPr txBox="1">
              <a:spLocks noChangeAspect="1"/>
            </p:cNvSpPr>
            <p:nvPr/>
          </p:nvSpPr>
          <p:spPr>
            <a:xfrm>
              <a:off x="5420322" y="4213381"/>
              <a:ext cx="2044901" cy="173738"/>
            </a:xfrm>
            <a:prstGeom prst="rect">
              <a:avLst/>
            </a:prstGeom>
          </p:spPr>
          <p:txBody>
            <a:bodyPr vert="horz" lIns="51435" tIns="25718" rIns="51435" bIns="25718"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b="1" spc="338" dirty="0">
                  <a:solidFill>
                    <a:prstClr val="white"/>
                  </a:solidFill>
                  <a:latin typeface="Arial Black" panose="020B0A04020102020204" pitchFamily="34" charset="0"/>
                </a:rPr>
                <a:t>DELAYED NOI</a:t>
              </a:r>
            </a:p>
          </p:txBody>
        </p:sp>
        <p:cxnSp>
          <p:nvCxnSpPr>
            <p:cNvPr id="35" name="Straight Arrow Connector 34"/>
            <p:cNvCxnSpPr>
              <a:cxnSpLocks noChangeAspect="1"/>
            </p:cNvCxnSpPr>
            <p:nvPr/>
          </p:nvCxnSpPr>
          <p:spPr>
            <a:xfrm flipH="1" flipV="1">
              <a:off x="3602022" y="1941543"/>
              <a:ext cx="21687" cy="3272648"/>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3" name="Rectangle 2">
            <a:extLst>
              <a:ext uri="{FF2B5EF4-FFF2-40B4-BE49-F238E27FC236}">
                <a16:creationId xmlns:a16="http://schemas.microsoft.com/office/drawing/2014/main" id="{6B164175-3A81-228D-7A4E-23CD25FC7B90}"/>
              </a:ext>
            </a:extLst>
          </p:cNvPr>
          <p:cNvSpPr/>
          <p:nvPr/>
        </p:nvSpPr>
        <p:spPr>
          <a:xfrm>
            <a:off x="1953680" y="5282967"/>
            <a:ext cx="8284640" cy="492443"/>
          </a:xfrm>
          <a:prstGeom prst="rect">
            <a:avLst/>
          </a:prstGeom>
        </p:spPr>
        <p:txBody>
          <a:bodyPr wrap="none">
            <a:spAutoFit/>
          </a:bodyPr>
          <a:lstStyle/>
          <a:p>
            <a:r>
              <a:rPr lang="en-US" sz="2600" b="1" dirty="0">
                <a:solidFill>
                  <a:srgbClr val="C9252C"/>
                </a:solidFill>
                <a:latin typeface="Arial" panose="020B0604020202020204" pitchFamily="34" charset="0"/>
                <a:ea typeface="Open Sans" charset="0"/>
                <a:cs typeface="Arial" panose="020B0604020202020204" pitchFamily="34" charset="0"/>
              </a:rPr>
              <a:t>Short financing term + Long ROI = Cash flow strain</a:t>
            </a:r>
          </a:p>
        </p:txBody>
      </p:sp>
    </p:spTree>
    <p:extLst>
      <p:ext uri="{BB962C8B-B14F-4D97-AF65-F5344CB8AC3E}">
        <p14:creationId xmlns:p14="http://schemas.microsoft.com/office/powerpoint/2010/main" val="1666291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EA48D92-AAA0-3F49-961E-C8BD25A6A68A}"/>
              </a:ext>
            </a:extLst>
          </p:cNvPr>
          <p:cNvSpPr/>
          <p:nvPr/>
        </p:nvSpPr>
        <p:spPr>
          <a:xfrm>
            <a:off x="0" y="6645349"/>
            <a:ext cx="12192000" cy="212650"/>
          </a:xfrm>
          <a:prstGeom prst="rect">
            <a:avLst/>
          </a:prstGeom>
          <a:solidFill>
            <a:srgbClr val="001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Placeholder 9"/>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a:xfrm>
            <a:off x="0" y="0"/>
            <a:ext cx="4253948" cy="6645349"/>
          </a:xfrm>
        </p:spPr>
      </p:pic>
      <p:sp>
        <p:nvSpPr>
          <p:cNvPr id="7" name="Title 1"/>
          <p:cNvSpPr txBox="1">
            <a:spLocks/>
          </p:cNvSpPr>
          <p:nvPr/>
        </p:nvSpPr>
        <p:spPr>
          <a:xfrm>
            <a:off x="4253948" y="-1"/>
            <a:ext cx="7938052" cy="1371600"/>
          </a:xfrm>
          <a:prstGeom prst="rect">
            <a:avLst/>
          </a:prstGeom>
        </p:spPr>
        <p:txBody>
          <a:bodyPr vert="horz" lIns="457200" tIns="457200" rIns="457200" bIns="0" rtlCol="0" anchor="ctr">
            <a:noAutofit/>
          </a:bodyPr>
          <a:lstStyle>
            <a:lvl1pPr algn="l" defTabSz="914400" rtl="0" eaLnBrk="1" latinLnBrk="0" hangingPunct="1">
              <a:lnSpc>
                <a:spcPct val="110000"/>
              </a:lnSpc>
              <a:spcBef>
                <a:spcPct val="0"/>
              </a:spcBef>
              <a:buNone/>
              <a:defRPr sz="2400" kern="1200">
                <a:solidFill>
                  <a:srgbClr val="001689"/>
                </a:solidFill>
                <a:latin typeface="Arial" panose="020B0604020202020204" pitchFamily="34" charset="0"/>
                <a:ea typeface="+mj-ea"/>
                <a:cs typeface="Arial" panose="020B0604020202020204" pitchFamily="34" charset="0"/>
              </a:defRPr>
            </a:lvl1pPr>
          </a:lstStyle>
          <a:p>
            <a:pPr>
              <a:lnSpc>
                <a:spcPct val="100000"/>
              </a:lnSpc>
            </a:pPr>
            <a:r>
              <a:rPr lang="en-US" sz="3600" i="1" dirty="0"/>
              <a:t>Why TX-PACE?</a:t>
            </a:r>
          </a:p>
          <a:p>
            <a:pPr>
              <a:lnSpc>
                <a:spcPct val="100000"/>
              </a:lnSpc>
            </a:pPr>
            <a:r>
              <a:rPr lang="en-US" sz="4800" b="1" dirty="0"/>
              <a:t>Property Owners</a:t>
            </a:r>
          </a:p>
        </p:txBody>
      </p:sp>
      <p:sp>
        <p:nvSpPr>
          <p:cNvPr id="8" name="Text Placeholder 1"/>
          <p:cNvSpPr txBox="1">
            <a:spLocks/>
          </p:cNvSpPr>
          <p:nvPr/>
        </p:nvSpPr>
        <p:spPr>
          <a:xfrm>
            <a:off x="4253948" y="1889759"/>
            <a:ext cx="7938052" cy="4684469"/>
          </a:xfrm>
          <a:prstGeom prst="rect">
            <a:avLst/>
          </a:prstGeom>
        </p:spPr>
        <p:txBody>
          <a:bodyPr vert="horz" lIns="457200" tIns="0" rIns="457200" bIns="0" rtlCol="0">
            <a:noAutofit/>
          </a:bodyPr>
          <a:lstStyle>
            <a:lvl1pPr marL="0" indent="0" algn="l" defTabSz="914400" rtl="0" eaLnBrk="1" latinLnBrk="0" hangingPunct="1">
              <a:lnSpc>
                <a:spcPct val="120000"/>
              </a:lnSpc>
              <a:spcBef>
                <a:spcPts val="1000"/>
              </a:spcBef>
              <a:buFont typeface="Arial"/>
              <a:buNone/>
              <a:defRPr sz="10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120000"/>
              </a:lnSpc>
              <a:spcBef>
                <a:spcPts val="500"/>
              </a:spcBef>
              <a:buFont typeface="Arial"/>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Arial"/>
              <a:buChar char="•"/>
              <a:defRPr sz="1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120000"/>
              </a:lnSpc>
              <a:spcBef>
                <a:spcPts val="500"/>
              </a:spcBef>
              <a:buFont typeface="Arial"/>
              <a:buChar char="•"/>
              <a:defRPr sz="12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120000"/>
              </a:lnSpc>
              <a:spcBef>
                <a:spcPts val="500"/>
              </a:spcBef>
              <a:buFont typeface="Arial"/>
              <a:buChar char="•"/>
              <a:defRPr sz="12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buClr>
                <a:srgbClr val="DB7F66"/>
              </a:buClr>
              <a:buFont typeface="Arial" panose="020B0604020202020204" pitchFamily="34" charset="0"/>
              <a:buChar char="•"/>
            </a:pPr>
            <a:r>
              <a:rPr lang="en-US" sz="2400" dirty="0">
                <a:solidFill>
                  <a:srgbClr val="232323"/>
                </a:solidFill>
                <a:latin typeface="Arial" panose="020B0604020202020204" pitchFamily="34" charset="0"/>
                <a:cs typeface="Arial" panose="020B0604020202020204" pitchFamily="34" charset="0"/>
              </a:rPr>
              <a:t>Long-term financing (up to 20+ years)</a:t>
            </a:r>
            <a:endParaRPr lang="en-US" sz="2400" dirty="0">
              <a:solidFill>
                <a:srgbClr val="232323"/>
              </a:solidFill>
            </a:endParaRPr>
          </a:p>
          <a:p>
            <a:pPr marL="285750" lvl="1" indent="-285750">
              <a:spcBef>
                <a:spcPts val="1000"/>
              </a:spcBef>
              <a:buClr>
                <a:srgbClr val="DB7F66"/>
              </a:buClr>
              <a:buFont typeface="Arial" panose="020B0604020202020204" pitchFamily="34" charset="0"/>
              <a:buChar char="•"/>
            </a:pPr>
            <a:r>
              <a:rPr lang="en-US" sz="2400" dirty="0">
                <a:solidFill>
                  <a:srgbClr val="232323"/>
                </a:solidFill>
              </a:rPr>
              <a:t>Competitive interest rates</a:t>
            </a:r>
          </a:p>
          <a:p>
            <a:pPr marL="285750" indent="-285750">
              <a:buClr>
                <a:srgbClr val="DB7F66"/>
              </a:buClr>
              <a:buFont typeface="Arial" panose="020B0604020202020204" pitchFamily="34" charset="0"/>
              <a:buChar char="•"/>
            </a:pPr>
            <a:r>
              <a:rPr lang="en-US" sz="2400" dirty="0">
                <a:solidFill>
                  <a:srgbClr val="232323"/>
                </a:solidFill>
                <a:latin typeface="Arial" panose="020B0604020202020204" pitchFamily="34" charset="0"/>
                <a:cs typeface="Arial" panose="020B0604020202020204" pitchFamily="34" charset="0"/>
              </a:rPr>
              <a:t>Up to 100% of improvements financed (100% loan to value)</a:t>
            </a:r>
          </a:p>
          <a:p>
            <a:pPr marL="285750" indent="-285750">
              <a:buClr>
                <a:srgbClr val="DB7F66"/>
              </a:buClr>
              <a:buFont typeface="Arial" panose="020B0604020202020204" pitchFamily="34" charset="0"/>
              <a:buChar char="•"/>
            </a:pPr>
            <a:r>
              <a:rPr lang="en-US" sz="2400" dirty="0">
                <a:solidFill>
                  <a:srgbClr val="232323"/>
                </a:solidFill>
                <a:latin typeface="Arial" panose="020B0604020202020204" pitchFamily="34" charset="0"/>
                <a:cs typeface="Arial" panose="020B0604020202020204" pitchFamily="34" charset="0"/>
              </a:rPr>
              <a:t>Non-recourse (stays with the property)</a:t>
            </a:r>
          </a:p>
          <a:p>
            <a:pPr marL="285750" indent="-285750">
              <a:buClr>
                <a:srgbClr val="DB7F66"/>
              </a:buClr>
              <a:buFont typeface="Arial" panose="020B0604020202020204" pitchFamily="34" charset="0"/>
              <a:buChar char="•"/>
            </a:pPr>
            <a:r>
              <a:rPr lang="en-US" sz="2400" dirty="0">
                <a:solidFill>
                  <a:srgbClr val="232323"/>
                </a:solidFill>
                <a:latin typeface="Arial" panose="020B0604020202020204" pitchFamily="34" charset="0"/>
                <a:cs typeface="Arial" panose="020B0604020202020204" pitchFamily="34" charset="0"/>
              </a:rPr>
              <a:t>No financial covenants</a:t>
            </a:r>
          </a:p>
          <a:p>
            <a:pPr marL="285750" indent="-285750">
              <a:buClr>
                <a:srgbClr val="DB7F66"/>
              </a:buClr>
              <a:buFont typeface="Arial" panose="020B0604020202020204" pitchFamily="34" charset="0"/>
              <a:buChar char="•"/>
            </a:pPr>
            <a:r>
              <a:rPr lang="en-US" sz="2400" dirty="0">
                <a:solidFill>
                  <a:srgbClr val="232323"/>
                </a:solidFill>
                <a:latin typeface="Arial" panose="020B0604020202020204" pitchFamily="34" charset="0"/>
                <a:cs typeface="Arial" panose="020B0604020202020204" pitchFamily="34" charset="0"/>
              </a:rPr>
              <a:t>Does not tie up borrowing capacity</a:t>
            </a:r>
          </a:p>
        </p:txBody>
      </p:sp>
    </p:spTree>
    <p:extLst>
      <p:ext uri="{BB962C8B-B14F-4D97-AF65-F5344CB8AC3E}">
        <p14:creationId xmlns:p14="http://schemas.microsoft.com/office/powerpoint/2010/main" val="605235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22D323-8E2A-FE4E-AB58-9AAB7BC665E2}"/>
              </a:ext>
            </a:extLst>
          </p:cNvPr>
          <p:cNvSpPr/>
          <p:nvPr/>
        </p:nvSpPr>
        <p:spPr>
          <a:xfrm>
            <a:off x="272165" y="6089265"/>
            <a:ext cx="2056973" cy="230832"/>
          </a:xfrm>
          <a:prstGeom prst="rect">
            <a:avLst/>
          </a:prstGeom>
        </p:spPr>
        <p:txBody>
          <a:bodyPr wrap="none">
            <a:spAutoFit/>
          </a:bodyPr>
          <a:lstStyle/>
          <a:p>
            <a:r>
              <a:rPr lang="en-US" sz="900" dirty="0">
                <a:solidFill>
                  <a:srgbClr val="001688"/>
                </a:solidFill>
                <a:latin typeface="Arial" panose="020B0604020202020204" pitchFamily="34" charset="0"/>
                <a:cs typeface="Arial" panose="020B0604020202020204" pitchFamily="34" charset="0"/>
              </a:rPr>
              <a:t>Alamo Area Council of Governments</a:t>
            </a:r>
            <a:endParaRPr lang="en-US" sz="900" dirty="0">
              <a:solidFill>
                <a:srgbClr val="001688"/>
              </a:solidFill>
              <a:effectLst/>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DD948670-CF62-4D39-9D4E-A53A881FC9FE}"/>
              </a:ext>
            </a:extLst>
          </p:cNvPr>
          <p:cNvPicPr preferRelativeResize="0">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09574" y="1259391"/>
            <a:ext cx="5666510" cy="4618859"/>
          </a:xfrm>
          <a:prstGeom prst="rect">
            <a:avLst/>
          </a:prstGeom>
        </p:spPr>
      </p:pic>
      <p:sp>
        <p:nvSpPr>
          <p:cNvPr id="8" name="Title 1"/>
          <p:cNvSpPr>
            <a:spLocks noGrp="1"/>
          </p:cNvSpPr>
          <p:nvPr>
            <p:ph type="ctrTitle"/>
          </p:nvPr>
        </p:nvSpPr>
        <p:spPr>
          <a:xfrm>
            <a:off x="0" y="-1"/>
            <a:ext cx="12192000" cy="1371600"/>
          </a:xfrm>
        </p:spPr>
        <p:txBody>
          <a:bodyPr vert="horz" lIns="0" tIns="0" rIns="0" bIns="0" rtlCol="0" anchor="ctr">
            <a:noAutofit/>
          </a:bodyPr>
          <a:lstStyle/>
          <a:p>
            <a:pPr>
              <a:lnSpc>
                <a:spcPct val="100000"/>
              </a:lnSpc>
            </a:pPr>
            <a:r>
              <a:rPr lang="en-US" sz="4800" b="1" dirty="0"/>
              <a:t>Hospitality Case Study</a:t>
            </a:r>
          </a:p>
        </p:txBody>
      </p:sp>
      <p:sp>
        <p:nvSpPr>
          <p:cNvPr id="6" name="Text Placeholder 4"/>
          <p:cNvSpPr txBox="1">
            <a:spLocks/>
          </p:cNvSpPr>
          <p:nvPr/>
        </p:nvSpPr>
        <p:spPr>
          <a:xfrm>
            <a:off x="7065818" y="1428291"/>
            <a:ext cx="4128794" cy="4281058"/>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buFont typeface="Arial"/>
              <a:buNone/>
              <a:defRPr sz="1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100000"/>
              </a:lnSpc>
              <a:spcBef>
                <a:spcPts val="0"/>
              </a:spcBef>
            </a:pPr>
            <a:r>
              <a:rPr lang="en-US" sz="2800" b="1" dirty="0">
                <a:solidFill>
                  <a:prstClr val="black"/>
                </a:solidFill>
                <a:latin typeface="Arial" panose="020B0604020202020204" pitchFamily="34" charset="0"/>
                <a:cs typeface="Arial" panose="020B0604020202020204" pitchFamily="34" charset="0"/>
              </a:rPr>
              <a:t>Plaza Hotel</a:t>
            </a:r>
          </a:p>
          <a:p>
            <a:pPr algn="ctr">
              <a:lnSpc>
                <a:spcPct val="100000"/>
              </a:lnSpc>
              <a:spcBef>
                <a:spcPts val="0"/>
              </a:spcBef>
            </a:pPr>
            <a:r>
              <a:rPr lang="en-US" sz="2800" b="1" dirty="0">
                <a:solidFill>
                  <a:prstClr val="black"/>
                </a:solidFill>
                <a:latin typeface="Arial" panose="020B0604020202020204" pitchFamily="34" charset="0"/>
                <a:cs typeface="Arial" panose="020B0604020202020204" pitchFamily="34" charset="0"/>
              </a:rPr>
              <a:t>El Paso County</a:t>
            </a:r>
          </a:p>
          <a:p>
            <a:pPr algn="ctr">
              <a:lnSpc>
                <a:spcPct val="100000"/>
              </a:lnSpc>
              <a:spcBef>
                <a:spcPts val="0"/>
              </a:spcBef>
            </a:pPr>
            <a:endParaRPr lang="en-US" sz="2000" b="1" dirty="0">
              <a:solidFill>
                <a:prstClr val="black"/>
              </a:solidFill>
              <a:latin typeface="Arial" panose="020B0604020202020204" pitchFamily="34" charset="0"/>
              <a:cs typeface="Arial" panose="020B0604020202020204" pitchFamily="34" charset="0"/>
            </a:endParaRPr>
          </a:p>
          <a:p>
            <a:pPr algn="ctr">
              <a:lnSpc>
                <a:spcPct val="100000"/>
              </a:lnSpc>
              <a:spcBef>
                <a:spcPts val="0"/>
              </a:spcBef>
            </a:pPr>
            <a:r>
              <a:rPr lang="en-US" sz="2400" dirty="0">
                <a:solidFill>
                  <a:prstClr val="black"/>
                </a:solidFill>
                <a:latin typeface="Arial" panose="020B0604020202020204" pitchFamily="34" charset="0"/>
                <a:cs typeface="Arial" panose="020B0604020202020204" pitchFamily="34" charset="0"/>
              </a:rPr>
              <a:t>Measures installed:</a:t>
            </a:r>
          </a:p>
          <a:p>
            <a:pPr algn="ctr">
              <a:lnSpc>
                <a:spcPct val="100000"/>
              </a:lnSpc>
              <a:spcBef>
                <a:spcPts val="0"/>
              </a:spcBef>
            </a:pPr>
            <a:r>
              <a:rPr lang="en-US" sz="2000" dirty="0">
                <a:solidFill>
                  <a:prstClr val="black"/>
                </a:solidFill>
                <a:latin typeface="Arial" panose="020B0604020202020204" pitchFamily="34" charset="0"/>
                <a:cs typeface="Arial" panose="020B0604020202020204" pitchFamily="34" charset="0"/>
              </a:rPr>
              <a:t>HVAC • Elevator • Lighting • </a:t>
            </a:r>
          </a:p>
          <a:p>
            <a:pPr algn="ctr">
              <a:lnSpc>
                <a:spcPct val="100000"/>
              </a:lnSpc>
              <a:spcBef>
                <a:spcPts val="0"/>
              </a:spcBef>
            </a:pPr>
            <a:r>
              <a:rPr lang="en-US" sz="2000" dirty="0">
                <a:solidFill>
                  <a:prstClr val="black"/>
                </a:solidFill>
                <a:latin typeface="Arial" panose="020B0604020202020204" pitchFamily="34" charset="0"/>
                <a:cs typeface="Arial" panose="020B0604020202020204" pitchFamily="34" charset="0"/>
              </a:rPr>
              <a:t>Windows • Plumbing   </a:t>
            </a:r>
          </a:p>
          <a:p>
            <a:pPr algn="ctr">
              <a:lnSpc>
                <a:spcPct val="100000"/>
              </a:lnSpc>
              <a:spcBef>
                <a:spcPts val="0"/>
              </a:spcBef>
            </a:pPr>
            <a:endParaRPr lang="en-US" sz="1400" dirty="0">
              <a:solidFill>
                <a:prstClr val="black"/>
              </a:solidFill>
              <a:latin typeface="Arial" panose="020B0604020202020204" pitchFamily="34" charset="0"/>
              <a:cs typeface="Arial" panose="020B0604020202020204" pitchFamily="34" charset="0"/>
            </a:endParaRPr>
          </a:p>
          <a:p>
            <a:pPr algn="ctr">
              <a:lnSpc>
                <a:spcPct val="100000"/>
              </a:lnSpc>
              <a:spcBef>
                <a:spcPts val="0"/>
              </a:spcBef>
            </a:pPr>
            <a:r>
              <a:rPr lang="en-US" sz="2400" dirty="0">
                <a:solidFill>
                  <a:prstClr val="black"/>
                </a:solidFill>
                <a:latin typeface="Arial" panose="020B0604020202020204" pitchFamily="34" charset="0"/>
                <a:cs typeface="Arial" panose="020B0604020202020204" pitchFamily="34" charset="0"/>
              </a:rPr>
              <a:t>Assessment total: </a:t>
            </a:r>
          </a:p>
          <a:p>
            <a:pPr algn="ctr">
              <a:lnSpc>
                <a:spcPct val="100000"/>
              </a:lnSpc>
              <a:spcBef>
                <a:spcPts val="0"/>
              </a:spcBef>
            </a:pPr>
            <a:r>
              <a:rPr lang="en-US" sz="2000" dirty="0">
                <a:solidFill>
                  <a:prstClr val="black"/>
                </a:solidFill>
                <a:latin typeface="Arial" panose="020B0604020202020204" pitchFamily="34" charset="0"/>
                <a:cs typeface="Arial" panose="020B0604020202020204" pitchFamily="34" charset="0"/>
              </a:rPr>
              <a:t>$9.2 million</a:t>
            </a:r>
            <a:br>
              <a:rPr lang="en-US" sz="1400" dirty="0">
                <a:solidFill>
                  <a:prstClr val="black"/>
                </a:solidFill>
                <a:latin typeface="Arial" panose="020B0604020202020204" pitchFamily="34" charset="0"/>
                <a:cs typeface="Arial" panose="020B0604020202020204" pitchFamily="34" charset="0"/>
              </a:rPr>
            </a:br>
            <a:endParaRPr lang="en-US" sz="1400" dirty="0">
              <a:solidFill>
                <a:prstClr val="black"/>
              </a:solidFill>
              <a:latin typeface="Arial" panose="020B0604020202020204" pitchFamily="34" charset="0"/>
              <a:cs typeface="Arial" panose="020B0604020202020204" pitchFamily="34" charset="0"/>
            </a:endParaRPr>
          </a:p>
          <a:p>
            <a:pPr algn="ctr">
              <a:lnSpc>
                <a:spcPct val="100000"/>
              </a:lnSpc>
              <a:spcBef>
                <a:spcPts val="0"/>
              </a:spcBef>
            </a:pPr>
            <a:r>
              <a:rPr lang="en-US" sz="2400" dirty="0">
                <a:solidFill>
                  <a:prstClr val="black"/>
                </a:solidFill>
                <a:latin typeface="Arial" panose="020B0604020202020204" pitchFamily="34" charset="0"/>
                <a:cs typeface="Arial" panose="020B0604020202020204" pitchFamily="34" charset="0"/>
              </a:rPr>
              <a:t>Annual benefits: </a:t>
            </a:r>
          </a:p>
          <a:p>
            <a:pPr algn="ctr">
              <a:lnSpc>
                <a:spcPct val="100000"/>
              </a:lnSpc>
              <a:spcBef>
                <a:spcPts val="0"/>
              </a:spcBef>
            </a:pPr>
            <a:r>
              <a:rPr lang="en-US" sz="2000" dirty="0">
                <a:solidFill>
                  <a:prstClr val="black"/>
                </a:solidFill>
                <a:latin typeface="Arial" panose="020B0604020202020204" pitchFamily="34" charset="0"/>
                <a:cs typeface="Arial" panose="020B0604020202020204" pitchFamily="34" charset="0"/>
              </a:rPr>
              <a:t>Electric: 1,488,687 kWh</a:t>
            </a:r>
          </a:p>
          <a:p>
            <a:pPr algn="ctr">
              <a:lnSpc>
                <a:spcPct val="100000"/>
              </a:lnSpc>
              <a:spcBef>
                <a:spcPts val="0"/>
              </a:spcBef>
            </a:pPr>
            <a:r>
              <a:rPr lang="en-US" sz="2000" dirty="0">
                <a:solidFill>
                  <a:prstClr val="black"/>
                </a:solidFill>
                <a:latin typeface="Arial" panose="020B0604020202020204" pitchFamily="34" charset="0"/>
                <a:cs typeface="Arial" panose="020B0604020202020204" pitchFamily="34" charset="0"/>
              </a:rPr>
              <a:t>Water: 770,100 gallons</a:t>
            </a:r>
          </a:p>
        </p:txBody>
      </p:sp>
    </p:spTree>
    <p:extLst>
      <p:ext uri="{BB962C8B-B14F-4D97-AF65-F5344CB8AC3E}">
        <p14:creationId xmlns:p14="http://schemas.microsoft.com/office/powerpoint/2010/main" val="3481245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22D323-8E2A-FE4E-AB58-9AAB7BC665E2}"/>
              </a:ext>
            </a:extLst>
          </p:cNvPr>
          <p:cNvSpPr/>
          <p:nvPr/>
        </p:nvSpPr>
        <p:spPr>
          <a:xfrm>
            <a:off x="272165" y="6089265"/>
            <a:ext cx="2056973" cy="230832"/>
          </a:xfrm>
          <a:prstGeom prst="rect">
            <a:avLst/>
          </a:prstGeom>
        </p:spPr>
        <p:txBody>
          <a:bodyPr wrap="none">
            <a:spAutoFit/>
          </a:bodyPr>
          <a:lstStyle/>
          <a:p>
            <a:r>
              <a:rPr lang="en-US" sz="900" dirty="0">
                <a:solidFill>
                  <a:srgbClr val="001688"/>
                </a:solidFill>
                <a:latin typeface="Arial" panose="020B0604020202020204" pitchFamily="34" charset="0"/>
                <a:cs typeface="Arial" panose="020B0604020202020204" pitchFamily="34" charset="0"/>
              </a:rPr>
              <a:t>Alamo Area Council of Governments</a:t>
            </a:r>
            <a:endParaRPr lang="en-US" sz="900" dirty="0">
              <a:solidFill>
                <a:srgbClr val="001688"/>
              </a:solidFill>
              <a:effectLst/>
              <a:latin typeface="Arial" panose="020B0604020202020204" pitchFamily="34" charset="0"/>
              <a:cs typeface="Arial" panose="020B0604020202020204" pitchFamily="34" charset="0"/>
            </a:endParaRPr>
          </a:p>
        </p:txBody>
      </p:sp>
      <p:sp>
        <p:nvSpPr>
          <p:cNvPr id="8" name="Title 1"/>
          <p:cNvSpPr>
            <a:spLocks noGrp="1"/>
          </p:cNvSpPr>
          <p:nvPr>
            <p:ph type="ctrTitle"/>
          </p:nvPr>
        </p:nvSpPr>
        <p:spPr>
          <a:xfrm>
            <a:off x="0" y="0"/>
            <a:ext cx="12192000" cy="1371600"/>
          </a:xfrm>
        </p:spPr>
        <p:txBody>
          <a:bodyPr vert="horz" lIns="0" tIns="0" rIns="0" bIns="0" rtlCol="0" anchor="ctr">
            <a:noAutofit/>
          </a:bodyPr>
          <a:lstStyle/>
          <a:p>
            <a:pPr>
              <a:lnSpc>
                <a:spcPct val="100000"/>
              </a:lnSpc>
            </a:pPr>
            <a:r>
              <a:rPr lang="en-US" sz="4800" b="1" dirty="0"/>
              <a:t>Hospitality Case Study</a:t>
            </a:r>
          </a:p>
        </p:txBody>
      </p:sp>
      <p:sp>
        <p:nvSpPr>
          <p:cNvPr id="6" name="Text Placeholder 4"/>
          <p:cNvSpPr txBox="1">
            <a:spLocks/>
          </p:cNvSpPr>
          <p:nvPr/>
        </p:nvSpPr>
        <p:spPr>
          <a:xfrm>
            <a:off x="7716982" y="1343889"/>
            <a:ext cx="4288747" cy="4281058"/>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buFont typeface="Arial"/>
              <a:buNone/>
              <a:defRPr sz="1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100000"/>
              </a:lnSpc>
              <a:spcBef>
                <a:spcPts val="0"/>
              </a:spcBef>
            </a:pPr>
            <a:r>
              <a:rPr lang="en-US" sz="2800" b="1" dirty="0">
                <a:solidFill>
                  <a:prstClr val="black"/>
                </a:solidFill>
                <a:latin typeface="Arial" panose="020B0604020202020204" pitchFamily="34" charset="0"/>
                <a:cs typeface="Arial" panose="020B0604020202020204" pitchFamily="34" charset="0"/>
              </a:rPr>
              <a:t>Barfield Building</a:t>
            </a:r>
          </a:p>
          <a:p>
            <a:pPr algn="ctr">
              <a:lnSpc>
                <a:spcPct val="100000"/>
              </a:lnSpc>
              <a:spcBef>
                <a:spcPts val="0"/>
              </a:spcBef>
            </a:pPr>
            <a:r>
              <a:rPr lang="en-US" sz="2800" b="1" dirty="0">
                <a:solidFill>
                  <a:prstClr val="black"/>
                </a:solidFill>
                <a:latin typeface="Arial" panose="020B0604020202020204" pitchFamily="34" charset="0"/>
                <a:cs typeface="Arial" panose="020B0604020202020204" pitchFamily="34" charset="0"/>
              </a:rPr>
              <a:t>Amarillo, TX</a:t>
            </a:r>
          </a:p>
          <a:p>
            <a:pPr algn="ctr">
              <a:lnSpc>
                <a:spcPct val="100000"/>
              </a:lnSpc>
              <a:spcBef>
                <a:spcPts val="0"/>
              </a:spcBef>
            </a:pPr>
            <a:endParaRPr lang="en-US" sz="2000" b="1" dirty="0">
              <a:solidFill>
                <a:prstClr val="black"/>
              </a:solidFill>
              <a:latin typeface="Arial" panose="020B0604020202020204" pitchFamily="34" charset="0"/>
              <a:cs typeface="Arial" panose="020B0604020202020204" pitchFamily="34" charset="0"/>
            </a:endParaRPr>
          </a:p>
          <a:p>
            <a:pPr algn="ctr">
              <a:lnSpc>
                <a:spcPct val="100000"/>
              </a:lnSpc>
              <a:spcBef>
                <a:spcPts val="0"/>
              </a:spcBef>
            </a:pPr>
            <a:r>
              <a:rPr lang="en-US" sz="2400" dirty="0">
                <a:solidFill>
                  <a:prstClr val="black"/>
                </a:solidFill>
                <a:latin typeface="Arial" panose="020B0604020202020204" pitchFamily="34" charset="0"/>
                <a:cs typeface="Arial" panose="020B0604020202020204" pitchFamily="34" charset="0"/>
              </a:rPr>
              <a:t>Measures installed:</a:t>
            </a:r>
          </a:p>
          <a:p>
            <a:pPr algn="ctr">
              <a:lnSpc>
                <a:spcPct val="100000"/>
              </a:lnSpc>
              <a:spcBef>
                <a:spcPts val="0"/>
              </a:spcBef>
            </a:pPr>
            <a:r>
              <a:rPr lang="en-US" sz="2000" dirty="0">
                <a:solidFill>
                  <a:prstClr val="black"/>
                </a:solidFill>
                <a:latin typeface="Arial" panose="020B0604020202020204" pitchFamily="34" charset="0"/>
                <a:cs typeface="Arial" panose="020B0604020202020204" pitchFamily="34" charset="0"/>
              </a:rPr>
              <a:t>LED Lighting • Building envelope • Water efficiency • Water heating   </a:t>
            </a:r>
          </a:p>
          <a:p>
            <a:pPr algn="ctr">
              <a:lnSpc>
                <a:spcPct val="100000"/>
              </a:lnSpc>
              <a:spcBef>
                <a:spcPts val="0"/>
              </a:spcBef>
            </a:pPr>
            <a:endParaRPr lang="en-US" sz="1400" dirty="0">
              <a:solidFill>
                <a:prstClr val="black"/>
              </a:solidFill>
              <a:latin typeface="Arial" panose="020B0604020202020204" pitchFamily="34" charset="0"/>
              <a:cs typeface="Arial" panose="020B0604020202020204" pitchFamily="34" charset="0"/>
            </a:endParaRPr>
          </a:p>
          <a:p>
            <a:pPr algn="ctr">
              <a:lnSpc>
                <a:spcPct val="100000"/>
              </a:lnSpc>
              <a:spcBef>
                <a:spcPts val="0"/>
              </a:spcBef>
            </a:pPr>
            <a:r>
              <a:rPr lang="en-US" sz="2400" dirty="0">
                <a:solidFill>
                  <a:prstClr val="black"/>
                </a:solidFill>
                <a:latin typeface="Arial" panose="020B0604020202020204" pitchFamily="34" charset="0"/>
                <a:cs typeface="Arial" panose="020B0604020202020204" pitchFamily="34" charset="0"/>
              </a:rPr>
              <a:t>Assessment total: </a:t>
            </a:r>
          </a:p>
          <a:p>
            <a:pPr algn="ctr">
              <a:lnSpc>
                <a:spcPct val="100000"/>
              </a:lnSpc>
              <a:spcBef>
                <a:spcPts val="0"/>
              </a:spcBef>
            </a:pPr>
            <a:r>
              <a:rPr lang="en-US" sz="2000" dirty="0">
                <a:solidFill>
                  <a:prstClr val="black"/>
                </a:solidFill>
                <a:latin typeface="Arial" panose="020B0604020202020204" pitchFamily="34" charset="0"/>
                <a:cs typeface="Arial" panose="020B0604020202020204" pitchFamily="34" charset="0"/>
              </a:rPr>
              <a:t>$7.36 million</a:t>
            </a:r>
            <a:br>
              <a:rPr lang="en-US" sz="1400" dirty="0">
                <a:solidFill>
                  <a:prstClr val="black"/>
                </a:solidFill>
                <a:latin typeface="Arial" panose="020B0604020202020204" pitchFamily="34" charset="0"/>
                <a:cs typeface="Arial" panose="020B0604020202020204" pitchFamily="34" charset="0"/>
              </a:rPr>
            </a:br>
            <a:endParaRPr lang="en-US" sz="1400" dirty="0">
              <a:solidFill>
                <a:prstClr val="black"/>
              </a:solidFill>
              <a:latin typeface="Arial" panose="020B0604020202020204" pitchFamily="34" charset="0"/>
              <a:cs typeface="Arial" panose="020B0604020202020204" pitchFamily="34" charset="0"/>
            </a:endParaRPr>
          </a:p>
          <a:p>
            <a:pPr algn="ctr">
              <a:lnSpc>
                <a:spcPct val="100000"/>
              </a:lnSpc>
              <a:spcBef>
                <a:spcPts val="0"/>
              </a:spcBef>
            </a:pPr>
            <a:r>
              <a:rPr lang="en-US" sz="2400" dirty="0">
                <a:solidFill>
                  <a:prstClr val="black"/>
                </a:solidFill>
                <a:latin typeface="Arial" panose="020B0604020202020204" pitchFamily="34" charset="0"/>
                <a:cs typeface="Arial" panose="020B0604020202020204" pitchFamily="34" charset="0"/>
              </a:rPr>
              <a:t>Annual savings: </a:t>
            </a:r>
          </a:p>
          <a:p>
            <a:pPr algn="ctr">
              <a:lnSpc>
                <a:spcPct val="100000"/>
              </a:lnSpc>
              <a:spcBef>
                <a:spcPts val="0"/>
              </a:spcBef>
            </a:pPr>
            <a:r>
              <a:rPr lang="en-US" sz="2000" dirty="0">
                <a:solidFill>
                  <a:prstClr val="black"/>
                </a:solidFill>
                <a:latin typeface="Arial" panose="020B0604020202020204" pitchFamily="34" charset="0"/>
                <a:cs typeface="Arial" panose="020B0604020202020204" pitchFamily="34" charset="0"/>
              </a:rPr>
              <a:t>Electric: 73%</a:t>
            </a:r>
          </a:p>
          <a:p>
            <a:pPr algn="ctr">
              <a:lnSpc>
                <a:spcPct val="100000"/>
              </a:lnSpc>
              <a:spcBef>
                <a:spcPts val="0"/>
              </a:spcBef>
            </a:pPr>
            <a:r>
              <a:rPr lang="en-US" sz="2000" dirty="0">
                <a:solidFill>
                  <a:prstClr val="black"/>
                </a:solidFill>
                <a:latin typeface="Arial" panose="020B0604020202020204" pitchFamily="34" charset="0"/>
                <a:cs typeface="Arial" panose="020B0604020202020204" pitchFamily="34" charset="0"/>
              </a:rPr>
              <a:t>Natural gas: 79%</a:t>
            </a:r>
          </a:p>
          <a:p>
            <a:pPr algn="ctr">
              <a:lnSpc>
                <a:spcPct val="100000"/>
              </a:lnSpc>
              <a:spcBef>
                <a:spcPts val="0"/>
              </a:spcBef>
            </a:pPr>
            <a:r>
              <a:rPr lang="en-US" sz="2000" dirty="0">
                <a:solidFill>
                  <a:prstClr val="black"/>
                </a:solidFill>
                <a:latin typeface="Arial" panose="020B0604020202020204" pitchFamily="34" charset="0"/>
                <a:cs typeface="Arial" panose="020B0604020202020204" pitchFamily="34" charset="0"/>
              </a:rPr>
              <a:t>Water: 40%</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13911" y="2228758"/>
            <a:ext cx="4535817" cy="3676207"/>
          </a:xfrm>
          <a:prstGeom prst="rect">
            <a:avLst/>
          </a:prstGeom>
        </p:spPr>
      </p:pic>
      <p:pic>
        <p:nvPicPr>
          <p:cNvPr id="7" name="Google Shape;411;p5"/>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479983" y="1343889"/>
            <a:ext cx="2566675" cy="3676761"/>
          </a:xfrm>
          <a:prstGeom prst="rect">
            <a:avLst/>
          </a:prstGeom>
          <a:noFill/>
          <a:ln>
            <a:noFill/>
          </a:ln>
        </p:spPr>
      </p:pic>
      <p:sp>
        <p:nvSpPr>
          <p:cNvPr id="3" name="TextBox 2"/>
          <p:cNvSpPr txBox="1"/>
          <p:nvPr/>
        </p:nvSpPr>
        <p:spPr>
          <a:xfrm>
            <a:off x="3372910" y="1337476"/>
            <a:ext cx="4017818" cy="769441"/>
          </a:xfrm>
          <a:prstGeom prst="rect">
            <a:avLst/>
          </a:prstGeom>
          <a:noFill/>
        </p:spPr>
        <p:txBody>
          <a:bodyPr wrap="square" rtlCol="0">
            <a:spAutoFit/>
          </a:bodyPr>
          <a:lstStyle/>
          <a:p>
            <a:pPr algn="ctr"/>
            <a:r>
              <a:rPr lang="en-US" sz="2200" dirty="0">
                <a:solidFill>
                  <a:srgbClr val="FF0000"/>
                </a:solidFill>
                <a:latin typeface="Arial" panose="020B0604020202020204" pitchFamily="34" charset="0"/>
                <a:cs typeface="Arial" panose="020B0604020202020204" pitchFamily="34" charset="0"/>
              </a:rPr>
              <a:t>State Historic Tax Credit: </a:t>
            </a:r>
          </a:p>
          <a:p>
            <a:pPr algn="ctr"/>
            <a:r>
              <a:rPr lang="en-US" sz="2200" dirty="0">
                <a:solidFill>
                  <a:srgbClr val="FF0000"/>
                </a:solidFill>
                <a:latin typeface="Arial" panose="020B0604020202020204" pitchFamily="34" charset="0"/>
                <a:cs typeface="Arial" panose="020B0604020202020204" pitchFamily="34" charset="0"/>
              </a:rPr>
              <a:t>$9.05 million</a:t>
            </a:r>
          </a:p>
        </p:txBody>
      </p:sp>
    </p:spTree>
    <p:extLst>
      <p:ext uri="{BB962C8B-B14F-4D97-AF65-F5344CB8AC3E}">
        <p14:creationId xmlns:p14="http://schemas.microsoft.com/office/powerpoint/2010/main" val="3251123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EA48D92-AAA0-3F49-961E-C8BD25A6A68A}"/>
              </a:ext>
            </a:extLst>
          </p:cNvPr>
          <p:cNvSpPr/>
          <p:nvPr/>
        </p:nvSpPr>
        <p:spPr>
          <a:xfrm>
            <a:off x="0" y="6645349"/>
            <a:ext cx="12192000" cy="212650"/>
          </a:xfrm>
          <a:prstGeom prst="rect">
            <a:avLst/>
          </a:prstGeom>
          <a:solidFill>
            <a:srgbClr val="001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Placeholder 9"/>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a:xfrm>
            <a:off x="0" y="0"/>
            <a:ext cx="4253948" cy="6645349"/>
          </a:xfrm>
        </p:spPr>
      </p:pic>
      <p:sp>
        <p:nvSpPr>
          <p:cNvPr id="7" name="Title 1"/>
          <p:cNvSpPr txBox="1">
            <a:spLocks/>
          </p:cNvSpPr>
          <p:nvPr/>
        </p:nvSpPr>
        <p:spPr>
          <a:xfrm>
            <a:off x="4253948" y="-1"/>
            <a:ext cx="7938052" cy="1371600"/>
          </a:xfrm>
          <a:prstGeom prst="rect">
            <a:avLst/>
          </a:prstGeom>
        </p:spPr>
        <p:txBody>
          <a:bodyPr vert="horz" lIns="457200" tIns="457200" rIns="457200" bIns="0" rtlCol="0" anchor="ctr">
            <a:noAutofit/>
          </a:bodyPr>
          <a:lstStyle>
            <a:lvl1pPr algn="l" defTabSz="914400" rtl="0" eaLnBrk="1" latinLnBrk="0" hangingPunct="1">
              <a:lnSpc>
                <a:spcPct val="110000"/>
              </a:lnSpc>
              <a:spcBef>
                <a:spcPct val="0"/>
              </a:spcBef>
              <a:buNone/>
              <a:defRPr sz="2400" kern="1200">
                <a:solidFill>
                  <a:srgbClr val="001689"/>
                </a:solidFill>
                <a:latin typeface="Arial" panose="020B0604020202020204" pitchFamily="34" charset="0"/>
                <a:ea typeface="+mj-ea"/>
                <a:cs typeface="Arial" panose="020B0604020202020204" pitchFamily="34" charset="0"/>
              </a:defRPr>
            </a:lvl1pPr>
          </a:lstStyle>
          <a:p>
            <a:pPr>
              <a:lnSpc>
                <a:spcPct val="100000"/>
              </a:lnSpc>
            </a:pPr>
            <a:r>
              <a:rPr lang="en-US" sz="3600" i="1" dirty="0"/>
              <a:t>Why TX-PACE?</a:t>
            </a:r>
          </a:p>
          <a:p>
            <a:pPr>
              <a:lnSpc>
                <a:spcPct val="100000"/>
              </a:lnSpc>
            </a:pPr>
            <a:r>
              <a:rPr lang="en-US" sz="4800" b="1" dirty="0"/>
              <a:t>Capital Providers</a:t>
            </a:r>
          </a:p>
        </p:txBody>
      </p:sp>
      <p:sp>
        <p:nvSpPr>
          <p:cNvPr id="8" name="Text Placeholder 1"/>
          <p:cNvSpPr txBox="1">
            <a:spLocks/>
          </p:cNvSpPr>
          <p:nvPr/>
        </p:nvSpPr>
        <p:spPr>
          <a:xfrm>
            <a:off x="4253948" y="1889759"/>
            <a:ext cx="7938052" cy="4684469"/>
          </a:xfrm>
          <a:prstGeom prst="rect">
            <a:avLst/>
          </a:prstGeom>
        </p:spPr>
        <p:txBody>
          <a:bodyPr vert="horz" lIns="457200" tIns="0" rIns="457200" bIns="0" rtlCol="0">
            <a:noAutofit/>
          </a:bodyPr>
          <a:lstStyle>
            <a:lvl1pPr marL="0" indent="0" algn="l" defTabSz="914400" rtl="0" eaLnBrk="1" latinLnBrk="0" hangingPunct="1">
              <a:lnSpc>
                <a:spcPct val="120000"/>
              </a:lnSpc>
              <a:spcBef>
                <a:spcPts val="1000"/>
              </a:spcBef>
              <a:buFont typeface="Arial"/>
              <a:buNone/>
              <a:defRPr sz="10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120000"/>
              </a:lnSpc>
              <a:spcBef>
                <a:spcPts val="500"/>
              </a:spcBef>
              <a:buFont typeface="Arial"/>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Arial"/>
              <a:buChar char="•"/>
              <a:defRPr sz="1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120000"/>
              </a:lnSpc>
              <a:spcBef>
                <a:spcPts val="500"/>
              </a:spcBef>
              <a:buFont typeface="Arial"/>
              <a:buChar char="•"/>
              <a:defRPr sz="12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120000"/>
              </a:lnSpc>
              <a:spcBef>
                <a:spcPts val="500"/>
              </a:spcBef>
              <a:buFont typeface="Arial"/>
              <a:buChar char="•"/>
              <a:defRPr sz="12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buClr>
                <a:srgbClr val="DB7F66"/>
              </a:buClr>
              <a:buFont typeface="Arial" panose="020B0604020202020204" pitchFamily="34" charset="0"/>
              <a:buChar char="•"/>
            </a:pPr>
            <a:r>
              <a:rPr lang="en-US" sz="2400" dirty="0">
                <a:solidFill>
                  <a:srgbClr val="232323"/>
                </a:solidFill>
                <a:latin typeface="Arial" panose="020B0604020202020204" pitchFamily="34" charset="0"/>
                <a:cs typeface="Arial" panose="020B0604020202020204" pitchFamily="34" charset="0"/>
              </a:rPr>
              <a:t>Lower risk</a:t>
            </a:r>
            <a:endParaRPr lang="en-US" sz="2400" dirty="0">
              <a:solidFill>
                <a:srgbClr val="232323"/>
              </a:solidFill>
            </a:endParaRPr>
          </a:p>
          <a:p>
            <a:pPr marL="800100" lvl="2" indent="-342900">
              <a:spcBef>
                <a:spcPts val="1000"/>
              </a:spcBef>
              <a:buClr>
                <a:srgbClr val="232323"/>
              </a:buClr>
              <a:buSzPct val="75000"/>
              <a:buFont typeface="Wingdings" panose="05000000000000000000" pitchFamily="2" charset="2"/>
              <a:buChar char="§"/>
            </a:pPr>
            <a:r>
              <a:rPr lang="en-US" sz="2000" dirty="0">
                <a:solidFill>
                  <a:srgbClr val="232323"/>
                </a:solidFill>
                <a:latin typeface="Arial" panose="020B0604020202020204" pitchFamily="34" charset="0"/>
                <a:cs typeface="Arial" panose="020B0604020202020204" pitchFamily="34" charset="0"/>
              </a:rPr>
              <a:t>First lien</a:t>
            </a:r>
          </a:p>
          <a:p>
            <a:pPr marL="800100" lvl="2" indent="-342900">
              <a:spcBef>
                <a:spcPts val="1000"/>
              </a:spcBef>
              <a:buClr>
                <a:srgbClr val="232323"/>
              </a:buClr>
              <a:buSzPct val="75000"/>
              <a:buFont typeface="Wingdings" panose="05000000000000000000" pitchFamily="2" charset="2"/>
              <a:buChar char="§"/>
            </a:pPr>
            <a:r>
              <a:rPr lang="en-US" sz="2000" dirty="0">
                <a:solidFill>
                  <a:srgbClr val="232323"/>
                </a:solidFill>
                <a:latin typeface="Arial" panose="020B0604020202020204" pitchFamily="34" charset="0"/>
                <a:cs typeface="Arial" panose="020B0604020202020204" pitchFamily="34" charset="0"/>
              </a:rPr>
              <a:t>Not extinguished with bankruptcy</a:t>
            </a:r>
          </a:p>
          <a:p>
            <a:pPr marL="800100" lvl="2" indent="-342900">
              <a:spcBef>
                <a:spcPts val="1000"/>
              </a:spcBef>
              <a:buClr>
                <a:srgbClr val="232323"/>
              </a:buClr>
              <a:buSzPct val="75000"/>
              <a:buFont typeface="Wingdings" panose="05000000000000000000" pitchFamily="2" charset="2"/>
              <a:buChar char="§"/>
            </a:pPr>
            <a:r>
              <a:rPr lang="en-US" sz="2000" dirty="0">
                <a:solidFill>
                  <a:srgbClr val="232323"/>
                </a:solidFill>
                <a:latin typeface="Arial" panose="020B0604020202020204" pitchFamily="34" charset="0"/>
                <a:cs typeface="Arial" panose="020B0604020202020204" pitchFamily="34" charset="0"/>
              </a:rPr>
              <a:t>Guaranteed savings-to-investment ratio of ≥ 1</a:t>
            </a:r>
          </a:p>
          <a:p>
            <a:pPr marL="800100" lvl="2" indent="-342900">
              <a:spcBef>
                <a:spcPts val="1000"/>
              </a:spcBef>
              <a:buClr>
                <a:srgbClr val="232323"/>
              </a:buClr>
              <a:buSzPct val="75000"/>
              <a:buFont typeface="Wingdings" panose="05000000000000000000" pitchFamily="2" charset="2"/>
              <a:buChar char="§"/>
            </a:pPr>
            <a:r>
              <a:rPr lang="en-US" sz="2000" dirty="0">
                <a:solidFill>
                  <a:srgbClr val="232323"/>
                </a:solidFill>
                <a:latin typeface="Arial" panose="020B0604020202020204" pitchFamily="34" charset="0"/>
                <a:cs typeface="Arial" panose="020B0604020202020204" pitchFamily="34" charset="0"/>
              </a:rPr>
              <a:t>Increased asset value</a:t>
            </a:r>
          </a:p>
          <a:p>
            <a:pPr marL="285750" indent="-285750">
              <a:buClr>
                <a:srgbClr val="DB7F66"/>
              </a:buClr>
              <a:buFont typeface="Arial" panose="020B0604020202020204" pitchFamily="34" charset="0"/>
              <a:buChar char="•"/>
            </a:pPr>
            <a:r>
              <a:rPr lang="en-US" sz="2400" dirty="0">
                <a:solidFill>
                  <a:srgbClr val="232323"/>
                </a:solidFill>
                <a:latin typeface="Arial" panose="020B0604020202020204" pitchFamily="34" charset="0"/>
                <a:cs typeface="Arial" panose="020B0604020202020204" pitchFamily="34" charset="0"/>
              </a:rPr>
              <a:t>Faster/easier due diligence process</a:t>
            </a:r>
          </a:p>
          <a:p>
            <a:pPr marL="800100" lvl="2" indent="-342900">
              <a:spcBef>
                <a:spcPts val="1000"/>
              </a:spcBef>
              <a:buClr>
                <a:srgbClr val="232323"/>
              </a:buClr>
              <a:buSzPct val="75000"/>
              <a:buFont typeface="Wingdings" panose="05000000000000000000" pitchFamily="2" charset="2"/>
              <a:buChar char="§"/>
            </a:pPr>
            <a:r>
              <a:rPr lang="en-US" sz="2000" dirty="0">
                <a:solidFill>
                  <a:srgbClr val="232323"/>
                </a:solidFill>
                <a:latin typeface="Arial" panose="020B0604020202020204" pitchFamily="34" charset="0"/>
                <a:cs typeface="Arial" panose="020B0604020202020204" pitchFamily="34" charset="0"/>
              </a:rPr>
              <a:t>Third party assessment guarantees utility savings</a:t>
            </a:r>
          </a:p>
        </p:txBody>
      </p:sp>
      <p:pic>
        <p:nvPicPr>
          <p:cNvPr id="11" name="Picture Placeholder 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0" y="0"/>
            <a:ext cx="4253948" cy="6645349"/>
          </a:xfrm>
          <a:prstGeom prst="rect">
            <a:avLst/>
          </a:prstGeom>
          <a:gradFill>
            <a:gsLst>
              <a:gs pos="0">
                <a:schemeClr val="bg1">
                  <a:lumMod val="85000"/>
                </a:schemeClr>
              </a:gs>
              <a:gs pos="99000">
                <a:schemeClr val="bg1">
                  <a:lumMod val="75000"/>
                </a:schemeClr>
              </a:gs>
            </a:gsLst>
            <a:lin ang="5400000" scaled="1"/>
          </a:gradFill>
          <a:ln>
            <a:noFill/>
          </a:ln>
        </p:spPr>
      </p:pic>
    </p:spTree>
    <p:extLst>
      <p:ext uri="{BB962C8B-B14F-4D97-AF65-F5344CB8AC3E}">
        <p14:creationId xmlns:p14="http://schemas.microsoft.com/office/powerpoint/2010/main" val="1806979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51809" y="5297863"/>
            <a:ext cx="6717947" cy="983194"/>
          </a:xfrm>
        </p:spPr>
        <p:txBody>
          <a:bodyPr>
            <a:noAutofit/>
          </a:bodyPr>
          <a:lstStyle/>
          <a:p>
            <a:r>
              <a:rPr lang="en-US" sz="3200" i="1" dirty="0"/>
              <a:t>Innovative financing for commercial energy and water saving initiatives</a:t>
            </a:r>
          </a:p>
        </p:txBody>
      </p:sp>
      <p:sp>
        <p:nvSpPr>
          <p:cNvPr id="6" name="Text Placeholder 5"/>
          <p:cNvSpPr>
            <a:spLocks noGrp="1"/>
          </p:cNvSpPr>
          <p:nvPr>
            <p:ph type="body" sz="quarter" idx="11"/>
          </p:nvPr>
        </p:nvSpPr>
        <p:spPr>
          <a:xfrm>
            <a:off x="4751810" y="493908"/>
            <a:ext cx="5132754" cy="1684421"/>
          </a:xfrm>
        </p:spPr>
        <p:txBody>
          <a:bodyPr>
            <a:noAutofit/>
          </a:bodyPr>
          <a:lstStyle/>
          <a:p>
            <a:r>
              <a:rPr lang="en-US" sz="6000" b="1" dirty="0">
                <a:solidFill>
                  <a:srgbClr val="FBCD0B"/>
                </a:solidFill>
              </a:rPr>
              <a:t>P</a:t>
            </a:r>
            <a:r>
              <a:rPr lang="en-US" sz="4400" dirty="0"/>
              <a:t>ROPERTY</a:t>
            </a:r>
            <a:r>
              <a:rPr lang="en-US" sz="4400" dirty="0">
                <a:solidFill>
                  <a:srgbClr val="FBCD0B"/>
                </a:solidFill>
              </a:rPr>
              <a:t> </a:t>
            </a:r>
          </a:p>
          <a:p>
            <a:r>
              <a:rPr lang="en-US" sz="6000" b="1" dirty="0">
                <a:solidFill>
                  <a:srgbClr val="FBCD0B"/>
                </a:solidFill>
              </a:rPr>
              <a:t>A</a:t>
            </a:r>
            <a:r>
              <a:rPr lang="en-US" sz="4400" dirty="0"/>
              <a:t>SSESSED</a:t>
            </a:r>
          </a:p>
          <a:p>
            <a:r>
              <a:rPr lang="en-US" sz="6000" b="1" dirty="0">
                <a:solidFill>
                  <a:srgbClr val="FBCD0B"/>
                </a:solidFill>
              </a:rPr>
              <a:t>C</a:t>
            </a:r>
            <a:r>
              <a:rPr lang="en-US" sz="4400" dirty="0"/>
              <a:t>LEAN</a:t>
            </a:r>
          </a:p>
          <a:p>
            <a:r>
              <a:rPr lang="en-US" sz="6000" b="1" dirty="0">
                <a:solidFill>
                  <a:srgbClr val="FBCD0B"/>
                </a:solidFill>
              </a:rPr>
              <a:t>E</a:t>
            </a:r>
            <a:r>
              <a:rPr lang="en-US" sz="4400" dirty="0"/>
              <a:t>NERGY</a:t>
            </a:r>
          </a:p>
        </p:txBody>
      </p:sp>
      <p:sp>
        <p:nvSpPr>
          <p:cNvPr id="9" name="Rectangle 8"/>
          <p:cNvSpPr/>
          <p:nvPr/>
        </p:nvSpPr>
        <p:spPr>
          <a:xfrm>
            <a:off x="112294" y="936010"/>
            <a:ext cx="4029359" cy="800219"/>
          </a:xfrm>
          <a:prstGeom prst="rect">
            <a:avLst/>
          </a:prstGeom>
        </p:spPr>
        <p:txBody>
          <a:bodyPr wrap="square">
            <a:spAutoFit/>
          </a:bodyPr>
          <a:lstStyle/>
          <a:p>
            <a:br>
              <a:rPr lang="en-US" sz="2800"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pic>
        <p:nvPicPr>
          <p:cNvPr id="15" name="Picture Placeholder 14"/>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22028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EA48D92-AAA0-3F49-961E-C8BD25A6A68A}"/>
              </a:ext>
            </a:extLst>
          </p:cNvPr>
          <p:cNvSpPr/>
          <p:nvPr/>
        </p:nvSpPr>
        <p:spPr>
          <a:xfrm>
            <a:off x="0" y="6645349"/>
            <a:ext cx="12192000" cy="212650"/>
          </a:xfrm>
          <a:prstGeom prst="rect">
            <a:avLst/>
          </a:prstGeom>
          <a:solidFill>
            <a:srgbClr val="001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Placeholder 9"/>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a:xfrm>
            <a:off x="0" y="0"/>
            <a:ext cx="4253948" cy="6645349"/>
          </a:xfrm>
        </p:spPr>
      </p:pic>
      <p:sp>
        <p:nvSpPr>
          <p:cNvPr id="7" name="Title 1"/>
          <p:cNvSpPr txBox="1">
            <a:spLocks/>
          </p:cNvSpPr>
          <p:nvPr/>
        </p:nvSpPr>
        <p:spPr>
          <a:xfrm>
            <a:off x="4253948" y="-1"/>
            <a:ext cx="7938052" cy="1371600"/>
          </a:xfrm>
          <a:prstGeom prst="rect">
            <a:avLst/>
          </a:prstGeom>
        </p:spPr>
        <p:txBody>
          <a:bodyPr vert="horz" lIns="457200" tIns="457200" rIns="457200" bIns="0" rtlCol="0" anchor="ctr">
            <a:noAutofit/>
          </a:bodyPr>
          <a:lstStyle>
            <a:lvl1pPr algn="l" defTabSz="914400" rtl="0" eaLnBrk="1" latinLnBrk="0" hangingPunct="1">
              <a:lnSpc>
                <a:spcPct val="110000"/>
              </a:lnSpc>
              <a:spcBef>
                <a:spcPct val="0"/>
              </a:spcBef>
              <a:buNone/>
              <a:defRPr sz="2400" kern="1200">
                <a:solidFill>
                  <a:srgbClr val="001689"/>
                </a:solidFill>
                <a:latin typeface="Arial" panose="020B0604020202020204" pitchFamily="34" charset="0"/>
                <a:ea typeface="+mj-ea"/>
                <a:cs typeface="Arial" panose="020B0604020202020204" pitchFamily="34" charset="0"/>
              </a:defRPr>
            </a:lvl1pPr>
          </a:lstStyle>
          <a:p>
            <a:pPr>
              <a:lnSpc>
                <a:spcPct val="100000"/>
              </a:lnSpc>
            </a:pPr>
            <a:r>
              <a:rPr lang="en-US" sz="3600" i="1" dirty="0"/>
              <a:t>Why TX-PACE?</a:t>
            </a:r>
          </a:p>
          <a:p>
            <a:pPr>
              <a:lnSpc>
                <a:spcPct val="100000"/>
              </a:lnSpc>
            </a:pPr>
            <a:r>
              <a:rPr lang="en-US" sz="4800" b="1" dirty="0"/>
              <a:t>Mortgage Holder</a:t>
            </a:r>
          </a:p>
        </p:txBody>
      </p:sp>
      <p:sp>
        <p:nvSpPr>
          <p:cNvPr id="8" name="Text Placeholder 1"/>
          <p:cNvSpPr txBox="1">
            <a:spLocks/>
          </p:cNvSpPr>
          <p:nvPr/>
        </p:nvSpPr>
        <p:spPr>
          <a:xfrm>
            <a:off x="4253948" y="1889759"/>
            <a:ext cx="7938052" cy="4684469"/>
          </a:xfrm>
          <a:prstGeom prst="rect">
            <a:avLst/>
          </a:prstGeom>
        </p:spPr>
        <p:txBody>
          <a:bodyPr vert="horz" lIns="457200" tIns="0" rIns="457200" bIns="0" rtlCol="0">
            <a:noAutofit/>
          </a:bodyPr>
          <a:lstStyle>
            <a:lvl1pPr marL="0" indent="0" algn="l" defTabSz="914400" rtl="0" eaLnBrk="1" latinLnBrk="0" hangingPunct="1">
              <a:lnSpc>
                <a:spcPct val="120000"/>
              </a:lnSpc>
              <a:spcBef>
                <a:spcPts val="1000"/>
              </a:spcBef>
              <a:buFont typeface="Arial"/>
              <a:buNone/>
              <a:defRPr sz="10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120000"/>
              </a:lnSpc>
              <a:spcBef>
                <a:spcPts val="500"/>
              </a:spcBef>
              <a:buFont typeface="Arial"/>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Arial"/>
              <a:buChar char="•"/>
              <a:defRPr sz="1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120000"/>
              </a:lnSpc>
              <a:spcBef>
                <a:spcPts val="500"/>
              </a:spcBef>
              <a:buFont typeface="Arial"/>
              <a:buChar char="•"/>
              <a:defRPr sz="12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120000"/>
              </a:lnSpc>
              <a:spcBef>
                <a:spcPts val="500"/>
              </a:spcBef>
              <a:buFont typeface="Arial"/>
              <a:buChar char="•"/>
              <a:defRPr sz="12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buClr>
                <a:srgbClr val="DB7F66"/>
              </a:buClr>
              <a:buFont typeface="Arial" panose="020B0604020202020204" pitchFamily="34" charset="0"/>
              <a:buChar char="•"/>
            </a:pPr>
            <a:r>
              <a:rPr lang="en-US" sz="2400" dirty="0">
                <a:solidFill>
                  <a:srgbClr val="232323"/>
                </a:solidFill>
                <a:latin typeface="Arial" panose="020B0604020202020204" pitchFamily="34" charset="0"/>
                <a:cs typeface="Arial" panose="020B0604020202020204" pitchFamily="34" charset="0"/>
              </a:rPr>
              <a:t>Increased value of underlying asset</a:t>
            </a:r>
            <a:endParaRPr lang="en-US" sz="2400" dirty="0">
              <a:solidFill>
                <a:srgbClr val="232323"/>
              </a:solidFill>
            </a:endParaRPr>
          </a:p>
          <a:p>
            <a:pPr marL="285750" lvl="1" indent="-285750">
              <a:spcBef>
                <a:spcPts val="1000"/>
              </a:spcBef>
              <a:buClr>
                <a:srgbClr val="DB7F66"/>
              </a:buClr>
              <a:buFont typeface="Arial" panose="020B0604020202020204" pitchFamily="34" charset="0"/>
              <a:buChar char="•"/>
            </a:pPr>
            <a:r>
              <a:rPr lang="en-US" sz="2400" dirty="0">
                <a:solidFill>
                  <a:srgbClr val="232323"/>
                </a:solidFill>
              </a:rPr>
              <a:t>Increases interest-coverage ratio</a:t>
            </a:r>
          </a:p>
          <a:p>
            <a:pPr marL="800100" lvl="2" indent="-342900">
              <a:spcBef>
                <a:spcPts val="1000"/>
              </a:spcBef>
              <a:buClr>
                <a:srgbClr val="232323"/>
              </a:buClr>
              <a:buSzPct val="75000"/>
              <a:buFont typeface="Wingdings" panose="05000000000000000000" pitchFamily="2" charset="2"/>
              <a:buChar char="§"/>
            </a:pPr>
            <a:r>
              <a:rPr lang="en-US" sz="2000" dirty="0">
                <a:solidFill>
                  <a:srgbClr val="232323"/>
                </a:solidFill>
                <a:latin typeface="Arial" panose="020B0604020202020204" pitchFamily="34" charset="0"/>
                <a:cs typeface="Arial" panose="020B0604020202020204" pitchFamily="34" charset="0"/>
              </a:rPr>
              <a:t>Since SIR must be ≥ 1</a:t>
            </a:r>
          </a:p>
          <a:p>
            <a:pPr marL="285750" indent="-285750">
              <a:buClr>
                <a:srgbClr val="DB7F66"/>
              </a:buClr>
              <a:buFont typeface="Arial" panose="020B0604020202020204" pitchFamily="34" charset="0"/>
              <a:buChar char="•"/>
            </a:pPr>
            <a:r>
              <a:rPr lang="en-US" sz="2400" dirty="0">
                <a:solidFill>
                  <a:srgbClr val="232323"/>
                </a:solidFill>
                <a:latin typeface="Arial" panose="020B0604020202020204" pitchFamily="34" charset="0"/>
                <a:cs typeface="Arial" panose="020B0604020202020204" pitchFamily="34" charset="0"/>
              </a:rPr>
              <a:t>NEVER accelerates</a:t>
            </a:r>
          </a:p>
          <a:p>
            <a:pPr marL="800100" lvl="2" indent="-342900">
              <a:spcBef>
                <a:spcPts val="1000"/>
              </a:spcBef>
              <a:buClr>
                <a:srgbClr val="232323"/>
              </a:buClr>
              <a:buSzPct val="75000"/>
              <a:buFont typeface="Wingdings" panose="05000000000000000000" pitchFamily="2" charset="2"/>
              <a:buChar char="§"/>
            </a:pPr>
            <a:r>
              <a:rPr lang="en-US" sz="2000" dirty="0">
                <a:solidFill>
                  <a:srgbClr val="232323"/>
                </a:solidFill>
                <a:latin typeface="Arial" panose="020B0604020202020204" pitchFamily="34" charset="0"/>
                <a:cs typeface="Arial" panose="020B0604020202020204" pitchFamily="34" charset="0"/>
              </a:rPr>
              <a:t>Only the current and past-due payments are senior to the mortgage</a:t>
            </a:r>
          </a:p>
        </p:txBody>
      </p:sp>
      <p:pic>
        <p:nvPicPr>
          <p:cNvPr id="6" name="Picture Placeholder 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0" y="-1"/>
            <a:ext cx="4253948" cy="6645349"/>
          </a:xfrm>
          <a:prstGeom prst="rect">
            <a:avLst/>
          </a:prstGeom>
          <a:gradFill>
            <a:gsLst>
              <a:gs pos="0">
                <a:schemeClr val="bg1">
                  <a:lumMod val="85000"/>
                </a:schemeClr>
              </a:gs>
              <a:gs pos="99000">
                <a:schemeClr val="bg1">
                  <a:lumMod val="75000"/>
                </a:schemeClr>
              </a:gs>
            </a:gsLst>
            <a:lin ang="5400000" scaled="1"/>
          </a:gradFill>
          <a:ln>
            <a:noFill/>
          </a:ln>
        </p:spPr>
      </p:pic>
    </p:spTree>
    <p:extLst>
      <p:ext uri="{BB962C8B-B14F-4D97-AF65-F5344CB8AC3E}">
        <p14:creationId xmlns:p14="http://schemas.microsoft.com/office/powerpoint/2010/main" val="16601974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239869441"/>
              </p:ext>
            </p:extLst>
          </p:nvPr>
        </p:nvGraphicFramePr>
        <p:xfrm>
          <a:off x="1138807" y="1542788"/>
          <a:ext cx="9419691" cy="4114800"/>
        </p:xfrm>
        <a:graphic>
          <a:graphicData uri="http://schemas.openxmlformats.org/drawingml/2006/table">
            <a:tbl>
              <a:tblPr firstRow="1" bandRow="1">
                <a:tableStyleId>{5C22544A-7EE6-4342-B048-85BDC9FD1C3A}</a:tableStyleId>
              </a:tblPr>
              <a:tblGrid>
                <a:gridCol w="778226">
                  <a:extLst>
                    <a:ext uri="{9D8B030D-6E8A-4147-A177-3AD203B41FA5}">
                      <a16:colId xmlns:a16="http://schemas.microsoft.com/office/drawing/2014/main" val="20000"/>
                    </a:ext>
                  </a:extLst>
                </a:gridCol>
                <a:gridCol w="8641465">
                  <a:extLst>
                    <a:ext uri="{9D8B030D-6E8A-4147-A177-3AD203B41FA5}">
                      <a16:colId xmlns:a16="http://schemas.microsoft.com/office/drawing/2014/main" val="20001"/>
                    </a:ext>
                  </a:extLst>
                </a:gridCol>
              </a:tblGrid>
              <a:tr h="655322">
                <a:tc>
                  <a:txBody>
                    <a:bodyPr/>
                    <a:lstStyle/>
                    <a:p>
                      <a:pPr marL="0" marR="0" lvl="0" indent="0" algn="ctr" defTabSz="914400" rtl="0" eaLnBrk="1" fontAlgn="auto" latinLnBrk="0" hangingPunct="1">
                        <a:lnSpc>
                          <a:spcPct val="100000"/>
                        </a:lnSpc>
                        <a:spcBef>
                          <a:spcPts val="0"/>
                        </a:spcBef>
                        <a:spcAft>
                          <a:spcPts val="0"/>
                        </a:spcAft>
                        <a:buClrTx/>
                        <a:buSzPct val="75000"/>
                        <a:buFontTx/>
                        <a:buNone/>
                        <a:tabLst/>
                        <a:defRPr/>
                      </a:pPr>
                      <a:r>
                        <a:rPr lang="en-US" sz="3000" b="0" kern="1200" dirty="0">
                          <a:solidFill>
                            <a:srgbClr val="DB7F66"/>
                          </a:solidFill>
                          <a:latin typeface="Calibri" panose="020F0502020204030204" pitchFamily="34" charset="0"/>
                          <a:ea typeface="Open Sans" charset="0"/>
                          <a:cs typeface="Calibri" panose="020F0502020204030204" pitchFamily="34" charset="0"/>
                        </a:rPr>
                        <a:t>•</a:t>
                      </a:r>
                      <a:endParaRPr lang="en-US" sz="3000" b="0" kern="1200" dirty="0">
                        <a:solidFill>
                          <a:srgbClr val="DB7F66"/>
                        </a:solidFill>
                        <a:latin typeface="Arial" panose="020B0604020202020204" pitchFamily="34" charset="0"/>
                        <a:ea typeface="Open Sans" charset="0"/>
                        <a:cs typeface="Arial" panose="020B0604020202020204" pitchFamily="34" charset="0"/>
                      </a:endParaRPr>
                    </a:p>
                  </a:txBody>
                  <a:tcPr marT="182880" marB="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base">
                        <a:spcBef>
                          <a:spcPct val="0"/>
                        </a:spcBef>
                        <a:spcAft>
                          <a:spcPct val="0"/>
                        </a:spcAft>
                      </a:pPr>
                      <a:r>
                        <a:rPr lang="en-US" sz="2400" b="0" dirty="0">
                          <a:solidFill>
                            <a:srgbClr val="232323"/>
                          </a:solidFill>
                          <a:latin typeface="Arial" panose="020B0604020202020204" pitchFamily="34" charset="0"/>
                          <a:cs typeface="Arial" panose="020B0604020202020204" pitchFamily="34" charset="0"/>
                        </a:rPr>
                        <a:t>Provides 100% up-front funding of all hard and soft costs</a:t>
                      </a:r>
                    </a:p>
                  </a:txBody>
                  <a:tcPr marT="182880" marB="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168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55322">
                <a:tc>
                  <a:txBody>
                    <a:bodyPr/>
                    <a:lstStyle/>
                    <a:p>
                      <a:pPr marL="0" marR="0" lvl="0" indent="0" algn="ctr" defTabSz="914400" rtl="0" eaLnBrk="1" fontAlgn="auto" latinLnBrk="0" hangingPunct="1">
                        <a:lnSpc>
                          <a:spcPct val="100000"/>
                        </a:lnSpc>
                        <a:spcBef>
                          <a:spcPts val="0"/>
                        </a:spcBef>
                        <a:spcAft>
                          <a:spcPts val="0"/>
                        </a:spcAft>
                        <a:buClrTx/>
                        <a:buSzPct val="75000"/>
                        <a:buFontTx/>
                        <a:buNone/>
                        <a:tabLst/>
                        <a:defRPr/>
                      </a:pPr>
                      <a:r>
                        <a:rPr lang="en-US" sz="3000" b="0" kern="1200" dirty="0">
                          <a:solidFill>
                            <a:srgbClr val="DB7F66"/>
                          </a:solidFill>
                          <a:latin typeface="Calibri" panose="020F0502020204030204" pitchFamily="34" charset="0"/>
                          <a:ea typeface="Open Sans" charset="0"/>
                          <a:cs typeface="Calibri" panose="020F0502020204030204" pitchFamily="34" charset="0"/>
                        </a:rPr>
                        <a:t>•</a:t>
                      </a:r>
                    </a:p>
                  </a:txBody>
                  <a:tcPr marT="182880" marB="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30000"/>
                        </a:lnSpc>
                        <a:spcBef>
                          <a:spcPct val="0"/>
                        </a:spcBef>
                        <a:spcAft>
                          <a:spcPct val="0"/>
                        </a:spcAft>
                        <a:buClr>
                          <a:srgbClr val="FEBC18"/>
                        </a:buClr>
                        <a:buSzPct val="75000"/>
                        <a:buFontTx/>
                        <a:buNone/>
                        <a:tabLst/>
                        <a:defRPr/>
                      </a:pPr>
                      <a:r>
                        <a:rPr lang="en-US" sz="2400" b="0" kern="1200" dirty="0">
                          <a:solidFill>
                            <a:srgbClr val="232323"/>
                          </a:solidFill>
                          <a:latin typeface="Arial" panose="020B0604020202020204" pitchFamily="34" charset="0"/>
                          <a:ea typeface="+mn-ea"/>
                          <a:cs typeface="Arial" panose="020B0604020202020204" pitchFamily="34" charset="0"/>
                        </a:rPr>
                        <a:t>20+ year repayment term = immediate income source</a:t>
                      </a:r>
                    </a:p>
                  </a:txBody>
                  <a:tcPr marT="182880" marB="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1689"/>
                      </a:solidFill>
                      <a:prstDash val="solid"/>
                      <a:round/>
                      <a:headEnd type="none" w="med" len="med"/>
                      <a:tailEnd type="none" w="med" len="med"/>
                    </a:lnT>
                    <a:lnB w="6350" cap="flat" cmpd="sng" algn="ctr">
                      <a:solidFill>
                        <a:srgbClr val="00168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55322">
                <a:tc>
                  <a:txBody>
                    <a:bodyPr/>
                    <a:lstStyle/>
                    <a:p>
                      <a:pPr marL="0" marR="0" lvl="0" indent="0" algn="ctr" defTabSz="914400" rtl="0" eaLnBrk="1" fontAlgn="auto" latinLnBrk="0" hangingPunct="1">
                        <a:lnSpc>
                          <a:spcPct val="100000"/>
                        </a:lnSpc>
                        <a:spcBef>
                          <a:spcPts val="0"/>
                        </a:spcBef>
                        <a:spcAft>
                          <a:spcPts val="0"/>
                        </a:spcAft>
                        <a:buClrTx/>
                        <a:buSzPct val="75000"/>
                        <a:buFontTx/>
                        <a:buNone/>
                        <a:tabLst/>
                        <a:defRPr/>
                      </a:pPr>
                      <a:r>
                        <a:rPr lang="en-US" sz="3000" b="0" kern="1200" dirty="0">
                          <a:solidFill>
                            <a:srgbClr val="DB7F66"/>
                          </a:solidFill>
                          <a:latin typeface="Calibri" panose="020F0502020204030204" pitchFamily="34" charset="0"/>
                          <a:ea typeface="Open Sans" charset="0"/>
                          <a:cs typeface="Calibri" panose="020F0502020204030204" pitchFamily="34" charset="0"/>
                        </a:rPr>
                        <a:t>•</a:t>
                      </a:r>
                    </a:p>
                  </a:txBody>
                  <a:tcPr marT="182880" marB="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ase" latinLnBrk="0" hangingPunct="1">
                        <a:spcBef>
                          <a:spcPct val="0"/>
                        </a:spcBef>
                        <a:spcAft>
                          <a:spcPct val="0"/>
                        </a:spcAft>
                        <a:buClr>
                          <a:srgbClr val="FEBC18"/>
                        </a:buClr>
                      </a:pPr>
                      <a:r>
                        <a:rPr lang="en-US" sz="2400" b="0" kern="1200" dirty="0">
                          <a:solidFill>
                            <a:srgbClr val="232323"/>
                          </a:solidFill>
                          <a:latin typeface="Arial" panose="020B0604020202020204" pitchFamily="34" charset="0"/>
                          <a:ea typeface="+mn-ea"/>
                          <a:cs typeface="Arial" panose="020B0604020202020204" pitchFamily="34" charset="0"/>
                        </a:rPr>
                        <a:t>Does not tie up borrowing capacity for company</a:t>
                      </a:r>
                    </a:p>
                  </a:txBody>
                  <a:tcPr marT="182880" marB="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1689"/>
                      </a:solidFill>
                      <a:prstDash val="solid"/>
                      <a:round/>
                      <a:headEnd type="none" w="med" len="med"/>
                      <a:tailEnd type="none" w="med" len="med"/>
                    </a:lnT>
                    <a:lnB w="6350" cap="flat" cmpd="sng" algn="ctr">
                      <a:solidFill>
                        <a:srgbClr val="00168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55322">
                <a:tc>
                  <a:txBody>
                    <a:bodyPr/>
                    <a:lstStyle/>
                    <a:p>
                      <a:pPr marL="0" marR="0" lvl="0" indent="0" algn="ctr" defTabSz="914400" rtl="0" eaLnBrk="1" fontAlgn="auto" latinLnBrk="0" hangingPunct="1">
                        <a:lnSpc>
                          <a:spcPct val="100000"/>
                        </a:lnSpc>
                        <a:spcBef>
                          <a:spcPts val="0"/>
                        </a:spcBef>
                        <a:spcAft>
                          <a:spcPts val="0"/>
                        </a:spcAft>
                        <a:buClrTx/>
                        <a:buSzPct val="75000"/>
                        <a:buFontTx/>
                        <a:buNone/>
                        <a:tabLst/>
                        <a:defRPr/>
                      </a:pPr>
                      <a:r>
                        <a:rPr lang="en-US" sz="3000" b="0" kern="1200" dirty="0">
                          <a:solidFill>
                            <a:srgbClr val="DB7F66"/>
                          </a:solidFill>
                          <a:latin typeface="Calibri" panose="020F0502020204030204" pitchFamily="34" charset="0"/>
                          <a:ea typeface="Open Sans" charset="0"/>
                          <a:cs typeface="Calibri" panose="020F0502020204030204" pitchFamily="34" charset="0"/>
                        </a:rPr>
                        <a:t>•</a:t>
                      </a:r>
                    </a:p>
                  </a:txBody>
                  <a:tcPr marT="182880" marB="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30000"/>
                        </a:lnSpc>
                        <a:spcBef>
                          <a:spcPct val="0"/>
                        </a:spcBef>
                        <a:spcAft>
                          <a:spcPct val="0"/>
                        </a:spcAft>
                        <a:buClr>
                          <a:srgbClr val="FEBC18"/>
                        </a:buClr>
                        <a:buSzPct val="75000"/>
                        <a:buFontTx/>
                        <a:buNone/>
                        <a:tabLst/>
                        <a:defRPr/>
                      </a:pPr>
                      <a:r>
                        <a:rPr lang="en-US" sz="2400" b="0" kern="1200" dirty="0">
                          <a:solidFill>
                            <a:srgbClr val="232323"/>
                          </a:solidFill>
                          <a:latin typeface="Arial" panose="020B0604020202020204" pitchFamily="34" charset="0"/>
                          <a:ea typeface="+mn-ea"/>
                          <a:cs typeface="Arial" panose="020B0604020202020204" pitchFamily="34" charset="0"/>
                        </a:rPr>
                        <a:t>Requires utility savings to be validated by third party review</a:t>
                      </a:r>
                    </a:p>
                  </a:txBody>
                  <a:tcPr marT="182880" marB="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1689"/>
                      </a:solidFill>
                      <a:prstDash val="solid"/>
                      <a:round/>
                      <a:headEnd type="none" w="med" len="med"/>
                      <a:tailEnd type="none" w="med" len="med"/>
                    </a:lnT>
                    <a:lnB w="6350" cap="flat" cmpd="sng" algn="ctr">
                      <a:solidFill>
                        <a:srgbClr val="00168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69885">
                <a:tc>
                  <a:txBody>
                    <a:bodyPr/>
                    <a:lstStyle/>
                    <a:p>
                      <a:pPr marL="0" marR="0" lvl="0" indent="0" algn="ctr" defTabSz="914400" rtl="0" eaLnBrk="1" fontAlgn="auto" latinLnBrk="0" hangingPunct="1">
                        <a:lnSpc>
                          <a:spcPct val="100000"/>
                        </a:lnSpc>
                        <a:spcBef>
                          <a:spcPts val="0"/>
                        </a:spcBef>
                        <a:spcAft>
                          <a:spcPts val="0"/>
                        </a:spcAft>
                        <a:buClrTx/>
                        <a:buSzPct val="75000"/>
                        <a:buFontTx/>
                        <a:buNone/>
                        <a:tabLst/>
                        <a:defRPr/>
                      </a:pPr>
                      <a:r>
                        <a:rPr lang="en-US" sz="3000" b="0" kern="1200" dirty="0">
                          <a:solidFill>
                            <a:srgbClr val="DB7F66"/>
                          </a:solidFill>
                          <a:latin typeface="Calibri" panose="020F0502020204030204" pitchFamily="34" charset="0"/>
                          <a:ea typeface="Open Sans" charset="0"/>
                          <a:cs typeface="Calibri" panose="020F0502020204030204" pitchFamily="34" charset="0"/>
                        </a:rPr>
                        <a:t>•</a:t>
                      </a:r>
                    </a:p>
                  </a:txBody>
                  <a:tcPr marT="182880" marB="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30000"/>
                        </a:lnSpc>
                        <a:spcBef>
                          <a:spcPct val="0"/>
                        </a:spcBef>
                        <a:spcAft>
                          <a:spcPct val="0"/>
                        </a:spcAft>
                        <a:buClr>
                          <a:srgbClr val="FEBC18"/>
                        </a:buClr>
                        <a:buSzPct val="75000"/>
                        <a:buFontTx/>
                        <a:buNone/>
                        <a:tabLst/>
                        <a:defRPr/>
                      </a:pPr>
                      <a:r>
                        <a:rPr lang="en-US" sz="2400" b="0" kern="1200" dirty="0">
                          <a:solidFill>
                            <a:srgbClr val="232323"/>
                          </a:solidFill>
                          <a:latin typeface="Arial" panose="020B0604020202020204" pitchFamily="34" charset="0"/>
                          <a:ea typeface="+mn-ea"/>
                          <a:cs typeface="Arial" panose="020B0604020202020204" pitchFamily="34" charset="0"/>
                        </a:rPr>
                        <a:t>Allows property owner to select lender, contractor, and project</a:t>
                      </a:r>
                    </a:p>
                  </a:txBody>
                  <a:tcPr marT="182880" marB="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1689"/>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2" name="Rectangle 11">
            <a:extLst>
              <a:ext uri="{FF2B5EF4-FFF2-40B4-BE49-F238E27FC236}">
                <a16:creationId xmlns:a16="http://schemas.microsoft.com/office/drawing/2014/main" id="{7EF3B21C-D2D0-4E4B-AA00-164719E266CA}"/>
              </a:ext>
            </a:extLst>
          </p:cNvPr>
          <p:cNvSpPr/>
          <p:nvPr/>
        </p:nvSpPr>
        <p:spPr>
          <a:xfrm>
            <a:off x="272165" y="6089265"/>
            <a:ext cx="2056973" cy="230832"/>
          </a:xfrm>
          <a:prstGeom prst="rect">
            <a:avLst/>
          </a:prstGeom>
        </p:spPr>
        <p:txBody>
          <a:bodyPr wrap="none">
            <a:spAutoFit/>
          </a:bodyPr>
          <a:lstStyle/>
          <a:p>
            <a:r>
              <a:rPr lang="en-US" sz="900" dirty="0">
                <a:solidFill>
                  <a:srgbClr val="001688"/>
                </a:solidFill>
                <a:latin typeface="Helvetica" pitchFamily="2" charset="0"/>
                <a:cs typeface="Times New Roman" panose="02020603050405020304" pitchFamily="18" charset="0"/>
              </a:rPr>
              <a:t>Alamo Area Council of Governments</a:t>
            </a:r>
            <a:endParaRPr lang="en-US" sz="900" dirty="0">
              <a:solidFill>
                <a:srgbClr val="001688"/>
              </a:solidFill>
              <a:effectLst/>
              <a:latin typeface="Helvetica" pitchFamily="2" charset="0"/>
              <a:cs typeface="Times New Roman" panose="02020603050405020304" pitchFamily="18" charset="0"/>
            </a:endParaRPr>
          </a:p>
        </p:txBody>
      </p:sp>
      <p:sp>
        <p:nvSpPr>
          <p:cNvPr id="20" name="Title 1"/>
          <p:cNvSpPr>
            <a:spLocks noGrp="1"/>
          </p:cNvSpPr>
          <p:nvPr>
            <p:ph type="ctrTitle"/>
          </p:nvPr>
        </p:nvSpPr>
        <p:spPr>
          <a:xfrm>
            <a:off x="0" y="-1"/>
            <a:ext cx="12192000" cy="1371600"/>
          </a:xfrm>
        </p:spPr>
        <p:txBody>
          <a:bodyPr vert="horz" lIns="0" tIns="0" rIns="0" bIns="0" rtlCol="0" anchor="ctr">
            <a:noAutofit/>
          </a:bodyPr>
          <a:lstStyle/>
          <a:p>
            <a:pPr>
              <a:lnSpc>
                <a:spcPct val="100000"/>
              </a:lnSpc>
            </a:pPr>
            <a:r>
              <a:rPr lang="en-US" sz="4800" b="1" dirty="0"/>
              <a:t>Not a Loan! Here’s Why</a:t>
            </a:r>
          </a:p>
        </p:txBody>
      </p:sp>
    </p:spTree>
    <p:extLst>
      <p:ext uri="{BB962C8B-B14F-4D97-AF65-F5344CB8AC3E}">
        <p14:creationId xmlns:p14="http://schemas.microsoft.com/office/powerpoint/2010/main" val="25001978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EF3B21C-D2D0-4E4B-AA00-164719E266CA}"/>
              </a:ext>
            </a:extLst>
          </p:cNvPr>
          <p:cNvSpPr/>
          <p:nvPr/>
        </p:nvSpPr>
        <p:spPr>
          <a:xfrm>
            <a:off x="272165" y="6089265"/>
            <a:ext cx="2056973" cy="230832"/>
          </a:xfrm>
          <a:prstGeom prst="rect">
            <a:avLst/>
          </a:prstGeom>
        </p:spPr>
        <p:txBody>
          <a:bodyPr wrap="none">
            <a:spAutoFit/>
          </a:bodyPr>
          <a:lstStyle/>
          <a:p>
            <a:r>
              <a:rPr lang="en-US" sz="900" dirty="0">
                <a:solidFill>
                  <a:srgbClr val="001688"/>
                </a:solidFill>
                <a:latin typeface="Helvetica" pitchFamily="2" charset="0"/>
                <a:cs typeface="Times New Roman" panose="02020603050405020304" pitchFamily="18" charset="0"/>
              </a:rPr>
              <a:t>Alamo Area Council of Governments</a:t>
            </a:r>
            <a:endParaRPr lang="en-US" sz="900" dirty="0">
              <a:solidFill>
                <a:srgbClr val="001688"/>
              </a:solidFill>
              <a:effectLst/>
              <a:latin typeface="Helvetica" pitchFamily="2" charset="0"/>
              <a:cs typeface="Times New Roman" panose="02020603050405020304" pitchFamily="18" charset="0"/>
            </a:endParaRPr>
          </a:p>
        </p:txBody>
      </p:sp>
      <p:sp>
        <p:nvSpPr>
          <p:cNvPr id="18" name="Title 1"/>
          <p:cNvSpPr>
            <a:spLocks noGrp="1"/>
          </p:cNvSpPr>
          <p:nvPr>
            <p:ph type="ctrTitle"/>
          </p:nvPr>
        </p:nvSpPr>
        <p:spPr>
          <a:xfrm>
            <a:off x="0" y="-1"/>
            <a:ext cx="12192000" cy="1371600"/>
          </a:xfrm>
        </p:spPr>
        <p:txBody>
          <a:bodyPr vert="horz" lIns="0" tIns="0" rIns="0" bIns="0" rtlCol="0" anchor="ctr">
            <a:noAutofit/>
          </a:bodyPr>
          <a:lstStyle/>
          <a:p>
            <a:pPr>
              <a:lnSpc>
                <a:spcPct val="100000"/>
              </a:lnSpc>
            </a:pPr>
            <a:r>
              <a:rPr lang="en-US" sz="4800" b="1" dirty="0"/>
              <a:t>Why TX-PACE?</a:t>
            </a:r>
          </a:p>
        </p:txBody>
      </p:sp>
      <p:graphicFrame>
        <p:nvGraphicFramePr>
          <p:cNvPr id="20" name="Table 19"/>
          <p:cNvGraphicFramePr>
            <a:graphicFrameLocks noGrp="1"/>
          </p:cNvGraphicFramePr>
          <p:nvPr>
            <p:extLst>
              <p:ext uri="{D42A27DB-BD31-4B8C-83A1-F6EECF244321}">
                <p14:modId xmlns:p14="http://schemas.microsoft.com/office/powerpoint/2010/main" val="4258410246"/>
              </p:ext>
            </p:extLst>
          </p:nvPr>
        </p:nvGraphicFramePr>
        <p:xfrm>
          <a:off x="984148" y="1568208"/>
          <a:ext cx="9918313" cy="4180332"/>
        </p:xfrm>
        <a:graphic>
          <a:graphicData uri="http://schemas.openxmlformats.org/drawingml/2006/table">
            <a:tbl>
              <a:tblPr firstRow="1" bandRow="1">
                <a:tableStyleId>{5C22544A-7EE6-4342-B048-85BDC9FD1C3A}</a:tableStyleId>
              </a:tblPr>
              <a:tblGrid>
                <a:gridCol w="819420">
                  <a:extLst>
                    <a:ext uri="{9D8B030D-6E8A-4147-A177-3AD203B41FA5}">
                      <a16:colId xmlns:a16="http://schemas.microsoft.com/office/drawing/2014/main" val="20000"/>
                    </a:ext>
                  </a:extLst>
                </a:gridCol>
                <a:gridCol w="9098893">
                  <a:extLst>
                    <a:ext uri="{9D8B030D-6E8A-4147-A177-3AD203B41FA5}">
                      <a16:colId xmlns:a16="http://schemas.microsoft.com/office/drawing/2014/main" val="20001"/>
                    </a:ext>
                  </a:extLst>
                </a:gridCol>
              </a:tblGrid>
              <a:tr h="1029839">
                <a:tc>
                  <a:txBody>
                    <a:bodyPr/>
                    <a:lstStyle/>
                    <a:p>
                      <a:pPr marL="0" marR="0" lvl="0" indent="0" algn="ctr" defTabSz="914400" rtl="0" eaLnBrk="1" fontAlgn="auto" latinLnBrk="0" hangingPunct="1">
                        <a:lnSpc>
                          <a:spcPct val="100000"/>
                        </a:lnSpc>
                        <a:spcBef>
                          <a:spcPts val="0"/>
                        </a:spcBef>
                        <a:spcAft>
                          <a:spcPts val="0"/>
                        </a:spcAft>
                        <a:buClrTx/>
                        <a:buSzPct val="75000"/>
                        <a:buFontTx/>
                        <a:buNone/>
                        <a:tabLst/>
                        <a:defRPr/>
                      </a:pPr>
                      <a:r>
                        <a:rPr lang="en-US" sz="3000" b="0" kern="1200" dirty="0">
                          <a:solidFill>
                            <a:srgbClr val="DB7F66"/>
                          </a:solidFill>
                          <a:latin typeface="Calibri" panose="020F0502020204030204" pitchFamily="34" charset="0"/>
                          <a:ea typeface="Open Sans" charset="0"/>
                          <a:cs typeface="Calibri" panose="020F0502020204030204" pitchFamily="34" charset="0"/>
                        </a:rPr>
                        <a:t>•</a:t>
                      </a:r>
                    </a:p>
                  </a:txBody>
                  <a:tcPr marT="182880" marB="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30000"/>
                        </a:lnSpc>
                        <a:spcBef>
                          <a:spcPts val="0"/>
                        </a:spcBef>
                        <a:spcAft>
                          <a:spcPts val="0"/>
                        </a:spcAft>
                        <a:buClrTx/>
                        <a:buSzPct val="75000"/>
                        <a:buFontTx/>
                        <a:buNone/>
                        <a:tabLst/>
                        <a:defRPr/>
                      </a:pPr>
                      <a:r>
                        <a:rPr lang="en-US" sz="2400" b="0" kern="1200" dirty="0">
                          <a:solidFill>
                            <a:srgbClr val="232323"/>
                          </a:solidFill>
                          <a:latin typeface="Arial" panose="020B0604020202020204" pitchFamily="34" charset="0"/>
                          <a:ea typeface="Open Sans" charset="0"/>
                          <a:cs typeface="Arial" panose="020B0604020202020204" pitchFamily="34" charset="0"/>
                        </a:rPr>
                        <a:t>Energy savings benefits often realized over 10-20+ years, but financing terms rarely exceed 5 years and difficult to collateralize</a:t>
                      </a:r>
                    </a:p>
                  </a:txBody>
                  <a:tcPr marT="182880" marB="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168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68807">
                <a:tc>
                  <a:txBody>
                    <a:bodyPr/>
                    <a:lstStyle/>
                    <a:p>
                      <a:pPr marL="0" marR="0" lvl="0" indent="0" algn="ctr" defTabSz="914400" rtl="0" eaLnBrk="1" fontAlgn="auto" latinLnBrk="0" hangingPunct="1">
                        <a:lnSpc>
                          <a:spcPct val="100000"/>
                        </a:lnSpc>
                        <a:spcBef>
                          <a:spcPts val="0"/>
                        </a:spcBef>
                        <a:spcAft>
                          <a:spcPts val="0"/>
                        </a:spcAft>
                        <a:buClrTx/>
                        <a:buSzPct val="75000"/>
                        <a:buFontTx/>
                        <a:buNone/>
                        <a:tabLst/>
                        <a:defRPr/>
                      </a:pPr>
                      <a:r>
                        <a:rPr lang="en-US" sz="3000" b="0" kern="1200" dirty="0">
                          <a:solidFill>
                            <a:srgbClr val="DB7F66"/>
                          </a:solidFill>
                          <a:latin typeface="Calibri" panose="020F0502020204030204" pitchFamily="34" charset="0"/>
                          <a:ea typeface="Open Sans" charset="0"/>
                          <a:cs typeface="Calibri" panose="020F0502020204030204" pitchFamily="34" charset="0"/>
                        </a:rPr>
                        <a:t>•</a:t>
                      </a:r>
                    </a:p>
                  </a:txBody>
                  <a:tcPr marT="182880" marB="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30000"/>
                        </a:lnSpc>
                        <a:spcBef>
                          <a:spcPts val="0"/>
                        </a:spcBef>
                        <a:spcAft>
                          <a:spcPts val="0"/>
                        </a:spcAft>
                        <a:buClrTx/>
                        <a:buSzPct val="75000"/>
                        <a:buFontTx/>
                        <a:buNone/>
                        <a:tabLst/>
                        <a:defRPr/>
                      </a:pPr>
                      <a:r>
                        <a:rPr lang="en-US" sz="2400" b="0" kern="1200" dirty="0">
                          <a:solidFill>
                            <a:srgbClr val="232323"/>
                          </a:solidFill>
                          <a:latin typeface="Arial" panose="020B0604020202020204" pitchFamily="34" charset="0"/>
                          <a:ea typeface="Open Sans" charset="0"/>
                          <a:cs typeface="Arial" panose="020B0604020202020204" pitchFamily="34" charset="0"/>
                        </a:rPr>
                        <a:t>Cosmetic improvements that attract more attention get priority</a:t>
                      </a:r>
                    </a:p>
                  </a:txBody>
                  <a:tcPr marT="182880" marB="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1689"/>
                      </a:solidFill>
                      <a:prstDash val="solid"/>
                      <a:round/>
                      <a:headEnd type="none" w="med" len="med"/>
                      <a:tailEnd type="none" w="med" len="med"/>
                    </a:lnT>
                    <a:lnB w="6350" cap="flat" cmpd="sng" algn="ctr">
                      <a:solidFill>
                        <a:srgbClr val="00168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68807">
                <a:tc>
                  <a:txBody>
                    <a:bodyPr/>
                    <a:lstStyle/>
                    <a:p>
                      <a:pPr marL="0" marR="0" lvl="0" indent="0" algn="ctr" defTabSz="914400" rtl="0" eaLnBrk="1" fontAlgn="auto" latinLnBrk="0" hangingPunct="1">
                        <a:lnSpc>
                          <a:spcPct val="100000"/>
                        </a:lnSpc>
                        <a:spcBef>
                          <a:spcPts val="0"/>
                        </a:spcBef>
                        <a:spcAft>
                          <a:spcPts val="0"/>
                        </a:spcAft>
                        <a:buClrTx/>
                        <a:buSzPct val="75000"/>
                        <a:buFontTx/>
                        <a:buNone/>
                        <a:tabLst/>
                        <a:defRPr/>
                      </a:pPr>
                      <a:r>
                        <a:rPr lang="en-US" sz="3000" b="0" kern="1200" dirty="0">
                          <a:solidFill>
                            <a:srgbClr val="DB7F66"/>
                          </a:solidFill>
                          <a:latin typeface="Calibri" panose="020F0502020204030204" pitchFamily="34" charset="0"/>
                          <a:ea typeface="Open Sans" charset="0"/>
                          <a:cs typeface="Calibri" panose="020F0502020204030204" pitchFamily="34" charset="0"/>
                        </a:rPr>
                        <a:t>•</a:t>
                      </a:r>
                    </a:p>
                  </a:txBody>
                  <a:tcPr marT="182880" marB="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30000"/>
                        </a:lnSpc>
                        <a:spcBef>
                          <a:spcPts val="0"/>
                        </a:spcBef>
                        <a:spcAft>
                          <a:spcPts val="0"/>
                        </a:spcAft>
                        <a:buClrTx/>
                        <a:buSzPct val="75000"/>
                        <a:buFontTx/>
                        <a:buNone/>
                        <a:tabLst/>
                        <a:defRPr/>
                      </a:pPr>
                      <a:r>
                        <a:rPr lang="en-US" sz="2400" b="0" kern="1200" dirty="0">
                          <a:solidFill>
                            <a:srgbClr val="232323"/>
                          </a:solidFill>
                          <a:latin typeface="Arial" panose="020B0604020202020204" pitchFamily="34" charset="0"/>
                          <a:ea typeface="Open Sans" charset="0"/>
                          <a:cs typeface="Arial" panose="020B0604020202020204" pitchFamily="34" charset="0"/>
                        </a:rPr>
                        <a:t>Building stock in need of upgrades puts strain on electrical grid</a:t>
                      </a:r>
                    </a:p>
                  </a:txBody>
                  <a:tcPr marT="182880" marB="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1689"/>
                      </a:solidFill>
                      <a:prstDash val="solid"/>
                      <a:round/>
                      <a:headEnd type="none" w="med" len="med"/>
                      <a:tailEnd type="none" w="med" len="med"/>
                    </a:lnT>
                    <a:lnB w="6350" cap="flat" cmpd="sng" algn="ctr">
                      <a:solidFill>
                        <a:srgbClr val="00168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070092">
                <a:tc>
                  <a:txBody>
                    <a:bodyPr/>
                    <a:lstStyle/>
                    <a:p>
                      <a:pPr marL="0" marR="0" lvl="0" indent="0" algn="ctr" defTabSz="914400" rtl="0" eaLnBrk="1" fontAlgn="auto" latinLnBrk="0" hangingPunct="1">
                        <a:lnSpc>
                          <a:spcPct val="100000"/>
                        </a:lnSpc>
                        <a:spcBef>
                          <a:spcPts val="0"/>
                        </a:spcBef>
                        <a:spcAft>
                          <a:spcPts val="0"/>
                        </a:spcAft>
                        <a:buClrTx/>
                        <a:buSzPct val="75000"/>
                        <a:buFontTx/>
                        <a:buNone/>
                        <a:tabLst/>
                        <a:defRPr/>
                      </a:pPr>
                      <a:r>
                        <a:rPr lang="en-US" sz="3000" b="0" kern="1200" dirty="0">
                          <a:solidFill>
                            <a:srgbClr val="DB7F66"/>
                          </a:solidFill>
                          <a:latin typeface="Calibri" panose="020F0502020204030204" pitchFamily="34" charset="0"/>
                          <a:ea typeface="Open Sans" charset="0"/>
                          <a:cs typeface="Calibri" panose="020F0502020204030204" pitchFamily="34" charset="0"/>
                        </a:rPr>
                        <a:t>•</a:t>
                      </a:r>
                    </a:p>
                  </a:txBody>
                  <a:tcPr marT="182880" marB="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30000"/>
                        </a:lnSpc>
                        <a:spcBef>
                          <a:spcPts val="0"/>
                        </a:spcBef>
                        <a:spcAft>
                          <a:spcPts val="0"/>
                        </a:spcAft>
                        <a:buClrTx/>
                        <a:buSzPct val="75000"/>
                        <a:buFontTx/>
                        <a:buNone/>
                        <a:tabLst/>
                        <a:defRPr/>
                      </a:pPr>
                      <a:r>
                        <a:rPr lang="en-US" sz="2400" b="0" kern="1200" dirty="0">
                          <a:solidFill>
                            <a:srgbClr val="232323"/>
                          </a:solidFill>
                          <a:latin typeface="Arial" panose="020B0604020202020204" pitchFamily="34" charset="0"/>
                          <a:ea typeface="Open Sans" charset="0"/>
                          <a:cs typeface="Arial" panose="020B0604020202020204" pitchFamily="34" charset="0"/>
                        </a:rPr>
                        <a:t>Excess energy use contributes to regional poor air quality; adaptive reuse is more sustainable</a:t>
                      </a:r>
                    </a:p>
                  </a:txBody>
                  <a:tcPr marT="182880" marB="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1689"/>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74262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EF3B21C-D2D0-4E4B-AA00-164719E266CA}"/>
              </a:ext>
            </a:extLst>
          </p:cNvPr>
          <p:cNvSpPr/>
          <p:nvPr/>
        </p:nvSpPr>
        <p:spPr>
          <a:xfrm>
            <a:off x="272165" y="6089265"/>
            <a:ext cx="2056973" cy="230832"/>
          </a:xfrm>
          <a:prstGeom prst="rect">
            <a:avLst/>
          </a:prstGeom>
        </p:spPr>
        <p:txBody>
          <a:bodyPr wrap="none">
            <a:spAutoFit/>
          </a:bodyPr>
          <a:lstStyle/>
          <a:p>
            <a:r>
              <a:rPr lang="en-US" sz="900" dirty="0">
                <a:solidFill>
                  <a:srgbClr val="001688"/>
                </a:solidFill>
                <a:latin typeface="Helvetica" pitchFamily="2" charset="0"/>
                <a:cs typeface="Times New Roman" panose="02020603050405020304" pitchFamily="18" charset="0"/>
              </a:rPr>
              <a:t>Alamo Area Council of Governments</a:t>
            </a:r>
            <a:endParaRPr lang="en-US" sz="900" dirty="0">
              <a:solidFill>
                <a:srgbClr val="001688"/>
              </a:solidFill>
              <a:effectLst/>
              <a:latin typeface="Helvetica" pitchFamily="2" charset="0"/>
              <a:cs typeface="Times New Roman" panose="02020603050405020304" pitchFamily="18" charset="0"/>
            </a:endParaRPr>
          </a:p>
        </p:txBody>
      </p:sp>
      <p:sp>
        <p:nvSpPr>
          <p:cNvPr id="18" name="Title 1"/>
          <p:cNvSpPr>
            <a:spLocks noGrp="1"/>
          </p:cNvSpPr>
          <p:nvPr>
            <p:ph type="ctrTitle"/>
          </p:nvPr>
        </p:nvSpPr>
        <p:spPr>
          <a:xfrm>
            <a:off x="0" y="-1"/>
            <a:ext cx="12192000" cy="1371600"/>
          </a:xfrm>
        </p:spPr>
        <p:txBody>
          <a:bodyPr vert="horz" lIns="0" tIns="0" rIns="0" bIns="0" rtlCol="0" anchor="ctr">
            <a:noAutofit/>
          </a:bodyPr>
          <a:lstStyle/>
          <a:p>
            <a:pPr>
              <a:lnSpc>
                <a:spcPct val="100000"/>
              </a:lnSpc>
            </a:pPr>
            <a:r>
              <a:rPr lang="en-US" sz="4800" b="1" dirty="0"/>
              <a:t>What is TX-PACE?</a:t>
            </a:r>
          </a:p>
        </p:txBody>
      </p:sp>
      <p:graphicFrame>
        <p:nvGraphicFramePr>
          <p:cNvPr id="20" name="Table 19"/>
          <p:cNvGraphicFramePr>
            <a:graphicFrameLocks noGrp="1"/>
          </p:cNvGraphicFramePr>
          <p:nvPr>
            <p:extLst>
              <p:ext uri="{D42A27DB-BD31-4B8C-83A1-F6EECF244321}">
                <p14:modId xmlns:p14="http://schemas.microsoft.com/office/powerpoint/2010/main" val="3468853112"/>
              </p:ext>
            </p:extLst>
          </p:nvPr>
        </p:nvGraphicFramePr>
        <p:xfrm>
          <a:off x="984148" y="1352745"/>
          <a:ext cx="9918313" cy="4807269"/>
        </p:xfrm>
        <a:graphic>
          <a:graphicData uri="http://schemas.openxmlformats.org/drawingml/2006/table">
            <a:tbl>
              <a:tblPr firstRow="1" bandRow="1">
                <a:tableStyleId>{5C22544A-7EE6-4342-B048-85BDC9FD1C3A}</a:tableStyleId>
              </a:tblPr>
              <a:tblGrid>
                <a:gridCol w="819420">
                  <a:extLst>
                    <a:ext uri="{9D8B030D-6E8A-4147-A177-3AD203B41FA5}">
                      <a16:colId xmlns:a16="http://schemas.microsoft.com/office/drawing/2014/main" val="20000"/>
                    </a:ext>
                  </a:extLst>
                </a:gridCol>
                <a:gridCol w="9098893">
                  <a:extLst>
                    <a:ext uri="{9D8B030D-6E8A-4147-A177-3AD203B41FA5}">
                      <a16:colId xmlns:a16="http://schemas.microsoft.com/office/drawing/2014/main" val="20001"/>
                    </a:ext>
                  </a:extLst>
                </a:gridCol>
              </a:tblGrid>
              <a:tr h="1029839">
                <a:tc>
                  <a:txBody>
                    <a:bodyPr/>
                    <a:lstStyle/>
                    <a:p>
                      <a:pPr marL="0" marR="0" lvl="0" indent="0" algn="ctr" defTabSz="914400" rtl="0" eaLnBrk="1" fontAlgn="auto" latinLnBrk="0" hangingPunct="1">
                        <a:lnSpc>
                          <a:spcPct val="100000"/>
                        </a:lnSpc>
                        <a:spcBef>
                          <a:spcPts val="0"/>
                        </a:spcBef>
                        <a:spcAft>
                          <a:spcPts val="0"/>
                        </a:spcAft>
                        <a:buClrTx/>
                        <a:buSzPct val="75000"/>
                        <a:buFontTx/>
                        <a:buNone/>
                        <a:tabLst/>
                        <a:defRPr/>
                      </a:pPr>
                      <a:r>
                        <a:rPr lang="en-US" sz="3000" b="0" kern="1200" dirty="0">
                          <a:solidFill>
                            <a:srgbClr val="DB7F66"/>
                          </a:solidFill>
                          <a:latin typeface="Calibri" panose="020F0502020204030204" pitchFamily="34" charset="0"/>
                          <a:ea typeface="Open Sans" charset="0"/>
                          <a:cs typeface="Calibri" panose="020F0502020204030204" pitchFamily="34" charset="0"/>
                        </a:rPr>
                        <a:t>•</a:t>
                      </a:r>
                    </a:p>
                  </a:txBody>
                  <a:tcPr marT="182880" marB="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30000"/>
                        </a:lnSpc>
                        <a:spcBef>
                          <a:spcPts val="0"/>
                        </a:spcBef>
                        <a:spcAft>
                          <a:spcPts val="0"/>
                        </a:spcAft>
                        <a:buClrTx/>
                        <a:buSzPct val="75000"/>
                        <a:buFontTx/>
                        <a:buNone/>
                        <a:tabLst/>
                        <a:defRPr/>
                      </a:pPr>
                      <a:r>
                        <a:rPr lang="en-US" sz="2800" b="0" kern="1200" dirty="0">
                          <a:solidFill>
                            <a:srgbClr val="232323"/>
                          </a:solidFill>
                          <a:latin typeface="Arial" panose="020B0604020202020204" pitchFamily="34" charset="0"/>
                          <a:ea typeface="Open Sans" charset="0"/>
                          <a:cs typeface="Arial" panose="020B0604020202020204" pitchFamily="34" charset="0"/>
                        </a:rPr>
                        <a:t>Commercial, non-profit, industrial (manufacturing &amp; agricultural), &amp; multi-family (5+ units) properties – no greenfields</a:t>
                      </a:r>
                      <a:endParaRPr lang="en-US" sz="2400" b="0" kern="1200" dirty="0">
                        <a:solidFill>
                          <a:srgbClr val="232323"/>
                        </a:solidFill>
                        <a:latin typeface="Arial" panose="020B0604020202020204" pitchFamily="34" charset="0"/>
                        <a:ea typeface="Open Sans" charset="0"/>
                        <a:cs typeface="Arial" panose="020B0604020202020204" pitchFamily="34" charset="0"/>
                      </a:endParaRPr>
                    </a:p>
                  </a:txBody>
                  <a:tcPr marT="182880" marB="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168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68807">
                <a:tc>
                  <a:txBody>
                    <a:bodyPr/>
                    <a:lstStyle/>
                    <a:p>
                      <a:pPr marL="0" marR="0" lvl="0" indent="0" algn="ctr" defTabSz="914400" rtl="0" eaLnBrk="1" fontAlgn="auto" latinLnBrk="0" hangingPunct="1">
                        <a:lnSpc>
                          <a:spcPct val="100000"/>
                        </a:lnSpc>
                        <a:spcBef>
                          <a:spcPts val="0"/>
                        </a:spcBef>
                        <a:spcAft>
                          <a:spcPts val="0"/>
                        </a:spcAft>
                        <a:buClrTx/>
                        <a:buSzPct val="75000"/>
                        <a:buFontTx/>
                        <a:buNone/>
                        <a:tabLst/>
                        <a:defRPr/>
                      </a:pPr>
                      <a:r>
                        <a:rPr lang="en-US" sz="3000" b="0" kern="1200" dirty="0">
                          <a:solidFill>
                            <a:srgbClr val="DB7F66"/>
                          </a:solidFill>
                          <a:latin typeface="Calibri" panose="020F0502020204030204" pitchFamily="34" charset="0"/>
                          <a:ea typeface="Open Sans" charset="0"/>
                          <a:cs typeface="Calibri" panose="020F0502020204030204" pitchFamily="34" charset="0"/>
                        </a:rPr>
                        <a:t>•</a:t>
                      </a:r>
                    </a:p>
                  </a:txBody>
                  <a:tcPr marT="182880" marB="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30000"/>
                        </a:lnSpc>
                        <a:spcBef>
                          <a:spcPts val="0"/>
                        </a:spcBef>
                        <a:spcAft>
                          <a:spcPts val="0"/>
                        </a:spcAft>
                        <a:buClrTx/>
                        <a:buSzPct val="75000"/>
                        <a:buFontTx/>
                        <a:buNone/>
                        <a:tabLst/>
                        <a:defRPr/>
                      </a:pPr>
                      <a:r>
                        <a:rPr lang="en-US" sz="2800" b="0" kern="1200" dirty="0">
                          <a:solidFill>
                            <a:srgbClr val="232323"/>
                          </a:solidFill>
                          <a:latin typeface="Arial" panose="020B0604020202020204" pitchFamily="34" charset="0"/>
                          <a:ea typeface="Open Sans" charset="0"/>
                          <a:cs typeface="Arial" panose="020B0604020202020204" pitchFamily="34" charset="0"/>
                        </a:rPr>
                        <a:t>100% long-term, low-cost </a:t>
                      </a:r>
                      <a:r>
                        <a:rPr lang="en-US" sz="2800" b="1" kern="1200" dirty="0">
                          <a:solidFill>
                            <a:srgbClr val="232323"/>
                          </a:solidFill>
                          <a:latin typeface="Arial" panose="020B0604020202020204" pitchFamily="34" charset="0"/>
                          <a:ea typeface="Open Sans" charset="0"/>
                          <a:cs typeface="Arial" panose="020B0604020202020204" pitchFamily="34" charset="0"/>
                        </a:rPr>
                        <a:t>private</a:t>
                      </a:r>
                      <a:r>
                        <a:rPr lang="en-US" sz="2800" b="0" kern="1200" dirty="0">
                          <a:solidFill>
                            <a:srgbClr val="232323"/>
                          </a:solidFill>
                          <a:latin typeface="Arial" panose="020B0604020202020204" pitchFamily="34" charset="0"/>
                          <a:ea typeface="Open Sans" charset="0"/>
                          <a:cs typeface="Arial" panose="020B0604020202020204" pitchFamily="34" charset="0"/>
                        </a:rPr>
                        <a:t> financing unlocked by assessment lien imposed on property</a:t>
                      </a:r>
                    </a:p>
                  </a:txBody>
                  <a:tcPr marT="182880" marB="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1689"/>
                      </a:solidFill>
                      <a:prstDash val="solid"/>
                      <a:round/>
                      <a:headEnd type="none" w="med" len="med"/>
                      <a:tailEnd type="none" w="med" len="med"/>
                    </a:lnT>
                    <a:lnB w="6350" cap="flat" cmpd="sng" algn="ctr">
                      <a:solidFill>
                        <a:srgbClr val="00168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96264">
                <a:tc>
                  <a:txBody>
                    <a:bodyPr/>
                    <a:lstStyle/>
                    <a:p>
                      <a:pPr marL="0" marR="0" lvl="0" indent="0" algn="ctr" defTabSz="914400" rtl="0" eaLnBrk="1" fontAlgn="auto" latinLnBrk="0" hangingPunct="1">
                        <a:lnSpc>
                          <a:spcPct val="100000"/>
                        </a:lnSpc>
                        <a:spcBef>
                          <a:spcPts val="0"/>
                        </a:spcBef>
                        <a:spcAft>
                          <a:spcPts val="0"/>
                        </a:spcAft>
                        <a:buClrTx/>
                        <a:buSzPct val="75000"/>
                        <a:buFontTx/>
                        <a:buNone/>
                        <a:tabLst/>
                        <a:defRPr/>
                      </a:pPr>
                      <a:r>
                        <a:rPr lang="en-US" sz="3000" b="0" kern="1200" dirty="0">
                          <a:solidFill>
                            <a:srgbClr val="DB7F66"/>
                          </a:solidFill>
                          <a:latin typeface="Calibri" panose="020F0502020204030204" pitchFamily="34" charset="0"/>
                          <a:ea typeface="Open Sans" charset="0"/>
                          <a:cs typeface="Calibri" panose="020F0502020204030204" pitchFamily="34" charset="0"/>
                        </a:rPr>
                        <a:t>•</a:t>
                      </a:r>
                    </a:p>
                  </a:txBody>
                  <a:tcPr marT="182880" marB="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30000"/>
                        </a:lnSpc>
                        <a:spcBef>
                          <a:spcPts val="0"/>
                        </a:spcBef>
                        <a:spcAft>
                          <a:spcPts val="0"/>
                        </a:spcAft>
                        <a:buClrTx/>
                        <a:buSzPct val="75000"/>
                        <a:buFontTx/>
                        <a:buNone/>
                        <a:tabLst/>
                        <a:defRPr/>
                      </a:pPr>
                      <a:r>
                        <a:rPr lang="en-US" sz="2800" b="0" kern="1200" dirty="0">
                          <a:solidFill>
                            <a:srgbClr val="232323"/>
                          </a:solidFill>
                          <a:latin typeface="Arial" panose="020B0604020202020204" pitchFamily="34" charset="0"/>
                          <a:ea typeface="Open Sans" charset="0"/>
                          <a:cs typeface="Arial" panose="020B0604020202020204" pitchFamily="34" charset="0"/>
                        </a:rPr>
                        <a:t>Energy efficiency, water conservation, distributed generation, and demand reduction</a:t>
                      </a:r>
                    </a:p>
                  </a:txBody>
                  <a:tcPr marT="182880" marB="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1689"/>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46885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EF3B21C-D2D0-4E4B-AA00-164719E266CA}"/>
              </a:ext>
            </a:extLst>
          </p:cNvPr>
          <p:cNvSpPr/>
          <p:nvPr/>
        </p:nvSpPr>
        <p:spPr>
          <a:xfrm>
            <a:off x="272165" y="6089265"/>
            <a:ext cx="2056973" cy="230832"/>
          </a:xfrm>
          <a:prstGeom prst="rect">
            <a:avLst/>
          </a:prstGeom>
        </p:spPr>
        <p:txBody>
          <a:bodyPr wrap="none">
            <a:spAutoFit/>
          </a:bodyPr>
          <a:lstStyle/>
          <a:p>
            <a:r>
              <a:rPr lang="en-US" sz="900" dirty="0">
                <a:solidFill>
                  <a:srgbClr val="001688"/>
                </a:solidFill>
                <a:latin typeface="Helvetica" pitchFamily="2" charset="0"/>
                <a:cs typeface="Times New Roman" panose="02020603050405020304" pitchFamily="18" charset="0"/>
              </a:rPr>
              <a:t>Alamo Area Council of Governments</a:t>
            </a:r>
            <a:endParaRPr lang="en-US" sz="900" dirty="0">
              <a:solidFill>
                <a:srgbClr val="001688"/>
              </a:solidFill>
              <a:effectLst/>
              <a:latin typeface="Helvetica" pitchFamily="2" charset="0"/>
              <a:cs typeface="Times New Roman" panose="02020603050405020304" pitchFamily="18" charset="0"/>
            </a:endParaRPr>
          </a:p>
        </p:txBody>
      </p:sp>
      <p:sp>
        <p:nvSpPr>
          <p:cNvPr id="18" name="Title 1"/>
          <p:cNvSpPr>
            <a:spLocks noGrp="1"/>
          </p:cNvSpPr>
          <p:nvPr>
            <p:ph type="ctrTitle"/>
          </p:nvPr>
        </p:nvSpPr>
        <p:spPr>
          <a:xfrm>
            <a:off x="0" y="-1"/>
            <a:ext cx="12192000" cy="1371600"/>
          </a:xfrm>
        </p:spPr>
        <p:txBody>
          <a:bodyPr vert="horz" lIns="0" tIns="0" rIns="0" bIns="0" rtlCol="0" anchor="ctr">
            <a:noAutofit/>
          </a:bodyPr>
          <a:lstStyle/>
          <a:p>
            <a:pPr>
              <a:lnSpc>
                <a:spcPct val="100000"/>
              </a:lnSpc>
            </a:pPr>
            <a:r>
              <a:rPr lang="en-US" sz="4800" b="1" dirty="0"/>
              <a:t>What is TX-PACE?</a:t>
            </a:r>
          </a:p>
        </p:txBody>
      </p:sp>
      <p:graphicFrame>
        <p:nvGraphicFramePr>
          <p:cNvPr id="20" name="Table 19"/>
          <p:cNvGraphicFramePr>
            <a:graphicFrameLocks noGrp="1"/>
          </p:cNvGraphicFramePr>
          <p:nvPr>
            <p:extLst>
              <p:ext uri="{D42A27DB-BD31-4B8C-83A1-F6EECF244321}">
                <p14:modId xmlns:p14="http://schemas.microsoft.com/office/powerpoint/2010/main" val="1417885623"/>
              </p:ext>
            </p:extLst>
          </p:nvPr>
        </p:nvGraphicFramePr>
        <p:xfrm>
          <a:off x="984148" y="1352745"/>
          <a:ext cx="9918313" cy="4861125"/>
        </p:xfrm>
        <a:graphic>
          <a:graphicData uri="http://schemas.openxmlformats.org/drawingml/2006/table">
            <a:tbl>
              <a:tblPr firstRow="1" bandRow="1">
                <a:tableStyleId>{5C22544A-7EE6-4342-B048-85BDC9FD1C3A}</a:tableStyleId>
              </a:tblPr>
              <a:tblGrid>
                <a:gridCol w="815623">
                  <a:extLst>
                    <a:ext uri="{9D8B030D-6E8A-4147-A177-3AD203B41FA5}">
                      <a16:colId xmlns:a16="http://schemas.microsoft.com/office/drawing/2014/main" val="20000"/>
                    </a:ext>
                  </a:extLst>
                </a:gridCol>
                <a:gridCol w="9102690">
                  <a:extLst>
                    <a:ext uri="{9D8B030D-6E8A-4147-A177-3AD203B41FA5}">
                      <a16:colId xmlns:a16="http://schemas.microsoft.com/office/drawing/2014/main" val="20001"/>
                    </a:ext>
                  </a:extLst>
                </a:gridCol>
              </a:tblGrid>
              <a:tr h="1029839">
                <a:tc>
                  <a:txBody>
                    <a:bodyPr/>
                    <a:lstStyle/>
                    <a:p>
                      <a:pPr marL="0" marR="0" lvl="0" indent="0" algn="ctr" defTabSz="914400" rtl="0" eaLnBrk="1" fontAlgn="auto" latinLnBrk="0" hangingPunct="1">
                        <a:lnSpc>
                          <a:spcPct val="100000"/>
                        </a:lnSpc>
                        <a:spcBef>
                          <a:spcPts val="0"/>
                        </a:spcBef>
                        <a:spcAft>
                          <a:spcPts val="0"/>
                        </a:spcAft>
                        <a:buClrTx/>
                        <a:buSzPct val="75000"/>
                        <a:buFontTx/>
                        <a:buNone/>
                        <a:tabLst/>
                        <a:defRPr/>
                      </a:pPr>
                      <a:r>
                        <a:rPr lang="en-US" sz="3000" b="0" kern="1200" dirty="0">
                          <a:solidFill>
                            <a:srgbClr val="DB7F66"/>
                          </a:solidFill>
                          <a:latin typeface="Calibri" panose="020F0502020204030204" pitchFamily="34" charset="0"/>
                          <a:ea typeface="Open Sans" charset="0"/>
                          <a:cs typeface="Calibri" panose="020F0502020204030204" pitchFamily="34" charset="0"/>
                        </a:rPr>
                        <a:t>•</a:t>
                      </a:r>
                    </a:p>
                  </a:txBody>
                  <a:tcPr marT="182880" marB="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30000"/>
                        </a:lnSpc>
                        <a:spcBef>
                          <a:spcPts val="0"/>
                        </a:spcBef>
                        <a:spcAft>
                          <a:spcPts val="0"/>
                        </a:spcAft>
                        <a:buClrTx/>
                        <a:buSzPct val="75000"/>
                        <a:buFontTx/>
                        <a:buNone/>
                        <a:tabLst/>
                        <a:defRPr/>
                      </a:pPr>
                      <a:r>
                        <a:rPr lang="en-US" sz="2800" b="0" kern="1200" dirty="0">
                          <a:solidFill>
                            <a:srgbClr val="232323"/>
                          </a:solidFill>
                          <a:latin typeface="Arial" panose="020B0604020202020204" pitchFamily="34" charset="0"/>
                          <a:ea typeface="Open Sans" charset="0"/>
                          <a:cs typeface="Arial" panose="020B0604020202020204" pitchFamily="34" charset="0"/>
                        </a:rPr>
                        <a:t>Enacted in 2013 – Local Gov’t Code Chapter 399</a:t>
                      </a:r>
                    </a:p>
                  </a:txBody>
                  <a:tcPr marT="182880" marB="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168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68807">
                <a:tc>
                  <a:txBody>
                    <a:bodyPr/>
                    <a:lstStyle/>
                    <a:p>
                      <a:pPr marL="0" marR="0" lvl="0" indent="0" algn="ctr" defTabSz="914400" rtl="0" eaLnBrk="1" fontAlgn="auto" latinLnBrk="0" hangingPunct="1">
                        <a:lnSpc>
                          <a:spcPct val="100000"/>
                        </a:lnSpc>
                        <a:spcBef>
                          <a:spcPts val="0"/>
                        </a:spcBef>
                        <a:spcAft>
                          <a:spcPts val="0"/>
                        </a:spcAft>
                        <a:buClrTx/>
                        <a:buSzPct val="75000"/>
                        <a:buFontTx/>
                        <a:buNone/>
                        <a:tabLst/>
                        <a:defRPr/>
                      </a:pPr>
                      <a:r>
                        <a:rPr lang="en-US" sz="3000" b="0" kern="1200" dirty="0">
                          <a:solidFill>
                            <a:srgbClr val="DB7F66"/>
                          </a:solidFill>
                          <a:latin typeface="Calibri" panose="020F0502020204030204" pitchFamily="34" charset="0"/>
                          <a:ea typeface="Open Sans" charset="0"/>
                          <a:cs typeface="Calibri" panose="020F0502020204030204" pitchFamily="34" charset="0"/>
                        </a:rPr>
                        <a:t>•</a:t>
                      </a:r>
                    </a:p>
                  </a:txBody>
                  <a:tcPr marT="182880" marB="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30000"/>
                        </a:lnSpc>
                        <a:spcBef>
                          <a:spcPts val="0"/>
                        </a:spcBef>
                        <a:spcAft>
                          <a:spcPts val="0"/>
                        </a:spcAft>
                        <a:buClrTx/>
                        <a:buSzPct val="75000"/>
                        <a:buFontTx/>
                        <a:buNone/>
                        <a:tabLst/>
                        <a:defRPr/>
                      </a:pPr>
                      <a:r>
                        <a:rPr lang="en-US" sz="2800" b="0" kern="1200" dirty="0">
                          <a:solidFill>
                            <a:srgbClr val="232323"/>
                          </a:solidFill>
                          <a:latin typeface="Arial" panose="020B0604020202020204" pitchFamily="34" charset="0"/>
                          <a:ea typeface="Open Sans" charset="0"/>
                          <a:cs typeface="Arial" panose="020B0604020202020204" pitchFamily="34" charset="0"/>
                        </a:rPr>
                        <a:t>Allowed cities and counties to create individual PACE programs within their jurisdictions</a:t>
                      </a:r>
                    </a:p>
                  </a:txBody>
                  <a:tcPr marT="182880" marB="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1689"/>
                      </a:solidFill>
                      <a:prstDash val="solid"/>
                      <a:round/>
                      <a:headEnd type="none" w="med" len="med"/>
                      <a:tailEnd type="none" w="med" len="med"/>
                    </a:lnT>
                    <a:lnB w="6350" cap="flat" cmpd="sng" algn="ctr">
                      <a:solidFill>
                        <a:srgbClr val="00168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96264">
                <a:tc>
                  <a:txBody>
                    <a:bodyPr/>
                    <a:lstStyle/>
                    <a:p>
                      <a:pPr marL="0" marR="0" lvl="0" indent="0" algn="ctr" defTabSz="914400" rtl="0" eaLnBrk="1" fontAlgn="auto" latinLnBrk="0" hangingPunct="1">
                        <a:lnSpc>
                          <a:spcPct val="100000"/>
                        </a:lnSpc>
                        <a:spcBef>
                          <a:spcPts val="0"/>
                        </a:spcBef>
                        <a:spcAft>
                          <a:spcPts val="0"/>
                        </a:spcAft>
                        <a:buClrTx/>
                        <a:buSzPct val="75000"/>
                        <a:buFontTx/>
                        <a:buNone/>
                        <a:tabLst/>
                        <a:defRPr/>
                      </a:pPr>
                      <a:r>
                        <a:rPr lang="en-US" sz="3000" b="0" kern="1200" dirty="0">
                          <a:solidFill>
                            <a:srgbClr val="DB7F66"/>
                          </a:solidFill>
                          <a:latin typeface="Calibri" panose="020F0502020204030204" pitchFamily="34" charset="0"/>
                          <a:ea typeface="Open Sans" charset="0"/>
                          <a:cs typeface="Calibri" panose="020F0502020204030204" pitchFamily="34" charset="0"/>
                        </a:rPr>
                        <a:t>•</a:t>
                      </a:r>
                    </a:p>
                  </a:txBody>
                  <a:tcPr marT="182880" marB="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30000"/>
                        </a:lnSpc>
                        <a:spcBef>
                          <a:spcPts val="0"/>
                        </a:spcBef>
                        <a:spcAft>
                          <a:spcPts val="0"/>
                        </a:spcAft>
                        <a:buClrTx/>
                        <a:buSzPct val="75000"/>
                        <a:buFontTx/>
                        <a:buNone/>
                        <a:tabLst/>
                        <a:defRPr/>
                      </a:pPr>
                      <a:r>
                        <a:rPr lang="en-US" sz="2800" b="0" kern="1200" dirty="0">
                          <a:solidFill>
                            <a:srgbClr val="232323"/>
                          </a:solidFill>
                          <a:latin typeface="Arial" panose="020B0604020202020204" pitchFamily="34" charset="0"/>
                          <a:ea typeface="Open Sans" charset="0"/>
                          <a:cs typeface="Arial" panose="020B0604020202020204" pitchFamily="34" charset="0"/>
                        </a:rPr>
                        <a:t>Cities and counties must adopt PACE within their boundaries for property owners to take advantage of it</a:t>
                      </a:r>
                    </a:p>
                  </a:txBody>
                  <a:tcPr marT="182880" marB="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1689"/>
                      </a:solidFill>
                      <a:prstDash val="solid"/>
                      <a:round/>
                      <a:headEnd type="none" w="med" len="med"/>
                      <a:tailEnd type="none" w="med" len="med"/>
                    </a:lnT>
                    <a:lnB w="6350" cap="flat" cmpd="sng" algn="ctr">
                      <a:solidFill>
                        <a:srgbClr val="00168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996264">
                <a:tc>
                  <a:txBody>
                    <a:bodyPr/>
                    <a:lstStyle/>
                    <a:p>
                      <a:pPr marL="0" marR="0" lvl="0" indent="0" algn="ctr" defTabSz="914400" rtl="0" eaLnBrk="1" fontAlgn="auto" latinLnBrk="0" hangingPunct="1">
                        <a:lnSpc>
                          <a:spcPct val="100000"/>
                        </a:lnSpc>
                        <a:spcBef>
                          <a:spcPts val="0"/>
                        </a:spcBef>
                        <a:spcAft>
                          <a:spcPts val="0"/>
                        </a:spcAft>
                        <a:buClrTx/>
                        <a:buSzPct val="75000"/>
                        <a:buFontTx/>
                        <a:buNone/>
                        <a:tabLst/>
                        <a:defRPr/>
                      </a:pPr>
                      <a:r>
                        <a:rPr lang="en-US" sz="3000" b="0" kern="1200" dirty="0">
                          <a:solidFill>
                            <a:srgbClr val="DB7F66"/>
                          </a:solidFill>
                          <a:latin typeface="Calibri" panose="020F0502020204030204" pitchFamily="34" charset="0"/>
                          <a:ea typeface="Open Sans" charset="0"/>
                          <a:cs typeface="Calibri" panose="020F0502020204030204" pitchFamily="34" charset="0"/>
                        </a:rPr>
                        <a:t>•</a:t>
                      </a:r>
                    </a:p>
                  </a:txBody>
                  <a:tcPr marT="182880" marB="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30000"/>
                        </a:lnSpc>
                        <a:spcBef>
                          <a:spcPts val="0"/>
                        </a:spcBef>
                        <a:spcAft>
                          <a:spcPts val="0"/>
                        </a:spcAft>
                        <a:buClrTx/>
                        <a:buSzPct val="75000"/>
                        <a:buFontTx/>
                        <a:buNone/>
                        <a:tabLst/>
                        <a:defRPr/>
                      </a:pPr>
                      <a:r>
                        <a:rPr lang="en-US" sz="2800" b="0" kern="1200" dirty="0">
                          <a:solidFill>
                            <a:srgbClr val="232323"/>
                          </a:solidFill>
                          <a:latin typeface="Arial" panose="020B0604020202020204" pitchFamily="34" charset="0"/>
                          <a:ea typeface="Open Sans" charset="0"/>
                          <a:cs typeface="Arial" panose="020B0604020202020204" pitchFamily="34" charset="0"/>
                        </a:rPr>
                        <a:t>Voluntary program requires no extra work with ILA</a:t>
                      </a:r>
                    </a:p>
                  </a:txBody>
                  <a:tcPr marT="182880" marB="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1689"/>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9238390"/>
                  </a:ext>
                </a:extLst>
              </a:tr>
            </a:tbl>
          </a:graphicData>
        </a:graphic>
      </p:graphicFrame>
    </p:spTree>
    <p:extLst>
      <p:ext uri="{BB962C8B-B14F-4D97-AF65-F5344CB8AC3E}">
        <p14:creationId xmlns:p14="http://schemas.microsoft.com/office/powerpoint/2010/main" val="3406754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EF3B21C-D2D0-4E4B-AA00-164719E266CA}"/>
              </a:ext>
            </a:extLst>
          </p:cNvPr>
          <p:cNvSpPr/>
          <p:nvPr/>
        </p:nvSpPr>
        <p:spPr>
          <a:xfrm>
            <a:off x="272165" y="6089265"/>
            <a:ext cx="2056973" cy="230832"/>
          </a:xfrm>
          <a:prstGeom prst="rect">
            <a:avLst/>
          </a:prstGeom>
        </p:spPr>
        <p:txBody>
          <a:bodyPr wrap="none">
            <a:spAutoFit/>
          </a:bodyPr>
          <a:lstStyle/>
          <a:p>
            <a:r>
              <a:rPr lang="en-US" sz="900" dirty="0">
                <a:solidFill>
                  <a:srgbClr val="001688"/>
                </a:solidFill>
                <a:latin typeface="Helvetica" pitchFamily="2" charset="0"/>
                <a:cs typeface="Times New Roman" panose="02020603050405020304" pitchFamily="18" charset="0"/>
              </a:rPr>
              <a:t>Alamo Area Council of Governments</a:t>
            </a:r>
            <a:endParaRPr lang="en-US" sz="900" dirty="0">
              <a:solidFill>
                <a:srgbClr val="001688"/>
              </a:solidFill>
              <a:effectLst/>
              <a:latin typeface="Helvetica" pitchFamily="2" charset="0"/>
              <a:cs typeface="Times New Roman" panose="02020603050405020304" pitchFamily="18" charset="0"/>
            </a:endParaRPr>
          </a:p>
        </p:txBody>
      </p:sp>
      <p:sp>
        <p:nvSpPr>
          <p:cNvPr id="16" name="Title 1"/>
          <p:cNvSpPr>
            <a:spLocks noGrp="1"/>
          </p:cNvSpPr>
          <p:nvPr>
            <p:ph type="ctrTitle"/>
          </p:nvPr>
        </p:nvSpPr>
        <p:spPr>
          <a:xfrm>
            <a:off x="0" y="-1"/>
            <a:ext cx="12192000" cy="1371600"/>
          </a:xfrm>
        </p:spPr>
        <p:txBody>
          <a:bodyPr vert="horz" lIns="0" tIns="0" rIns="0" bIns="0" rtlCol="0" anchor="ctr">
            <a:noAutofit/>
          </a:bodyPr>
          <a:lstStyle/>
          <a:p>
            <a:pPr>
              <a:lnSpc>
                <a:spcPct val="100000"/>
              </a:lnSpc>
            </a:pPr>
            <a:r>
              <a:rPr lang="en-US" sz="4800" b="1" dirty="0"/>
              <a:t>Where is TX-PACE?</a:t>
            </a:r>
          </a:p>
        </p:txBody>
      </p:sp>
      <p:sp>
        <p:nvSpPr>
          <p:cNvPr id="5" name="Rectangle 4"/>
          <p:cNvSpPr/>
          <p:nvPr/>
        </p:nvSpPr>
        <p:spPr>
          <a:xfrm>
            <a:off x="8635744" y="1164836"/>
            <a:ext cx="3773889" cy="5016758"/>
          </a:xfrm>
          <a:prstGeom prst="rect">
            <a:avLst/>
          </a:prstGeom>
        </p:spPr>
        <p:txBody>
          <a:bodyPr wrap="square">
            <a:spAutoFit/>
          </a:bodyPr>
          <a:lstStyle/>
          <a:p>
            <a:r>
              <a:rPr lang="en-US" sz="2200" b="1" dirty="0">
                <a:latin typeface="Arial" panose="020B0604020202020204" pitchFamily="34" charset="0"/>
                <a:cs typeface="Arial" panose="020B0604020202020204" pitchFamily="34" charset="0"/>
              </a:rPr>
              <a:t>In the AACOG Region:</a:t>
            </a:r>
          </a:p>
          <a:p>
            <a:pPr lvl="1" indent="-234950">
              <a:buClr>
                <a:srgbClr val="DB7F66"/>
              </a:buClr>
              <a:buFont typeface="Arial" panose="020B0604020202020204" pitchFamily="34" charset="0"/>
              <a:buChar char="•"/>
            </a:pPr>
            <a:r>
              <a:rPr lang="en-US" sz="2000" dirty="0">
                <a:latin typeface="Arial" panose="020B0604020202020204" pitchFamily="34" charset="0"/>
                <a:cs typeface="Arial" panose="020B0604020202020204" pitchFamily="34" charset="0"/>
              </a:rPr>
              <a:t>Alamo Heights</a:t>
            </a:r>
          </a:p>
          <a:p>
            <a:pPr lvl="1" indent="-234950">
              <a:buClr>
                <a:srgbClr val="DB7F66"/>
              </a:buClr>
              <a:buFont typeface="Arial" panose="020B0604020202020204" pitchFamily="34" charset="0"/>
              <a:buChar char="•"/>
            </a:pPr>
            <a:r>
              <a:rPr lang="en-US" sz="2000" dirty="0">
                <a:latin typeface="Arial" panose="020B0604020202020204" pitchFamily="34" charset="0"/>
                <a:cs typeface="Arial" panose="020B0604020202020204" pitchFamily="34" charset="0"/>
              </a:rPr>
              <a:t>Balcones Heights</a:t>
            </a:r>
          </a:p>
          <a:p>
            <a:pPr lvl="1" indent="-234950">
              <a:buClr>
                <a:srgbClr val="DB7F66"/>
              </a:buClr>
              <a:buFont typeface="Arial" panose="020B0604020202020204" pitchFamily="34" charset="0"/>
              <a:buChar char="•"/>
            </a:pPr>
            <a:r>
              <a:rPr lang="en-US" sz="2000" dirty="0">
                <a:latin typeface="Arial" panose="020B0604020202020204" pitchFamily="34" charset="0"/>
                <a:cs typeface="Arial" panose="020B0604020202020204" pitchFamily="34" charset="0"/>
              </a:rPr>
              <a:t>Boerne</a:t>
            </a:r>
          </a:p>
          <a:p>
            <a:pPr lvl="1" indent="-234950">
              <a:buClr>
                <a:srgbClr val="DB7F66"/>
              </a:buClr>
              <a:buFont typeface="Arial" panose="020B0604020202020204" pitchFamily="34" charset="0"/>
              <a:buChar char="•"/>
            </a:pPr>
            <a:r>
              <a:rPr lang="en-US" sz="2000" dirty="0">
                <a:latin typeface="Arial" panose="020B0604020202020204" pitchFamily="34" charset="0"/>
                <a:cs typeface="Arial" panose="020B0604020202020204" pitchFamily="34" charset="0"/>
              </a:rPr>
              <a:t>Castle Hills</a:t>
            </a:r>
          </a:p>
          <a:p>
            <a:pPr lvl="1" indent="-234950">
              <a:buClr>
                <a:srgbClr val="DB7F66"/>
              </a:buClr>
              <a:buFont typeface="Arial" panose="020B0604020202020204" pitchFamily="34" charset="0"/>
              <a:buChar char="•"/>
            </a:pPr>
            <a:r>
              <a:rPr lang="en-US" sz="2000" dirty="0">
                <a:latin typeface="Arial" panose="020B0604020202020204" pitchFamily="34" charset="0"/>
                <a:cs typeface="Arial" panose="020B0604020202020204" pitchFamily="34" charset="0"/>
              </a:rPr>
              <a:t>Fredericksburg</a:t>
            </a:r>
          </a:p>
          <a:p>
            <a:pPr lvl="1" indent="-234950">
              <a:buClr>
                <a:srgbClr val="DB7F66"/>
              </a:buClr>
              <a:buFont typeface="Arial" panose="020B0604020202020204" pitchFamily="34" charset="0"/>
              <a:buChar char="•"/>
            </a:pPr>
            <a:r>
              <a:rPr lang="en-US" sz="2000" dirty="0">
                <a:latin typeface="Arial" panose="020B0604020202020204" pitchFamily="34" charset="0"/>
                <a:cs typeface="Arial" panose="020B0604020202020204" pitchFamily="34" charset="0"/>
              </a:rPr>
              <a:t>Hondo</a:t>
            </a:r>
          </a:p>
          <a:p>
            <a:pPr lvl="1" indent="-234950">
              <a:buClr>
                <a:srgbClr val="DB7F66"/>
              </a:buClr>
              <a:buFont typeface="Arial" panose="020B0604020202020204" pitchFamily="34" charset="0"/>
              <a:buChar char="•"/>
            </a:pPr>
            <a:r>
              <a:rPr lang="en-US" sz="2000" dirty="0">
                <a:latin typeface="Arial" panose="020B0604020202020204" pitchFamily="34" charset="0"/>
                <a:cs typeface="Arial" panose="020B0604020202020204" pitchFamily="34" charset="0"/>
              </a:rPr>
              <a:t>Leon Valley</a:t>
            </a:r>
          </a:p>
          <a:p>
            <a:pPr lvl="1" indent="-234950">
              <a:buClr>
                <a:srgbClr val="DB7F66"/>
              </a:buClr>
              <a:buFont typeface="Arial" panose="020B0604020202020204" pitchFamily="34" charset="0"/>
              <a:buChar char="•"/>
            </a:pPr>
            <a:r>
              <a:rPr lang="en-US" sz="2000" dirty="0">
                <a:latin typeface="Arial" panose="020B0604020202020204" pitchFamily="34" charset="0"/>
                <a:cs typeface="Arial" panose="020B0604020202020204" pitchFamily="34" charset="0"/>
              </a:rPr>
              <a:t>Live Oak </a:t>
            </a:r>
          </a:p>
          <a:p>
            <a:pPr lvl="1" indent="-234950">
              <a:buClr>
                <a:srgbClr val="DB7F66"/>
              </a:buClr>
              <a:buFont typeface="Arial" panose="020B0604020202020204" pitchFamily="34" charset="0"/>
              <a:buChar char="•"/>
            </a:pPr>
            <a:r>
              <a:rPr lang="en-US" sz="2000" dirty="0">
                <a:latin typeface="Arial" panose="020B0604020202020204" pitchFamily="34" charset="0"/>
                <a:cs typeface="Arial" panose="020B0604020202020204" pitchFamily="34" charset="0"/>
              </a:rPr>
              <a:t>Poteet </a:t>
            </a:r>
          </a:p>
          <a:p>
            <a:pPr lvl="1" indent="-234950">
              <a:buClr>
                <a:srgbClr val="DB7F66"/>
              </a:buClr>
              <a:buFont typeface="Arial" panose="020B0604020202020204" pitchFamily="34" charset="0"/>
              <a:buChar char="•"/>
            </a:pPr>
            <a:r>
              <a:rPr lang="en-US" sz="2000" dirty="0">
                <a:latin typeface="Arial" panose="020B0604020202020204" pitchFamily="34" charset="0"/>
                <a:cs typeface="Arial" panose="020B0604020202020204" pitchFamily="34" charset="0"/>
              </a:rPr>
              <a:t>San Antonio</a:t>
            </a:r>
          </a:p>
          <a:p>
            <a:pPr lvl="1" indent="-234950">
              <a:buClr>
                <a:srgbClr val="DB7F66"/>
              </a:buClr>
              <a:buFont typeface="Arial" panose="020B0604020202020204" pitchFamily="34" charset="0"/>
              <a:buChar char="•"/>
            </a:pPr>
            <a:r>
              <a:rPr lang="en-US" sz="2000" dirty="0">
                <a:latin typeface="Arial" panose="020B0604020202020204" pitchFamily="34" charset="0"/>
                <a:cs typeface="Arial" panose="020B0604020202020204" pitchFamily="34" charset="0"/>
              </a:rPr>
              <a:t>Universal City</a:t>
            </a:r>
          </a:p>
          <a:p>
            <a:pPr marL="222250" lvl="1">
              <a:buClr>
                <a:srgbClr val="DB7F66"/>
              </a:buClr>
            </a:pPr>
            <a:endParaRPr lang="en-US" sz="1400" dirty="0">
              <a:latin typeface="Arial" panose="020B0604020202020204" pitchFamily="34" charset="0"/>
              <a:cs typeface="Arial" panose="020B0604020202020204" pitchFamily="34" charset="0"/>
            </a:endParaRPr>
          </a:p>
          <a:p>
            <a:pPr lvl="1" indent="-234950">
              <a:buClr>
                <a:srgbClr val="DB7F66"/>
              </a:buClr>
              <a:buFont typeface="Arial" panose="020B0604020202020204" pitchFamily="34" charset="0"/>
              <a:buChar char="•"/>
            </a:pPr>
            <a:r>
              <a:rPr lang="en-US" sz="2000" dirty="0">
                <a:latin typeface="Arial" panose="020B0604020202020204" pitchFamily="34" charset="0"/>
                <a:cs typeface="Arial" panose="020B0604020202020204" pitchFamily="34" charset="0"/>
              </a:rPr>
              <a:t>Comal County</a:t>
            </a:r>
          </a:p>
          <a:p>
            <a:pPr lvl="1" indent="-234950">
              <a:buClr>
                <a:srgbClr val="DB7F66"/>
              </a:buClr>
              <a:buFont typeface="Arial" panose="020B0604020202020204" pitchFamily="34" charset="0"/>
              <a:buChar char="•"/>
            </a:pPr>
            <a:r>
              <a:rPr lang="en-US" sz="2000" dirty="0">
                <a:latin typeface="Arial" panose="020B0604020202020204" pitchFamily="34" charset="0"/>
                <a:cs typeface="Arial" panose="020B0604020202020204" pitchFamily="34" charset="0"/>
              </a:rPr>
              <a:t>Guadalupe County</a:t>
            </a:r>
          </a:p>
          <a:p>
            <a:pPr lvl="1" indent="-234950">
              <a:buClr>
                <a:srgbClr val="DB7F66"/>
              </a:buClr>
              <a:buFont typeface="Arial" panose="020B0604020202020204" pitchFamily="34" charset="0"/>
              <a:buChar char="•"/>
            </a:pPr>
            <a:r>
              <a:rPr lang="en-US" sz="2000" dirty="0">
                <a:latin typeface="Arial" panose="020B0604020202020204" pitchFamily="34" charset="0"/>
                <a:cs typeface="Arial" panose="020B0604020202020204" pitchFamily="34" charset="0"/>
              </a:rPr>
              <a:t>Medina County</a:t>
            </a:r>
          </a:p>
        </p:txBody>
      </p:sp>
      <p:cxnSp>
        <p:nvCxnSpPr>
          <p:cNvPr id="29" name="Straight Connector 28"/>
          <p:cNvCxnSpPr/>
          <p:nvPr/>
        </p:nvCxnSpPr>
        <p:spPr>
          <a:xfrm>
            <a:off x="8963950" y="5004651"/>
            <a:ext cx="2011680" cy="0"/>
          </a:xfrm>
          <a:prstGeom prst="line">
            <a:avLst/>
          </a:prstGeom>
          <a:ln w="12700">
            <a:solidFill>
              <a:srgbClr val="001689"/>
            </a:solidFill>
            <a:prstDash val="lgDash"/>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38CB9108-D827-9728-ED13-9A0D6E232E2E}"/>
              </a:ext>
            </a:extLst>
          </p:cNvPr>
          <p:cNvGrpSpPr/>
          <p:nvPr/>
        </p:nvGrpSpPr>
        <p:grpSpPr>
          <a:xfrm>
            <a:off x="394536" y="1070913"/>
            <a:ext cx="7999262" cy="5413248"/>
            <a:chOff x="394536" y="1070913"/>
            <a:chExt cx="7999262" cy="5413248"/>
          </a:xfrm>
        </p:grpSpPr>
        <p:grpSp>
          <p:nvGrpSpPr>
            <p:cNvPr id="4" name="Group 3">
              <a:extLst>
                <a:ext uri="{FF2B5EF4-FFF2-40B4-BE49-F238E27FC236}">
                  <a16:creationId xmlns:a16="http://schemas.microsoft.com/office/drawing/2014/main" id="{B04BB854-BAA7-B955-D970-62A54702559A}"/>
                </a:ext>
              </a:extLst>
            </p:cNvPr>
            <p:cNvGrpSpPr/>
            <p:nvPr/>
          </p:nvGrpSpPr>
          <p:grpSpPr>
            <a:xfrm>
              <a:off x="394536" y="1070913"/>
              <a:ext cx="7999262" cy="5413248"/>
              <a:chOff x="394536" y="1070913"/>
              <a:chExt cx="7999262" cy="5413248"/>
            </a:xfrm>
          </p:grpSpPr>
          <p:pic>
            <p:nvPicPr>
              <p:cNvPr id="1026" name="Picture 2">
                <a:extLst>
                  <a:ext uri="{FF2B5EF4-FFF2-40B4-BE49-F238E27FC236}">
                    <a16:creationId xmlns:a16="http://schemas.microsoft.com/office/drawing/2014/main" id="{5D15897A-8C66-AA47-F89F-92A9326A8F0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4536" y="1070913"/>
                <a:ext cx="5549832" cy="5413248"/>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p:cNvGrpSpPr/>
              <p:nvPr/>
            </p:nvGrpSpPr>
            <p:grpSpPr>
              <a:xfrm>
                <a:off x="3246287" y="1365884"/>
                <a:ext cx="5147511" cy="3735170"/>
                <a:chOff x="3274410" y="1365884"/>
                <a:chExt cx="5147511" cy="3735170"/>
              </a:xfrm>
            </p:grpSpPr>
            <p:sp>
              <p:nvSpPr>
                <p:cNvPr id="7" name="Rectangle 6"/>
                <p:cNvSpPr/>
                <p:nvPr/>
              </p:nvSpPr>
              <p:spPr>
                <a:xfrm>
                  <a:off x="3274410" y="4167278"/>
                  <a:ext cx="1118682" cy="9337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3278220" y="1365884"/>
                  <a:ext cx="1813845" cy="2786154"/>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396902" y="4144418"/>
                  <a:ext cx="4025019" cy="941396"/>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pic>
          <p:nvPicPr>
            <p:cNvPr id="3" name="Picture 2">
              <a:extLst>
                <a:ext uri="{FF2B5EF4-FFF2-40B4-BE49-F238E27FC236}">
                  <a16:creationId xmlns:a16="http://schemas.microsoft.com/office/drawing/2014/main" id="{B645AB86-4F50-81BC-0E6B-9B151164E0F4}"/>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l="51764" t="57483" r="28509" b="25636"/>
            <a:stretch/>
          </p:blipFill>
          <p:spPr bwMode="auto">
            <a:xfrm>
              <a:off x="5072404" y="1369645"/>
              <a:ext cx="3317132" cy="2768092"/>
            </a:xfrm>
            <a:prstGeom prst="rect">
              <a:avLst/>
            </a:prstGeom>
            <a:ln>
              <a:solidFill>
                <a:srgbClr val="00000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03225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7494" y="1366316"/>
            <a:ext cx="11506198" cy="3814011"/>
          </a:xfrm>
          <a:prstGeom prst="rect">
            <a:avLst/>
          </a:prstGeom>
          <a:solidFill>
            <a:srgbClr val="FFEB82"/>
          </a:solidFill>
          <a:ln w="57150">
            <a:solidFill>
              <a:srgbClr val="489D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EF3B21C-D2D0-4E4B-AA00-164719E266CA}"/>
              </a:ext>
            </a:extLst>
          </p:cNvPr>
          <p:cNvSpPr/>
          <p:nvPr/>
        </p:nvSpPr>
        <p:spPr>
          <a:xfrm>
            <a:off x="272165" y="6089265"/>
            <a:ext cx="2056973" cy="230832"/>
          </a:xfrm>
          <a:prstGeom prst="rect">
            <a:avLst/>
          </a:prstGeom>
        </p:spPr>
        <p:txBody>
          <a:bodyPr wrap="none">
            <a:spAutoFit/>
          </a:bodyPr>
          <a:lstStyle/>
          <a:p>
            <a:r>
              <a:rPr lang="en-US" sz="900" dirty="0">
                <a:solidFill>
                  <a:srgbClr val="001688"/>
                </a:solidFill>
                <a:latin typeface="Helvetica" pitchFamily="2" charset="0"/>
                <a:cs typeface="Times New Roman" panose="02020603050405020304" pitchFamily="18" charset="0"/>
              </a:rPr>
              <a:t>Alamo Area Council of Governments</a:t>
            </a:r>
            <a:endParaRPr lang="en-US" sz="900" dirty="0">
              <a:solidFill>
                <a:srgbClr val="001688"/>
              </a:solidFill>
              <a:effectLst/>
              <a:latin typeface="Helvetica" pitchFamily="2" charset="0"/>
              <a:cs typeface="Times New Roman" panose="02020603050405020304" pitchFamily="18" charset="0"/>
            </a:endParaRPr>
          </a:p>
        </p:txBody>
      </p:sp>
      <p:sp>
        <p:nvSpPr>
          <p:cNvPr id="9" name="Title 1"/>
          <p:cNvSpPr>
            <a:spLocks noGrp="1"/>
          </p:cNvSpPr>
          <p:nvPr>
            <p:ph type="ctrTitle"/>
          </p:nvPr>
        </p:nvSpPr>
        <p:spPr>
          <a:xfrm>
            <a:off x="0" y="-1"/>
            <a:ext cx="12192000" cy="1371600"/>
          </a:xfrm>
        </p:spPr>
        <p:txBody>
          <a:bodyPr vert="horz" lIns="0" tIns="0" rIns="0" bIns="0" rtlCol="0" anchor="ctr">
            <a:noAutofit/>
          </a:bodyPr>
          <a:lstStyle/>
          <a:p>
            <a:pPr>
              <a:lnSpc>
                <a:spcPct val="100000"/>
              </a:lnSpc>
            </a:pPr>
            <a:r>
              <a:rPr lang="en-US" sz="4800" b="1" dirty="0"/>
              <a:t>Qualified Improvements</a:t>
            </a:r>
          </a:p>
        </p:txBody>
      </p:sp>
      <p:graphicFrame>
        <p:nvGraphicFramePr>
          <p:cNvPr id="2" name="Table 1"/>
          <p:cNvGraphicFramePr>
            <a:graphicFrameLocks noGrp="1"/>
          </p:cNvGraphicFramePr>
          <p:nvPr>
            <p:extLst>
              <p:ext uri="{D42A27DB-BD31-4B8C-83A1-F6EECF244321}">
                <p14:modId xmlns:p14="http://schemas.microsoft.com/office/powerpoint/2010/main" val="4013746688"/>
              </p:ext>
            </p:extLst>
          </p:nvPr>
        </p:nvGraphicFramePr>
        <p:xfrm>
          <a:off x="424544" y="1408967"/>
          <a:ext cx="11342913" cy="3676372"/>
        </p:xfrm>
        <a:graphic>
          <a:graphicData uri="http://schemas.openxmlformats.org/drawingml/2006/table">
            <a:tbl>
              <a:tblPr firstRow="1" bandRow="1">
                <a:tableStyleId>{5C22544A-7EE6-4342-B048-85BDC9FD1C3A}</a:tableStyleId>
              </a:tblPr>
              <a:tblGrid>
                <a:gridCol w="3679370">
                  <a:extLst>
                    <a:ext uri="{9D8B030D-6E8A-4147-A177-3AD203B41FA5}">
                      <a16:colId xmlns:a16="http://schemas.microsoft.com/office/drawing/2014/main" val="20000"/>
                    </a:ext>
                  </a:extLst>
                </a:gridCol>
                <a:gridCol w="3788229">
                  <a:extLst>
                    <a:ext uri="{9D8B030D-6E8A-4147-A177-3AD203B41FA5}">
                      <a16:colId xmlns:a16="http://schemas.microsoft.com/office/drawing/2014/main" val="20001"/>
                    </a:ext>
                  </a:extLst>
                </a:gridCol>
                <a:gridCol w="3875314">
                  <a:extLst>
                    <a:ext uri="{9D8B030D-6E8A-4147-A177-3AD203B41FA5}">
                      <a16:colId xmlns:a16="http://schemas.microsoft.com/office/drawing/2014/main" val="20002"/>
                    </a:ext>
                  </a:extLst>
                </a:gridCol>
              </a:tblGrid>
              <a:tr h="525196">
                <a:tc>
                  <a:txBody>
                    <a:bodyPr/>
                    <a:lstStyle/>
                    <a:p>
                      <a:pPr marL="0" algn="ctr" defTabSz="914400" rtl="0" eaLnBrk="1" latinLnBrk="0" hangingPunct="1"/>
                      <a:r>
                        <a:rPr lang="en-US" sz="2000" b="1" kern="1200" dirty="0">
                          <a:solidFill>
                            <a:srgbClr val="232323"/>
                          </a:solidFill>
                          <a:latin typeface="Arial" panose="020B0604020202020204" pitchFamily="34" charset="0"/>
                          <a:ea typeface="+mn-ea"/>
                          <a:cs typeface="Arial" panose="020B0604020202020204" pitchFamily="34" charset="0"/>
                        </a:rPr>
                        <a:t>Chillers, Boilers, Furnaces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2000" b="1" kern="1200" dirty="0">
                          <a:solidFill>
                            <a:srgbClr val="232323"/>
                          </a:solidFill>
                          <a:latin typeface="Arial" panose="020B0604020202020204" pitchFamily="34" charset="0"/>
                          <a:ea typeface="+mn-ea"/>
                          <a:cs typeface="Arial" panose="020B0604020202020204" pitchFamily="34" charset="0"/>
                        </a:rPr>
                        <a:t>Toilets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232323"/>
                          </a:solidFill>
                          <a:latin typeface="Arial" panose="020B0604020202020204" pitchFamily="34" charset="0"/>
                          <a:ea typeface="+mn-ea"/>
                          <a:cs typeface="Arial" panose="020B0604020202020204" pitchFamily="34" charset="0"/>
                        </a:rPr>
                        <a:t>Distributed Generation Systems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251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232323"/>
                          </a:solidFill>
                          <a:latin typeface="Arial" panose="020B0604020202020204" pitchFamily="34" charset="0"/>
                          <a:ea typeface="+mn-ea"/>
                          <a:cs typeface="Arial" panose="020B0604020202020204" pitchFamily="34" charset="0"/>
                        </a:rPr>
                        <a:t>HVAC, BMS, EMS Controls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2000" b="1" kern="1200" dirty="0">
                          <a:solidFill>
                            <a:srgbClr val="232323"/>
                          </a:solidFill>
                          <a:latin typeface="Arial" panose="020B0604020202020204" pitchFamily="34" charset="0"/>
                          <a:ea typeface="+mn-ea"/>
                          <a:cs typeface="Arial" panose="020B0604020202020204" pitchFamily="34" charset="0"/>
                        </a:rPr>
                        <a:t>Faucets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2000" b="1" kern="1200" dirty="0">
                          <a:solidFill>
                            <a:srgbClr val="232323"/>
                          </a:solidFill>
                          <a:latin typeface="Arial" panose="020B0604020202020204" pitchFamily="34" charset="0"/>
                          <a:ea typeface="+mn-ea"/>
                          <a:cs typeface="Arial" panose="020B0604020202020204" pitchFamily="34" charset="0"/>
                        </a:rPr>
                        <a:t>Greywater Systems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251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232323"/>
                          </a:solidFill>
                          <a:latin typeface="Arial" panose="020B0604020202020204" pitchFamily="34" charset="0"/>
                          <a:ea typeface="+mn-ea"/>
                          <a:cs typeface="Arial" panose="020B0604020202020204" pitchFamily="34" charset="0"/>
                        </a:rPr>
                        <a:t>Energy Management Systems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2000" b="1" kern="1200" dirty="0">
                          <a:solidFill>
                            <a:srgbClr val="232323"/>
                          </a:solidFill>
                          <a:latin typeface="Arial" panose="020B0604020202020204" pitchFamily="34" charset="0"/>
                          <a:ea typeface="+mn-ea"/>
                          <a:cs typeface="Arial" panose="020B0604020202020204" pitchFamily="34" charset="0"/>
                        </a:rPr>
                        <a:t>Pool Equipment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232323"/>
                          </a:solidFill>
                          <a:latin typeface="Arial" panose="020B0604020202020204" pitchFamily="34" charset="0"/>
                          <a:ea typeface="+mn-ea"/>
                          <a:cs typeface="Arial" panose="020B0604020202020204" pitchFamily="34" charset="0"/>
                        </a:rPr>
                        <a:t>Elevator Modernization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25196">
                <a:tc>
                  <a:txBody>
                    <a:bodyPr/>
                    <a:lstStyle/>
                    <a:p>
                      <a:pPr marL="0" algn="ctr" defTabSz="914400" rtl="0" eaLnBrk="1" latinLnBrk="0" hangingPunct="1"/>
                      <a:r>
                        <a:rPr lang="en-US" sz="2000" b="1" kern="1200" dirty="0">
                          <a:solidFill>
                            <a:srgbClr val="232323"/>
                          </a:solidFill>
                          <a:latin typeface="Arial" panose="020B0604020202020204" pitchFamily="34" charset="0"/>
                          <a:ea typeface="+mn-ea"/>
                          <a:cs typeface="Arial" panose="020B0604020202020204" pitchFamily="34" charset="0"/>
                        </a:rPr>
                        <a:t>Water Heating Systems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232323"/>
                          </a:solidFill>
                          <a:latin typeface="Arial" panose="020B0604020202020204" pitchFamily="34" charset="0"/>
                          <a:ea typeface="+mn-ea"/>
                          <a:cs typeface="Arial" panose="020B0604020202020204" pitchFamily="34" charset="0"/>
                        </a:rPr>
                        <a:t>Cogeneration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2000" b="1" kern="1200" dirty="0">
                          <a:solidFill>
                            <a:srgbClr val="232323"/>
                          </a:solidFill>
                          <a:latin typeface="Arial" panose="020B0604020202020204" pitchFamily="34" charset="0"/>
                          <a:ea typeface="+mn-ea"/>
                          <a:cs typeface="Arial" panose="020B0604020202020204" pitchFamily="34" charset="0"/>
                        </a:rPr>
                        <a:t>Doors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25196">
                <a:tc>
                  <a:txBody>
                    <a:bodyPr/>
                    <a:lstStyle/>
                    <a:p>
                      <a:pPr marL="0" algn="ctr" defTabSz="914400" rtl="0" eaLnBrk="1" latinLnBrk="0" hangingPunct="1"/>
                      <a:r>
                        <a:rPr lang="en-US" sz="2000" b="1" kern="1200" dirty="0">
                          <a:solidFill>
                            <a:srgbClr val="232323"/>
                          </a:solidFill>
                          <a:latin typeface="Arial" panose="020B0604020202020204" pitchFamily="34" charset="0"/>
                          <a:ea typeface="+mn-ea"/>
                          <a:cs typeface="Arial" panose="020B0604020202020204" pitchFamily="34" charset="0"/>
                        </a:rPr>
                        <a:t>Lighting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2000" b="1" kern="1200" dirty="0">
                          <a:solidFill>
                            <a:srgbClr val="232323"/>
                          </a:solidFill>
                          <a:latin typeface="Arial" panose="020B0604020202020204" pitchFamily="34" charset="0"/>
                          <a:ea typeface="+mn-ea"/>
                          <a:cs typeface="Arial" panose="020B0604020202020204" pitchFamily="34" charset="0"/>
                        </a:rPr>
                        <a:t>Water Management Systems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232323"/>
                          </a:solidFill>
                          <a:latin typeface="Arial" panose="020B0604020202020204" pitchFamily="34" charset="0"/>
                          <a:ea typeface="+mn-ea"/>
                          <a:cs typeface="Arial" panose="020B0604020202020204" pitchFamily="34" charset="0"/>
                        </a:rPr>
                        <a:t>Insulation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25196">
                <a:tc>
                  <a:txBody>
                    <a:bodyPr/>
                    <a:lstStyle/>
                    <a:p>
                      <a:pPr marL="0" algn="ctr" defTabSz="914400" rtl="0" eaLnBrk="1" latinLnBrk="0" hangingPunct="1"/>
                      <a:r>
                        <a:rPr lang="en-US" sz="2000" b="1" kern="1200" dirty="0">
                          <a:solidFill>
                            <a:srgbClr val="232323"/>
                          </a:solidFill>
                          <a:latin typeface="Arial" panose="020B0604020202020204" pitchFamily="34" charset="0"/>
                          <a:ea typeface="+mn-ea"/>
                          <a:cs typeface="Arial" panose="020B0604020202020204" pitchFamily="34" charset="0"/>
                        </a:rPr>
                        <a:t>Roofing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232323"/>
                          </a:solidFill>
                          <a:latin typeface="Arial" panose="020B0604020202020204" pitchFamily="34" charset="0"/>
                          <a:ea typeface="+mn-ea"/>
                          <a:cs typeface="Arial" panose="020B0604020202020204" pitchFamily="34" charset="0"/>
                        </a:rPr>
                        <a:t>Rainwater Collection Systems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232323"/>
                          </a:solidFill>
                          <a:latin typeface="Arial" panose="020B0604020202020204" pitchFamily="34" charset="0"/>
                          <a:ea typeface="+mn-ea"/>
                          <a:cs typeface="Arial" panose="020B0604020202020204" pitchFamily="34" charset="0"/>
                        </a:rPr>
                        <a:t>Solar Panels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25196">
                <a:tc>
                  <a:txBody>
                    <a:bodyPr/>
                    <a:lstStyle/>
                    <a:p>
                      <a:pPr marL="0" algn="ctr" defTabSz="914400" rtl="0" eaLnBrk="1" latinLnBrk="0" hangingPunct="1"/>
                      <a:r>
                        <a:rPr lang="en-US" sz="2000" b="1" kern="1200" dirty="0">
                          <a:solidFill>
                            <a:srgbClr val="232323"/>
                          </a:solidFill>
                          <a:latin typeface="Arial" panose="020B0604020202020204" pitchFamily="34" charset="0"/>
                          <a:ea typeface="+mn-ea"/>
                          <a:cs typeface="Arial" panose="020B0604020202020204" pitchFamily="34" charset="0"/>
                        </a:rPr>
                        <a:t>Windows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232323"/>
                          </a:solidFill>
                          <a:latin typeface="Arial" panose="020B0604020202020204" pitchFamily="34" charset="0"/>
                          <a:ea typeface="+mn-ea"/>
                          <a:cs typeface="Arial" panose="020B0604020202020204" pitchFamily="34" charset="0"/>
                        </a:rPr>
                        <a:t>Irrigation Equipment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232323"/>
                          </a:solidFill>
                          <a:latin typeface="Arial" panose="020B0604020202020204" pitchFamily="34" charset="0"/>
                          <a:ea typeface="+mn-ea"/>
                          <a:cs typeface="Arial" panose="020B0604020202020204" pitchFamily="34" charset="0"/>
                        </a:rPr>
                        <a:t>Wind Turbines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aphicFrame>
        <p:nvGraphicFramePr>
          <p:cNvPr id="3" name="Table 2">
            <a:extLst>
              <a:ext uri="{FF2B5EF4-FFF2-40B4-BE49-F238E27FC236}">
                <a16:creationId xmlns:a16="http://schemas.microsoft.com/office/drawing/2014/main" id="{620CAD67-C302-3000-5900-3DA226913CFB}"/>
              </a:ext>
            </a:extLst>
          </p:cNvPr>
          <p:cNvGraphicFramePr>
            <a:graphicFrameLocks noGrp="1"/>
          </p:cNvGraphicFramePr>
          <p:nvPr>
            <p:extLst>
              <p:ext uri="{D42A27DB-BD31-4B8C-83A1-F6EECF244321}">
                <p14:modId xmlns:p14="http://schemas.microsoft.com/office/powerpoint/2010/main" val="3842790578"/>
              </p:ext>
            </p:extLst>
          </p:nvPr>
        </p:nvGraphicFramePr>
        <p:xfrm>
          <a:off x="424544" y="5270477"/>
          <a:ext cx="11342913" cy="791718"/>
        </p:xfrm>
        <a:graphic>
          <a:graphicData uri="http://schemas.openxmlformats.org/drawingml/2006/table">
            <a:tbl>
              <a:tblPr firstRow="1" bandRow="1">
                <a:tableStyleId>{5C22544A-7EE6-4342-B048-85BDC9FD1C3A}</a:tableStyleId>
              </a:tblPr>
              <a:tblGrid>
                <a:gridCol w="11342913">
                  <a:extLst>
                    <a:ext uri="{9D8B030D-6E8A-4147-A177-3AD203B41FA5}">
                      <a16:colId xmlns:a16="http://schemas.microsoft.com/office/drawing/2014/main" val="20000"/>
                    </a:ext>
                  </a:extLst>
                </a:gridCol>
              </a:tblGrid>
              <a:tr h="664441">
                <a:tc>
                  <a:txBody>
                    <a:bodyPr/>
                    <a:lstStyle/>
                    <a:p>
                      <a:pPr marL="0" marR="0" lvl="0" indent="0" algn="ctr" defTabSz="914400" rtl="0" eaLnBrk="1" fontAlgn="auto" latinLnBrk="0" hangingPunct="1">
                        <a:lnSpc>
                          <a:spcPct val="130000"/>
                        </a:lnSpc>
                        <a:spcBef>
                          <a:spcPts val="0"/>
                        </a:spcBef>
                        <a:spcAft>
                          <a:spcPts val="0"/>
                        </a:spcAft>
                        <a:buClrTx/>
                        <a:buSzPct val="75000"/>
                        <a:buFontTx/>
                        <a:buNone/>
                        <a:tabLst/>
                        <a:defRPr/>
                      </a:pPr>
                      <a:r>
                        <a:rPr lang="en-US" sz="2400" b="1" u="sng" kern="1200" dirty="0">
                          <a:solidFill>
                            <a:srgbClr val="C9252C"/>
                          </a:solidFill>
                          <a:latin typeface="Arial" panose="020B0604020202020204" pitchFamily="34" charset="0"/>
                          <a:ea typeface="Open Sans" charset="0"/>
                          <a:cs typeface="Arial" panose="020B0604020202020204" pitchFamily="34" charset="0"/>
                        </a:rPr>
                        <a:t>Includes heavy</a:t>
                      </a:r>
                      <a:r>
                        <a:rPr lang="en-US" sz="2400" b="1" u="sng" kern="1200" baseline="0" dirty="0">
                          <a:solidFill>
                            <a:srgbClr val="C9252C"/>
                          </a:solidFill>
                          <a:latin typeface="Arial" panose="020B0604020202020204" pitchFamily="34" charset="0"/>
                          <a:ea typeface="Open Sans" charset="0"/>
                          <a:cs typeface="Arial" panose="020B0604020202020204" pitchFamily="34" charset="0"/>
                        </a:rPr>
                        <a:t> duty industrial equipment permanently affixed to property</a:t>
                      </a:r>
                      <a:endParaRPr lang="en-US" sz="2400" b="1" u="sng" kern="1200" dirty="0">
                        <a:solidFill>
                          <a:srgbClr val="C9252C"/>
                        </a:solidFill>
                        <a:latin typeface="Arial" panose="020B0604020202020204" pitchFamily="34" charset="0"/>
                        <a:ea typeface="Open Sans" charset="0"/>
                        <a:cs typeface="Arial" panose="020B0604020202020204" pitchFamily="34" charset="0"/>
                      </a:endParaRPr>
                    </a:p>
                  </a:txBody>
                  <a:tcPr marT="182880" marB="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856943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a:xfrm>
            <a:off x="0" y="0"/>
            <a:ext cx="4253948" cy="6645349"/>
          </a:xfrm>
        </p:spPr>
      </p:pic>
      <p:sp>
        <p:nvSpPr>
          <p:cNvPr id="6" name="Title 1"/>
          <p:cNvSpPr txBox="1">
            <a:spLocks/>
          </p:cNvSpPr>
          <p:nvPr/>
        </p:nvSpPr>
        <p:spPr>
          <a:xfrm>
            <a:off x="4253948" y="-1"/>
            <a:ext cx="7938052" cy="1371600"/>
          </a:xfrm>
          <a:prstGeom prst="rect">
            <a:avLst/>
          </a:prstGeom>
        </p:spPr>
        <p:txBody>
          <a:bodyPr vert="horz" lIns="457200" tIns="457200" rIns="457200" bIns="0" rtlCol="0" anchor="ctr">
            <a:noAutofit/>
          </a:bodyPr>
          <a:lstStyle>
            <a:lvl1pPr algn="l" defTabSz="914400" rtl="0" eaLnBrk="1" latinLnBrk="0" hangingPunct="1">
              <a:lnSpc>
                <a:spcPct val="110000"/>
              </a:lnSpc>
              <a:spcBef>
                <a:spcPct val="0"/>
              </a:spcBef>
              <a:buNone/>
              <a:defRPr sz="2400" kern="1200">
                <a:solidFill>
                  <a:srgbClr val="001689"/>
                </a:solidFill>
                <a:latin typeface="Arial" panose="020B0604020202020204" pitchFamily="34" charset="0"/>
                <a:ea typeface="+mj-ea"/>
                <a:cs typeface="Arial" panose="020B0604020202020204" pitchFamily="34" charset="0"/>
              </a:defRPr>
            </a:lvl1pPr>
          </a:lstStyle>
          <a:p>
            <a:pPr>
              <a:lnSpc>
                <a:spcPct val="100000"/>
              </a:lnSpc>
            </a:pPr>
            <a:r>
              <a:rPr lang="en-US" sz="3600" i="1" dirty="0"/>
              <a:t>Why TX-PACE?</a:t>
            </a:r>
          </a:p>
          <a:p>
            <a:pPr>
              <a:lnSpc>
                <a:spcPct val="100000"/>
              </a:lnSpc>
            </a:pPr>
            <a:r>
              <a:rPr lang="en-US" sz="4800" b="1" dirty="0"/>
              <a:t>Local Governments</a:t>
            </a:r>
          </a:p>
        </p:txBody>
      </p:sp>
      <p:sp>
        <p:nvSpPr>
          <p:cNvPr id="10" name="Text Placeholder 1"/>
          <p:cNvSpPr txBox="1">
            <a:spLocks/>
          </p:cNvSpPr>
          <p:nvPr/>
        </p:nvSpPr>
        <p:spPr>
          <a:xfrm>
            <a:off x="4253948" y="1889759"/>
            <a:ext cx="7938052" cy="4684469"/>
          </a:xfrm>
          <a:prstGeom prst="rect">
            <a:avLst/>
          </a:prstGeom>
        </p:spPr>
        <p:txBody>
          <a:bodyPr vert="horz" lIns="457200" tIns="0" rIns="457200" bIns="0" rtlCol="0">
            <a:noAutofit/>
          </a:bodyPr>
          <a:lstStyle>
            <a:lvl1pPr marL="0" indent="0" algn="l" defTabSz="914400" rtl="0" eaLnBrk="1" latinLnBrk="0" hangingPunct="1">
              <a:lnSpc>
                <a:spcPct val="120000"/>
              </a:lnSpc>
              <a:spcBef>
                <a:spcPts val="1000"/>
              </a:spcBef>
              <a:buFont typeface="Arial"/>
              <a:buNone/>
              <a:defRPr sz="10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120000"/>
              </a:lnSpc>
              <a:spcBef>
                <a:spcPts val="500"/>
              </a:spcBef>
              <a:buFont typeface="Arial"/>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Arial"/>
              <a:buChar char="•"/>
              <a:defRPr sz="1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120000"/>
              </a:lnSpc>
              <a:spcBef>
                <a:spcPts val="500"/>
              </a:spcBef>
              <a:buFont typeface="Arial"/>
              <a:buChar char="•"/>
              <a:defRPr sz="12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120000"/>
              </a:lnSpc>
              <a:spcBef>
                <a:spcPts val="500"/>
              </a:spcBef>
              <a:buFont typeface="Arial"/>
              <a:buChar char="•"/>
              <a:defRPr sz="12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buClr>
                <a:srgbClr val="DB7F66"/>
              </a:buClr>
              <a:buFont typeface="Arial" panose="020B0604020202020204" pitchFamily="34" charset="0"/>
              <a:buChar char="•"/>
            </a:pPr>
            <a:r>
              <a:rPr lang="en-US" sz="2400" dirty="0">
                <a:solidFill>
                  <a:srgbClr val="232323"/>
                </a:solidFill>
                <a:latin typeface="Arial" panose="020B0604020202020204" pitchFamily="34" charset="0"/>
                <a:cs typeface="Arial" panose="020B0604020202020204" pitchFamily="34" charset="0"/>
              </a:rPr>
              <a:t>Property owners/occupants substantially save in utility costs</a:t>
            </a:r>
          </a:p>
          <a:p>
            <a:pPr marL="285750" indent="-285750">
              <a:buClr>
                <a:srgbClr val="DB7F66"/>
              </a:buClr>
              <a:buFont typeface="Arial" panose="020B0604020202020204" pitchFamily="34" charset="0"/>
              <a:buChar char="•"/>
            </a:pPr>
            <a:r>
              <a:rPr lang="en-US" sz="2400" dirty="0">
                <a:solidFill>
                  <a:srgbClr val="232323"/>
                </a:solidFill>
                <a:latin typeface="Arial" panose="020B0604020202020204" pitchFamily="34" charset="0"/>
                <a:cs typeface="Arial" panose="020B0604020202020204" pitchFamily="34" charset="0"/>
              </a:rPr>
              <a:t>Reduce demand on electricity grid</a:t>
            </a:r>
          </a:p>
          <a:p>
            <a:pPr marL="285750" indent="-285750">
              <a:buClr>
                <a:srgbClr val="DB7F66"/>
              </a:buClr>
              <a:buFont typeface="Arial" panose="020B0604020202020204" pitchFamily="34" charset="0"/>
              <a:buChar char="•"/>
            </a:pPr>
            <a:r>
              <a:rPr lang="en-US" sz="2400" dirty="0">
                <a:solidFill>
                  <a:srgbClr val="232323"/>
                </a:solidFill>
                <a:latin typeface="Arial" panose="020B0604020202020204" pitchFamily="34" charset="0"/>
                <a:cs typeface="Arial" panose="020B0604020202020204" pitchFamily="34" charset="0"/>
              </a:rPr>
              <a:t>Mitigate greenhouse gas emissions </a:t>
            </a:r>
          </a:p>
          <a:p>
            <a:pPr marL="285750" indent="-285750">
              <a:buClr>
                <a:srgbClr val="DB7F66"/>
              </a:buClr>
              <a:buFont typeface="Arial" panose="020B0604020202020204" pitchFamily="34" charset="0"/>
              <a:buChar char="•"/>
            </a:pPr>
            <a:r>
              <a:rPr lang="en-US" sz="2400" dirty="0">
                <a:solidFill>
                  <a:srgbClr val="232323"/>
                </a:solidFill>
                <a:latin typeface="Arial" panose="020B0604020202020204" pitchFamily="34" charset="0"/>
                <a:cs typeface="Arial" panose="020B0604020202020204" pitchFamily="34" charset="0"/>
              </a:rPr>
              <a:t>Enhance value and efficiency of buildings</a:t>
            </a:r>
          </a:p>
          <a:p>
            <a:pPr marL="285750" indent="-285750">
              <a:buClr>
                <a:srgbClr val="DB7F66"/>
              </a:buClr>
              <a:buFont typeface="Arial" panose="020B0604020202020204" pitchFamily="34" charset="0"/>
              <a:buChar char="•"/>
            </a:pPr>
            <a:r>
              <a:rPr lang="en-US" sz="2400" dirty="0">
                <a:solidFill>
                  <a:srgbClr val="232323"/>
                </a:solidFill>
                <a:latin typeface="Arial" panose="020B0604020202020204" pitchFamily="34" charset="0"/>
                <a:cs typeface="Arial" panose="020B0604020202020204" pitchFamily="34" charset="0"/>
              </a:rPr>
              <a:t>Support municipal &amp; regional resiliency plans and sustainability goals</a:t>
            </a:r>
          </a:p>
        </p:txBody>
      </p:sp>
      <p:sp>
        <p:nvSpPr>
          <p:cNvPr id="13" name="Rectangle 12">
            <a:extLst>
              <a:ext uri="{FF2B5EF4-FFF2-40B4-BE49-F238E27FC236}">
                <a16:creationId xmlns:a16="http://schemas.microsoft.com/office/drawing/2014/main" id="{7EA48D92-AAA0-3F49-961E-C8BD25A6A68A}"/>
              </a:ext>
            </a:extLst>
          </p:cNvPr>
          <p:cNvSpPr/>
          <p:nvPr/>
        </p:nvSpPr>
        <p:spPr>
          <a:xfrm>
            <a:off x="0" y="6637867"/>
            <a:ext cx="12192000" cy="231421"/>
          </a:xfrm>
          <a:prstGeom prst="rect">
            <a:avLst/>
          </a:prstGeom>
          <a:solidFill>
            <a:srgbClr val="001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7681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a:xfrm>
            <a:off x="0" y="2755081"/>
            <a:ext cx="4253948" cy="3890268"/>
          </a:xfrm>
        </p:spPr>
      </p:pic>
      <p:sp>
        <p:nvSpPr>
          <p:cNvPr id="6" name="Title 1"/>
          <p:cNvSpPr txBox="1">
            <a:spLocks/>
          </p:cNvSpPr>
          <p:nvPr/>
        </p:nvSpPr>
        <p:spPr>
          <a:xfrm>
            <a:off x="4253948" y="-1"/>
            <a:ext cx="7938052" cy="1371600"/>
          </a:xfrm>
          <a:prstGeom prst="rect">
            <a:avLst/>
          </a:prstGeom>
        </p:spPr>
        <p:txBody>
          <a:bodyPr vert="horz" lIns="457200" tIns="457200" rIns="457200" bIns="0" rtlCol="0" anchor="ctr">
            <a:noAutofit/>
          </a:bodyPr>
          <a:lstStyle>
            <a:lvl1pPr algn="l" defTabSz="914400" rtl="0" eaLnBrk="1" latinLnBrk="0" hangingPunct="1">
              <a:lnSpc>
                <a:spcPct val="110000"/>
              </a:lnSpc>
              <a:spcBef>
                <a:spcPct val="0"/>
              </a:spcBef>
              <a:buNone/>
              <a:defRPr sz="2400" kern="1200">
                <a:solidFill>
                  <a:srgbClr val="001689"/>
                </a:solidFill>
                <a:latin typeface="Arial" panose="020B0604020202020204" pitchFamily="34" charset="0"/>
                <a:ea typeface="+mj-ea"/>
                <a:cs typeface="Arial" panose="020B0604020202020204" pitchFamily="34" charset="0"/>
              </a:defRPr>
            </a:lvl1pPr>
          </a:lstStyle>
          <a:p>
            <a:pPr>
              <a:lnSpc>
                <a:spcPct val="100000"/>
              </a:lnSpc>
            </a:pPr>
            <a:r>
              <a:rPr lang="en-US" sz="3600" i="1" dirty="0"/>
              <a:t>Risk Avoidance</a:t>
            </a:r>
          </a:p>
          <a:p>
            <a:pPr>
              <a:lnSpc>
                <a:spcPct val="100000"/>
              </a:lnSpc>
            </a:pPr>
            <a:r>
              <a:rPr lang="en-US" sz="4800" b="1" dirty="0"/>
              <a:t>Local Governments</a:t>
            </a:r>
          </a:p>
        </p:txBody>
      </p:sp>
      <p:pic>
        <p:nvPicPr>
          <p:cNvPr id="5" name="Picture 4"/>
          <p:cNvPicPr>
            <a:picLocks noChangeAspect="1"/>
          </p:cNvPicPr>
          <p:nvPr/>
        </p:nvPicPr>
        <p:blipFill rotWithShape="1">
          <a:blip r:embed="rId4"/>
          <a:srcRect l="42306" r="17693"/>
          <a:stretch/>
        </p:blipFill>
        <p:spPr>
          <a:xfrm>
            <a:off x="-1986" y="2755081"/>
            <a:ext cx="4250136" cy="4102918"/>
          </a:xfrm>
          <a:prstGeom prst="rect">
            <a:avLst/>
          </a:prstGeom>
        </p:spPr>
      </p:pic>
      <p:sp>
        <p:nvSpPr>
          <p:cNvPr id="7" name="Text Placeholder 1"/>
          <p:cNvSpPr txBox="1">
            <a:spLocks/>
          </p:cNvSpPr>
          <p:nvPr/>
        </p:nvSpPr>
        <p:spPr>
          <a:xfrm>
            <a:off x="4253948" y="1889759"/>
            <a:ext cx="7938052" cy="4684469"/>
          </a:xfrm>
          <a:prstGeom prst="rect">
            <a:avLst/>
          </a:prstGeom>
        </p:spPr>
        <p:txBody>
          <a:bodyPr vert="horz" lIns="457200" tIns="0" rIns="457200" bIns="0" rtlCol="0">
            <a:noAutofit/>
          </a:bodyPr>
          <a:lstStyle>
            <a:lvl1pPr marL="0" indent="0" algn="l" defTabSz="914400" rtl="0" eaLnBrk="1" latinLnBrk="0" hangingPunct="1">
              <a:lnSpc>
                <a:spcPct val="120000"/>
              </a:lnSpc>
              <a:spcBef>
                <a:spcPts val="1000"/>
              </a:spcBef>
              <a:buFont typeface="Arial"/>
              <a:buNone/>
              <a:defRPr sz="10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120000"/>
              </a:lnSpc>
              <a:spcBef>
                <a:spcPts val="500"/>
              </a:spcBef>
              <a:buFont typeface="Arial"/>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Arial"/>
              <a:buChar char="•"/>
              <a:defRPr sz="1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120000"/>
              </a:lnSpc>
              <a:spcBef>
                <a:spcPts val="500"/>
              </a:spcBef>
              <a:buFont typeface="Arial"/>
              <a:buChar char="•"/>
              <a:defRPr sz="12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120000"/>
              </a:lnSpc>
              <a:spcBef>
                <a:spcPts val="500"/>
              </a:spcBef>
              <a:buFont typeface="Arial"/>
              <a:buChar char="•"/>
              <a:defRPr sz="12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buClr>
                <a:srgbClr val="DB7F66"/>
              </a:buClr>
              <a:buFont typeface="Arial" panose="020B0604020202020204" pitchFamily="34" charset="0"/>
              <a:buChar char="•"/>
            </a:pPr>
            <a:r>
              <a:rPr lang="en-US" sz="2400" dirty="0">
                <a:solidFill>
                  <a:srgbClr val="232323"/>
                </a:solidFill>
                <a:latin typeface="Arial" panose="020B0604020202020204" pitchFamily="34" charset="0"/>
                <a:cs typeface="Arial" panose="020B0604020202020204" pitchFamily="34" charset="0"/>
              </a:rPr>
              <a:t>Senior lien status</a:t>
            </a:r>
          </a:p>
          <a:p>
            <a:pPr marL="285750" indent="-285750">
              <a:buClr>
                <a:srgbClr val="DB7F66"/>
              </a:buClr>
              <a:buFont typeface="Arial" panose="020B0604020202020204" pitchFamily="34" charset="0"/>
              <a:buChar char="•"/>
            </a:pPr>
            <a:r>
              <a:rPr lang="en-US" sz="2400" dirty="0">
                <a:solidFill>
                  <a:srgbClr val="232323"/>
                </a:solidFill>
                <a:latin typeface="Arial" panose="020B0604020202020204" pitchFamily="34" charset="0"/>
                <a:cs typeface="Arial" panose="020B0604020202020204" pitchFamily="34" charset="0"/>
              </a:rPr>
              <a:t>Utilize existing debt servicing upon default</a:t>
            </a:r>
          </a:p>
          <a:p>
            <a:pPr marL="285750" indent="-285750">
              <a:buClr>
                <a:srgbClr val="DB7F66"/>
              </a:buClr>
              <a:buFont typeface="Arial" panose="020B0604020202020204" pitchFamily="34" charset="0"/>
              <a:buChar char="•"/>
            </a:pPr>
            <a:r>
              <a:rPr lang="en-US" sz="2400" dirty="0">
                <a:solidFill>
                  <a:srgbClr val="232323"/>
                </a:solidFill>
                <a:latin typeface="Arial" panose="020B0604020202020204" pitchFamily="34" charset="0"/>
                <a:cs typeface="Arial" panose="020B0604020202020204" pitchFamily="34" charset="0"/>
              </a:rPr>
              <a:t>No use of City funds or resources (ILA)</a:t>
            </a:r>
          </a:p>
          <a:p>
            <a:pPr marL="285750" indent="-285750">
              <a:buClr>
                <a:srgbClr val="DB7F66"/>
              </a:buClr>
              <a:buFont typeface="Arial" panose="020B0604020202020204" pitchFamily="34" charset="0"/>
              <a:buChar char="•"/>
            </a:pPr>
            <a:r>
              <a:rPr lang="en-US" sz="2400" dirty="0">
                <a:solidFill>
                  <a:srgbClr val="232323"/>
                </a:solidFill>
                <a:latin typeface="Arial" panose="020B0604020202020204" pitchFamily="34" charset="0"/>
                <a:cs typeface="Arial" panose="020B0604020202020204" pitchFamily="34" charset="0"/>
              </a:rPr>
              <a:t>Free market, hands-off approach</a:t>
            </a:r>
          </a:p>
          <a:p>
            <a:pPr marL="285750" indent="-285750">
              <a:buClr>
                <a:srgbClr val="DB7F66"/>
              </a:buClr>
              <a:buFont typeface="Arial" panose="020B0604020202020204" pitchFamily="34" charset="0"/>
              <a:buChar char="•"/>
            </a:pPr>
            <a:r>
              <a:rPr lang="en-US" sz="2400" dirty="0">
                <a:solidFill>
                  <a:srgbClr val="232323"/>
                </a:solidFill>
                <a:latin typeface="Arial" panose="020B0604020202020204" pitchFamily="34" charset="0"/>
                <a:cs typeface="Arial" panose="020B0604020202020204" pitchFamily="34" charset="0"/>
              </a:rPr>
              <a:t>Independent Third Party Review</a:t>
            </a:r>
          </a:p>
          <a:p>
            <a:pPr marL="285750" indent="-285750">
              <a:buClr>
                <a:srgbClr val="DB7F66"/>
              </a:buClr>
              <a:buFont typeface="Arial" panose="020B0604020202020204" pitchFamily="34" charset="0"/>
              <a:buChar char="•"/>
            </a:pPr>
            <a:r>
              <a:rPr lang="en-US" sz="2400" dirty="0">
                <a:solidFill>
                  <a:srgbClr val="232323"/>
                </a:solidFill>
                <a:latin typeface="Arial" panose="020B0604020202020204" pitchFamily="34" charset="0"/>
                <a:cs typeface="Arial" panose="020B0604020202020204" pitchFamily="34" charset="0"/>
              </a:rPr>
              <a:t>Streamlined applications and documents ensure success (PACE in a Box)</a:t>
            </a:r>
          </a:p>
          <a:p>
            <a:pPr marL="285750" indent="-285750">
              <a:buClr>
                <a:srgbClr val="DB7F66"/>
              </a:buClr>
              <a:buFont typeface="Arial" panose="020B0604020202020204" pitchFamily="34" charset="0"/>
              <a:buChar char="•"/>
            </a:pPr>
            <a:endParaRPr lang="en-US" sz="2400" dirty="0">
              <a:solidFill>
                <a:srgbClr val="232323"/>
              </a:solidFill>
              <a:latin typeface="Arial" panose="020B0604020202020204" pitchFamily="34" charset="0"/>
              <a:cs typeface="Arial" panose="020B0604020202020204" pitchFamily="34" charset="0"/>
            </a:endParaRPr>
          </a:p>
          <a:p>
            <a:pPr marL="285750" indent="-285750">
              <a:buClr>
                <a:srgbClr val="DB7F66"/>
              </a:buClr>
              <a:buFont typeface="Arial" panose="020B0604020202020204" pitchFamily="34" charset="0"/>
              <a:buChar char="•"/>
            </a:pPr>
            <a:endParaRPr lang="en-US" sz="2400" dirty="0">
              <a:solidFill>
                <a:srgbClr val="232323"/>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 y="-8447"/>
            <a:ext cx="4251960" cy="2767217"/>
          </a:xfrm>
          <a:prstGeom prst="rect">
            <a:avLst/>
          </a:prstGeom>
        </p:spPr>
      </p:pic>
      <p:sp>
        <p:nvSpPr>
          <p:cNvPr id="13" name="Rectangle 12">
            <a:extLst>
              <a:ext uri="{FF2B5EF4-FFF2-40B4-BE49-F238E27FC236}">
                <a16:creationId xmlns:a16="http://schemas.microsoft.com/office/drawing/2014/main" id="{7EA48D92-AAA0-3F49-961E-C8BD25A6A68A}"/>
              </a:ext>
            </a:extLst>
          </p:cNvPr>
          <p:cNvSpPr/>
          <p:nvPr/>
        </p:nvSpPr>
        <p:spPr>
          <a:xfrm>
            <a:off x="0" y="6643224"/>
            <a:ext cx="12192000" cy="214776"/>
          </a:xfrm>
          <a:prstGeom prst="rect">
            <a:avLst/>
          </a:prstGeom>
          <a:solidFill>
            <a:srgbClr val="001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47925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TFPLAYOUTENABLED" val="1"/>
</p:tagLst>
</file>

<file path=ppt/tags/tag2.xml><?xml version="1.0" encoding="utf-8"?>
<p:tagLst xmlns:a="http://schemas.openxmlformats.org/drawingml/2006/main" xmlns:r="http://schemas.openxmlformats.org/officeDocument/2006/relationships" xmlns:p="http://schemas.openxmlformats.org/presentationml/2006/main">
  <p:tag name="BTFPLAYOUTENABLED" val="1"/>
</p:tagLst>
</file>

<file path=ppt/theme/theme1.xml><?xml version="1.0" encoding="utf-8"?>
<a:theme xmlns:a="http://schemas.openxmlformats.org/drawingml/2006/main" name="Crown Powerpoint Template">
  <a:themeElements>
    <a:clrScheme name="Kula Color 1">
      <a:dk1>
        <a:srgbClr val="000000"/>
      </a:dk1>
      <a:lt1>
        <a:srgbClr val="FFFFFF"/>
      </a:lt1>
      <a:dk2>
        <a:srgbClr val="000000"/>
      </a:dk2>
      <a:lt2>
        <a:srgbClr val="FEFCFF"/>
      </a:lt2>
      <a:accent1>
        <a:srgbClr val="1D46F3"/>
      </a:accent1>
      <a:accent2>
        <a:srgbClr val="FE5757"/>
      </a:accent2>
      <a:accent3>
        <a:srgbClr val="FE0061"/>
      </a:accent3>
      <a:accent4>
        <a:srgbClr val="A905B7"/>
      </a:accent4>
      <a:accent5>
        <a:srgbClr val="7030BD"/>
      </a:accent5>
      <a:accent6>
        <a:srgbClr val="3C4EBC"/>
      </a:accent6>
      <a:hlink>
        <a:srgbClr val="5352F5"/>
      </a:hlink>
      <a:folHlink>
        <a:srgbClr val="BFBFBF"/>
      </a:folHlink>
    </a:clrScheme>
    <a:fontScheme name="Source Sans Pro Bold and Regular">
      <a:majorFont>
        <a:latin typeface="OpenSans-Regular"/>
        <a:ea typeface=""/>
        <a:cs typeface=""/>
      </a:majorFont>
      <a:minorFont>
        <a:latin typeface="OpenSans-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alpha val="2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4046</TotalTime>
  <Words>1687</Words>
  <Application>Microsoft Office PowerPoint</Application>
  <PresentationFormat>Widescreen</PresentationFormat>
  <Paragraphs>349</Paragraphs>
  <Slides>32</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Arial Black</vt:lpstr>
      <vt:lpstr>Calibri</vt:lpstr>
      <vt:lpstr>Courier New</vt:lpstr>
      <vt:lpstr>Helvetica</vt:lpstr>
      <vt:lpstr>OpenSans-Light</vt:lpstr>
      <vt:lpstr>Times New Roman</vt:lpstr>
      <vt:lpstr>Wingdings</vt:lpstr>
      <vt:lpstr>Crown Powerpoint Template</vt:lpstr>
      <vt:lpstr>PowerPoint Presentation</vt:lpstr>
      <vt:lpstr>PowerPoint Presentation</vt:lpstr>
      <vt:lpstr>Innovative financing for commercial energy and water saving initiatives</vt:lpstr>
      <vt:lpstr>What is TX-PACE?</vt:lpstr>
      <vt:lpstr>What is TX-PACE?</vt:lpstr>
      <vt:lpstr>Where is TX-PACE?</vt:lpstr>
      <vt:lpstr>Qualified Improvements</vt:lpstr>
      <vt:lpstr>PowerPoint Presentation</vt:lpstr>
      <vt:lpstr>PowerPoint Presentation</vt:lpstr>
      <vt:lpstr>Steps to Adopt PACE</vt:lpstr>
      <vt:lpstr>PowerPoint Presentation</vt:lpstr>
      <vt:lpstr>PACE in a Box</vt:lpstr>
      <vt:lpstr>Local Case Studies</vt:lpstr>
      <vt:lpstr>Local Case Studies</vt:lpstr>
      <vt:lpstr>Local Case Studies</vt:lpstr>
      <vt:lpstr>PowerPoint Presentation</vt:lpstr>
      <vt:lpstr>Financing Mechanism</vt:lpstr>
      <vt:lpstr>How It Works</vt:lpstr>
      <vt:lpstr>Residential Mixed Use Case Study</vt:lpstr>
      <vt:lpstr>New Construction Case Study</vt:lpstr>
      <vt:lpstr>New Construction Case Study</vt:lpstr>
      <vt:lpstr>PowerPoint Presentation</vt:lpstr>
      <vt:lpstr>Resources</vt:lpstr>
      <vt:lpstr>Thank You For Your Time!</vt:lpstr>
      <vt:lpstr>A Financing Alternative</vt:lpstr>
      <vt:lpstr>PowerPoint Presentation</vt:lpstr>
      <vt:lpstr>Hospitality Case Study</vt:lpstr>
      <vt:lpstr>Hospitality Case Study</vt:lpstr>
      <vt:lpstr>PowerPoint Presentation</vt:lpstr>
      <vt:lpstr>PowerPoint Presentation</vt:lpstr>
      <vt:lpstr>Not a Loan! Here’s Why</vt:lpstr>
      <vt:lpstr>Why TX-PACE?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Lyle Hufstetler</cp:lastModifiedBy>
  <cp:revision>199</cp:revision>
  <dcterms:created xsi:type="dcterms:W3CDTF">2017-09-02T02:38:11Z</dcterms:created>
  <dcterms:modified xsi:type="dcterms:W3CDTF">2023-05-10T16:04:30Z</dcterms:modified>
</cp:coreProperties>
</file>