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86" r:id="rId2"/>
    <p:sldId id="360" r:id="rId3"/>
    <p:sldId id="263" r:id="rId4"/>
    <p:sldId id="387" r:id="rId5"/>
    <p:sldId id="337" r:id="rId6"/>
    <p:sldId id="260" r:id="rId7"/>
    <p:sldId id="257" r:id="rId8"/>
    <p:sldId id="373" r:id="rId9"/>
    <p:sldId id="372" r:id="rId10"/>
    <p:sldId id="374" r:id="rId11"/>
    <p:sldId id="380" r:id="rId12"/>
    <p:sldId id="398" r:id="rId13"/>
    <p:sldId id="391" r:id="rId14"/>
    <p:sldId id="389" r:id="rId15"/>
    <p:sldId id="369" r:id="rId16"/>
    <p:sldId id="318" r:id="rId17"/>
    <p:sldId id="363" r:id="rId18"/>
    <p:sldId id="392" r:id="rId19"/>
    <p:sldId id="393" r:id="rId20"/>
    <p:sldId id="394" r:id="rId21"/>
    <p:sldId id="395" r:id="rId22"/>
    <p:sldId id="396" r:id="rId23"/>
    <p:sldId id="3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9D7B5-ED3E-4F6F-BB99-B370652A46DE}" v="13" dt="2024-08-21T21:08:20.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h Sanchez" userId="c8a83e69-2731-4e29-8443-93d2dc1d0e1c" providerId="ADAL" clId="{3339D7B5-ED3E-4F6F-BB99-B370652A46DE}"/>
    <pc:docChg chg="undo redo custSel addSld delSld modSld sldOrd">
      <pc:chgData name="Mariah Sanchez" userId="c8a83e69-2731-4e29-8443-93d2dc1d0e1c" providerId="ADAL" clId="{3339D7B5-ED3E-4F6F-BB99-B370652A46DE}" dt="2024-08-21T21:14:00.319" v="115" actId="20577"/>
      <pc:docMkLst>
        <pc:docMk/>
      </pc:docMkLst>
      <pc:sldChg chg="modSp add mod">
        <pc:chgData name="Mariah Sanchez" userId="c8a83e69-2731-4e29-8443-93d2dc1d0e1c" providerId="ADAL" clId="{3339D7B5-ED3E-4F6F-BB99-B370652A46DE}" dt="2024-08-21T21:11:18.754" v="110" actId="1076"/>
        <pc:sldMkLst>
          <pc:docMk/>
          <pc:sldMk cId="87518741" sldId="257"/>
        </pc:sldMkLst>
        <pc:spChg chg="mod">
          <ac:chgData name="Mariah Sanchez" userId="c8a83e69-2731-4e29-8443-93d2dc1d0e1c" providerId="ADAL" clId="{3339D7B5-ED3E-4F6F-BB99-B370652A46DE}" dt="2024-08-21T21:11:18.754" v="110" actId="1076"/>
          <ac:spMkLst>
            <pc:docMk/>
            <pc:sldMk cId="87518741" sldId="257"/>
            <ac:spMk id="4" creationId="{00000000-0000-0000-0000-000000000000}"/>
          </ac:spMkLst>
        </pc:spChg>
        <pc:spChg chg="mod">
          <ac:chgData name="Mariah Sanchez" userId="c8a83e69-2731-4e29-8443-93d2dc1d0e1c" providerId="ADAL" clId="{3339D7B5-ED3E-4F6F-BB99-B370652A46DE}" dt="2024-08-21T21:08:21.200" v="104" actId="27636"/>
          <ac:spMkLst>
            <pc:docMk/>
            <pc:sldMk cId="87518741" sldId="257"/>
            <ac:spMk id="6" creationId="{00000000-0000-0000-0000-000000000000}"/>
          </ac:spMkLst>
        </pc:spChg>
      </pc:sldChg>
      <pc:sldChg chg="add">
        <pc:chgData name="Mariah Sanchez" userId="c8a83e69-2731-4e29-8443-93d2dc1d0e1c" providerId="ADAL" clId="{3339D7B5-ED3E-4F6F-BB99-B370652A46DE}" dt="2024-08-21T21:08:20.973" v="102"/>
        <pc:sldMkLst>
          <pc:docMk/>
          <pc:sldMk cId="658158802" sldId="260"/>
        </pc:sldMkLst>
      </pc:sldChg>
      <pc:sldChg chg="modSp add mod">
        <pc:chgData name="Mariah Sanchez" userId="c8a83e69-2731-4e29-8443-93d2dc1d0e1c" providerId="ADAL" clId="{3339D7B5-ED3E-4F6F-BB99-B370652A46DE}" dt="2024-08-21T21:14:00.319" v="115" actId="20577"/>
        <pc:sldMkLst>
          <pc:docMk/>
          <pc:sldMk cId="2074318290" sldId="263"/>
        </pc:sldMkLst>
        <pc:spChg chg="mod">
          <ac:chgData name="Mariah Sanchez" userId="c8a83e69-2731-4e29-8443-93d2dc1d0e1c" providerId="ADAL" clId="{3339D7B5-ED3E-4F6F-BB99-B370652A46DE}" dt="2024-08-21T21:08:21.176" v="103" actId="27636"/>
          <ac:spMkLst>
            <pc:docMk/>
            <pc:sldMk cId="2074318290" sldId="263"/>
            <ac:spMk id="4" creationId="{00000000-0000-0000-0000-000000000000}"/>
          </ac:spMkLst>
        </pc:spChg>
        <pc:spChg chg="mod">
          <ac:chgData name="Mariah Sanchez" userId="c8a83e69-2731-4e29-8443-93d2dc1d0e1c" providerId="ADAL" clId="{3339D7B5-ED3E-4F6F-BB99-B370652A46DE}" dt="2024-08-21T21:14:00.319" v="115" actId="20577"/>
          <ac:spMkLst>
            <pc:docMk/>
            <pc:sldMk cId="2074318290" sldId="263"/>
            <ac:spMk id="14" creationId="{00000000-0000-0000-0000-000000000000}"/>
          </ac:spMkLst>
        </pc:spChg>
      </pc:sldChg>
      <pc:sldChg chg="modSp add del mod">
        <pc:chgData name="Mariah Sanchez" userId="c8a83e69-2731-4e29-8443-93d2dc1d0e1c" providerId="ADAL" clId="{3339D7B5-ED3E-4F6F-BB99-B370652A46DE}" dt="2024-08-21T21:08:21.551" v="108" actId="27636"/>
        <pc:sldMkLst>
          <pc:docMk/>
          <pc:sldMk cId="589673557" sldId="318"/>
        </pc:sldMkLst>
        <pc:spChg chg="mod">
          <ac:chgData name="Mariah Sanchez" userId="c8a83e69-2731-4e29-8443-93d2dc1d0e1c" providerId="ADAL" clId="{3339D7B5-ED3E-4F6F-BB99-B370652A46DE}" dt="2024-08-21T21:08:21.551" v="108" actId="27636"/>
          <ac:spMkLst>
            <pc:docMk/>
            <pc:sldMk cId="589673557" sldId="318"/>
            <ac:spMk id="13" creationId="{00000000-0000-0000-0000-000000000000}"/>
          </ac:spMkLst>
        </pc:spChg>
      </pc:sldChg>
      <pc:sldChg chg="modSp add mod">
        <pc:chgData name="Mariah Sanchez" userId="c8a83e69-2731-4e29-8443-93d2dc1d0e1c" providerId="ADAL" clId="{3339D7B5-ED3E-4F6F-BB99-B370652A46DE}" dt="2024-08-21T21:13:52.543" v="113" actId="1076"/>
        <pc:sldMkLst>
          <pc:docMk/>
          <pc:sldMk cId="1645347854" sldId="337"/>
        </pc:sldMkLst>
        <pc:spChg chg="mod">
          <ac:chgData name="Mariah Sanchez" userId="c8a83e69-2731-4e29-8443-93d2dc1d0e1c" providerId="ADAL" clId="{3339D7B5-ED3E-4F6F-BB99-B370652A46DE}" dt="2024-08-21T21:13:52.543" v="113" actId="1076"/>
          <ac:spMkLst>
            <pc:docMk/>
            <pc:sldMk cId="1645347854" sldId="337"/>
            <ac:spMk id="3" creationId="{5B870BB8-AD65-4FEE-B563-D5D7A3BD9FD2}"/>
          </ac:spMkLst>
        </pc:spChg>
      </pc:sldChg>
      <pc:sldChg chg="modSp add mod">
        <pc:chgData name="Mariah Sanchez" userId="c8a83e69-2731-4e29-8443-93d2dc1d0e1c" providerId="ADAL" clId="{3339D7B5-ED3E-4F6F-BB99-B370652A46DE}" dt="2024-08-21T21:11:03.003" v="109" actId="20577"/>
        <pc:sldMkLst>
          <pc:docMk/>
          <pc:sldMk cId="2076588653" sldId="360"/>
        </pc:sldMkLst>
        <pc:spChg chg="mod">
          <ac:chgData name="Mariah Sanchez" userId="c8a83e69-2731-4e29-8443-93d2dc1d0e1c" providerId="ADAL" clId="{3339D7B5-ED3E-4F6F-BB99-B370652A46DE}" dt="2024-08-21T21:11:03.003" v="109" actId="20577"/>
          <ac:spMkLst>
            <pc:docMk/>
            <pc:sldMk cId="2076588653" sldId="360"/>
            <ac:spMk id="4" creationId="{00D6EFFC-33BE-4441-B1CF-334DD59D31A1}"/>
          </ac:spMkLst>
        </pc:spChg>
      </pc:sldChg>
      <pc:sldChg chg="addSp delSp modSp mod">
        <pc:chgData name="Mariah Sanchez" userId="c8a83e69-2731-4e29-8443-93d2dc1d0e1c" providerId="ADAL" clId="{3339D7B5-ED3E-4F6F-BB99-B370652A46DE}" dt="2024-08-21T20:57:15.921" v="91" actId="2711"/>
        <pc:sldMkLst>
          <pc:docMk/>
          <pc:sldMk cId="2585199283" sldId="363"/>
        </pc:sldMkLst>
        <pc:spChg chg="mod">
          <ac:chgData name="Mariah Sanchez" userId="c8a83e69-2731-4e29-8443-93d2dc1d0e1c" providerId="ADAL" clId="{3339D7B5-ED3E-4F6F-BB99-B370652A46DE}" dt="2024-08-21T20:51:39.926" v="28" actId="1076"/>
          <ac:spMkLst>
            <pc:docMk/>
            <pc:sldMk cId="2585199283" sldId="363"/>
            <ac:spMk id="2" creationId="{00000000-0000-0000-0000-000000000000}"/>
          </ac:spMkLst>
        </pc:spChg>
        <pc:spChg chg="mod">
          <ac:chgData name="Mariah Sanchez" userId="c8a83e69-2731-4e29-8443-93d2dc1d0e1c" providerId="ADAL" clId="{3339D7B5-ED3E-4F6F-BB99-B370652A46DE}" dt="2024-08-21T20:57:15.921" v="91" actId="2711"/>
          <ac:spMkLst>
            <pc:docMk/>
            <pc:sldMk cId="2585199283" sldId="363"/>
            <ac:spMk id="4" creationId="{00000000-0000-0000-0000-000000000000}"/>
          </ac:spMkLst>
        </pc:spChg>
        <pc:spChg chg="add del mod">
          <ac:chgData name="Mariah Sanchez" userId="c8a83e69-2731-4e29-8443-93d2dc1d0e1c" providerId="ADAL" clId="{3339D7B5-ED3E-4F6F-BB99-B370652A46DE}" dt="2024-08-21T20:49:10.506" v="1" actId="478"/>
          <ac:spMkLst>
            <pc:docMk/>
            <pc:sldMk cId="2585199283" sldId="363"/>
            <ac:spMk id="5" creationId="{8EAC25AB-9188-C698-A6F6-3F55BBAA4081}"/>
          </ac:spMkLst>
        </pc:spChg>
        <pc:spChg chg="mod">
          <ac:chgData name="Mariah Sanchez" userId="c8a83e69-2731-4e29-8443-93d2dc1d0e1c" providerId="ADAL" clId="{3339D7B5-ED3E-4F6F-BB99-B370652A46DE}" dt="2024-08-21T20:50:01.353" v="10" actId="20577"/>
          <ac:spMkLst>
            <pc:docMk/>
            <pc:sldMk cId="2585199283" sldId="363"/>
            <ac:spMk id="7" creationId="{00000000-0000-0000-0000-000000000000}"/>
          </ac:spMkLst>
        </pc:spChg>
        <pc:spChg chg="del">
          <ac:chgData name="Mariah Sanchez" userId="c8a83e69-2731-4e29-8443-93d2dc1d0e1c" providerId="ADAL" clId="{3339D7B5-ED3E-4F6F-BB99-B370652A46DE}" dt="2024-08-21T20:49:13.417" v="2" actId="478"/>
          <ac:spMkLst>
            <pc:docMk/>
            <pc:sldMk cId="2585199283" sldId="363"/>
            <ac:spMk id="17" creationId="{9C68D31B-C75A-A142-9585-EEF9E1138F79}"/>
          </ac:spMkLst>
        </pc:spChg>
        <pc:picChg chg="mod">
          <ac:chgData name="Mariah Sanchez" userId="c8a83e69-2731-4e29-8443-93d2dc1d0e1c" providerId="ADAL" clId="{3339D7B5-ED3E-4F6F-BB99-B370652A46DE}" dt="2024-08-21T20:52:43.471" v="36" actId="1076"/>
          <ac:picMkLst>
            <pc:docMk/>
            <pc:sldMk cId="2585199283" sldId="363"/>
            <ac:picMk id="3" creationId="{331CDEB8-E2EB-FEAE-C0B2-4BE13CC3C95A}"/>
          </ac:picMkLst>
        </pc:picChg>
        <pc:picChg chg="del">
          <ac:chgData name="Mariah Sanchez" userId="c8a83e69-2731-4e29-8443-93d2dc1d0e1c" providerId="ADAL" clId="{3339D7B5-ED3E-4F6F-BB99-B370652A46DE}" dt="2024-08-21T20:49:09.645" v="0" actId="478"/>
          <ac:picMkLst>
            <pc:docMk/>
            <pc:sldMk cId="2585199283" sldId="363"/>
            <ac:picMk id="2052" creationId="{21213FC2-C487-BBDE-8356-2808FA8770CC}"/>
          </ac:picMkLst>
        </pc:picChg>
      </pc:sldChg>
      <pc:sldChg chg="add">
        <pc:chgData name="Mariah Sanchez" userId="c8a83e69-2731-4e29-8443-93d2dc1d0e1c" providerId="ADAL" clId="{3339D7B5-ED3E-4F6F-BB99-B370652A46DE}" dt="2024-08-21T21:08:20.973" v="102"/>
        <pc:sldMkLst>
          <pc:docMk/>
          <pc:sldMk cId="3988499706" sldId="369"/>
        </pc:sldMkLst>
      </pc:sldChg>
      <pc:sldChg chg="modSp add mod">
        <pc:chgData name="Mariah Sanchez" userId="c8a83e69-2731-4e29-8443-93d2dc1d0e1c" providerId="ADAL" clId="{3339D7B5-ED3E-4F6F-BB99-B370652A46DE}" dt="2024-08-21T21:11:30.183" v="112" actId="1076"/>
        <pc:sldMkLst>
          <pc:docMk/>
          <pc:sldMk cId="1977587921" sldId="372"/>
        </pc:sldMkLst>
        <pc:spChg chg="mod">
          <ac:chgData name="Mariah Sanchez" userId="c8a83e69-2731-4e29-8443-93d2dc1d0e1c" providerId="ADAL" clId="{3339D7B5-ED3E-4F6F-BB99-B370652A46DE}" dt="2024-08-21T21:11:30.183" v="112" actId="1076"/>
          <ac:spMkLst>
            <pc:docMk/>
            <pc:sldMk cId="1977587921" sldId="372"/>
            <ac:spMk id="4" creationId="{00000000-0000-0000-0000-000000000000}"/>
          </ac:spMkLst>
        </pc:spChg>
        <pc:spChg chg="mod">
          <ac:chgData name="Mariah Sanchez" userId="c8a83e69-2731-4e29-8443-93d2dc1d0e1c" providerId="ADAL" clId="{3339D7B5-ED3E-4F6F-BB99-B370652A46DE}" dt="2024-08-21T21:08:21.215" v="105" actId="27636"/>
          <ac:spMkLst>
            <pc:docMk/>
            <pc:sldMk cId="1977587921" sldId="372"/>
            <ac:spMk id="6" creationId="{00000000-0000-0000-0000-000000000000}"/>
          </ac:spMkLst>
        </pc:spChg>
      </pc:sldChg>
      <pc:sldChg chg="modSp add mod">
        <pc:chgData name="Mariah Sanchez" userId="c8a83e69-2731-4e29-8443-93d2dc1d0e1c" providerId="ADAL" clId="{3339D7B5-ED3E-4F6F-BB99-B370652A46DE}" dt="2024-08-21T21:11:26.181" v="111" actId="1076"/>
        <pc:sldMkLst>
          <pc:docMk/>
          <pc:sldMk cId="1473797765" sldId="373"/>
        </pc:sldMkLst>
        <pc:spChg chg="mod">
          <ac:chgData name="Mariah Sanchez" userId="c8a83e69-2731-4e29-8443-93d2dc1d0e1c" providerId="ADAL" clId="{3339D7B5-ED3E-4F6F-BB99-B370652A46DE}" dt="2024-08-21T21:11:26.181" v="111" actId="1076"/>
          <ac:spMkLst>
            <pc:docMk/>
            <pc:sldMk cId="1473797765" sldId="373"/>
            <ac:spMk id="12" creationId="{00000000-0000-0000-0000-000000000000}"/>
          </ac:spMkLst>
        </pc:spChg>
      </pc:sldChg>
      <pc:sldChg chg="modSp add mod">
        <pc:chgData name="Mariah Sanchez" userId="c8a83e69-2731-4e29-8443-93d2dc1d0e1c" providerId="ADAL" clId="{3339D7B5-ED3E-4F6F-BB99-B370652A46DE}" dt="2024-08-21T21:08:21.527" v="107" actId="27636"/>
        <pc:sldMkLst>
          <pc:docMk/>
          <pc:sldMk cId="721653280" sldId="374"/>
        </pc:sldMkLst>
        <pc:spChg chg="mod">
          <ac:chgData name="Mariah Sanchez" userId="c8a83e69-2731-4e29-8443-93d2dc1d0e1c" providerId="ADAL" clId="{3339D7B5-ED3E-4F6F-BB99-B370652A46DE}" dt="2024-08-21T21:08:21.527" v="107" actId="27636"/>
          <ac:spMkLst>
            <pc:docMk/>
            <pc:sldMk cId="721653280" sldId="374"/>
            <ac:spMk id="6" creationId="{00000000-0000-0000-0000-000000000000}"/>
          </ac:spMkLst>
        </pc:spChg>
      </pc:sldChg>
      <pc:sldChg chg="add">
        <pc:chgData name="Mariah Sanchez" userId="c8a83e69-2731-4e29-8443-93d2dc1d0e1c" providerId="ADAL" clId="{3339D7B5-ED3E-4F6F-BB99-B370652A46DE}" dt="2024-08-21T21:08:20.973" v="102"/>
        <pc:sldMkLst>
          <pc:docMk/>
          <pc:sldMk cId="1269561731" sldId="380"/>
        </pc:sldMkLst>
      </pc:sldChg>
      <pc:sldChg chg="add">
        <pc:chgData name="Mariah Sanchez" userId="c8a83e69-2731-4e29-8443-93d2dc1d0e1c" providerId="ADAL" clId="{3339D7B5-ED3E-4F6F-BB99-B370652A46DE}" dt="2024-08-21T21:08:20.973" v="102"/>
        <pc:sldMkLst>
          <pc:docMk/>
          <pc:sldMk cId="206219520" sldId="387"/>
        </pc:sldMkLst>
      </pc:sldChg>
      <pc:sldChg chg="del">
        <pc:chgData name="Mariah Sanchez" userId="c8a83e69-2731-4e29-8443-93d2dc1d0e1c" providerId="ADAL" clId="{3339D7B5-ED3E-4F6F-BB99-B370652A46DE}" dt="2024-08-21T20:53:25.060" v="41" actId="47"/>
        <pc:sldMkLst>
          <pc:docMk/>
          <pc:sldMk cId="3493056949" sldId="387"/>
        </pc:sldMkLst>
      </pc:sldChg>
      <pc:sldChg chg="del">
        <pc:chgData name="Mariah Sanchez" userId="c8a83e69-2731-4e29-8443-93d2dc1d0e1c" providerId="ADAL" clId="{3339D7B5-ED3E-4F6F-BB99-B370652A46DE}" dt="2024-08-21T20:53:49.363" v="44" actId="47"/>
        <pc:sldMkLst>
          <pc:docMk/>
          <pc:sldMk cId="3198796061" sldId="388"/>
        </pc:sldMkLst>
      </pc:sldChg>
      <pc:sldChg chg="add">
        <pc:chgData name="Mariah Sanchez" userId="c8a83e69-2731-4e29-8443-93d2dc1d0e1c" providerId="ADAL" clId="{3339D7B5-ED3E-4F6F-BB99-B370652A46DE}" dt="2024-08-21T21:08:20.973" v="102"/>
        <pc:sldMkLst>
          <pc:docMk/>
          <pc:sldMk cId="569846552" sldId="389"/>
        </pc:sldMkLst>
      </pc:sldChg>
      <pc:sldChg chg="del">
        <pc:chgData name="Mariah Sanchez" userId="c8a83e69-2731-4e29-8443-93d2dc1d0e1c" providerId="ADAL" clId="{3339D7B5-ED3E-4F6F-BB99-B370652A46DE}" dt="2024-08-21T20:54:21.462" v="53" actId="47"/>
        <pc:sldMkLst>
          <pc:docMk/>
          <pc:sldMk cId="4122694204" sldId="389"/>
        </pc:sldMkLst>
      </pc:sldChg>
      <pc:sldChg chg="del">
        <pc:chgData name="Mariah Sanchez" userId="c8a83e69-2731-4e29-8443-93d2dc1d0e1c" providerId="ADAL" clId="{3339D7B5-ED3E-4F6F-BB99-B370652A46DE}" dt="2024-08-21T20:56:25.735" v="83" actId="47"/>
        <pc:sldMkLst>
          <pc:docMk/>
          <pc:sldMk cId="4018725507" sldId="390"/>
        </pc:sldMkLst>
      </pc:sldChg>
      <pc:sldChg chg="add">
        <pc:chgData name="Mariah Sanchez" userId="c8a83e69-2731-4e29-8443-93d2dc1d0e1c" providerId="ADAL" clId="{3339D7B5-ED3E-4F6F-BB99-B370652A46DE}" dt="2024-08-21T21:08:20.973" v="102"/>
        <pc:sldMkLst>
          <pc:docMk/>
          <pc:sldMk cId="1982776157" sldId="391"/>
        </pc:sldMkLst>
      </pc:sldChg>
      <pc:sldChg chg="modSp add del mod">
        <pc:chgData name="Mariah Sanchez" userId="c8a83e69-2731-4e29-8443-93d2dc1d0e1c" providerId="ADAL" clId="{3339D7B5-ED3E-4F6F-BB99-B370652A46DE}" dt="2024-08-21T20:56:26.571" v="84" actId="47"/>
        <pc:sldMkLst>
          <pc:docMk/>
          <pc:sldMk cId="3879543237" sldId="391"/>
        </pc:sldMkLst>
        <pc:spChg chg="mod">
          <ac:chgData name="Mariah Sanchez" userId="c8a83e69-2731-4e29-8443-93d2dc1d0e1c" providerId="ADAL" clId="{3339D7B5-ED3E-4F6F-BB99-B370652A46DE}" dt="2024-08-21T20:56:04.045" v="73" actId="20577"/>
          <ac:spMkLst>
            <pc:docMk/>
            <pc:sldMk cId="3879543237" sldId="391"/>
            <ac:spMk id="4" creationId="{00000000-0000-0000-0000-000000000000}"/>
          </ac:spMkLst>
        </pc:spChg>
      </pc:sldChg>
      <pc:sldChg chg="addSp delSp modSp add mod">
        <pc:chgData name="Mariah Sanchez" userId="c8a83e69-2731-4e29-8443-93d2dc1d0e1c" providerId="ADAL" clId="{3339D7B5-ED3E-4F6F-BB99-B370652A46DE}" dt="2024-08-21T20:53:02.704" v="40" actId="478"/>
        <pc:sldMkLst>
          <pc:docMk/>
          <pc:sldMk cId="2234754143" sldId="392"/>
        </pc:sldMkLst>
        <pc:spChg chg="mod">
          <ac:chgData name="Mariah Sanchez" userId="c8a83e69-2731-4e29-8443-93d2dc1d0e1c" providerId="ADAL" clId="{3339D7B5-ED3E-4F6F-BB99-B370652A46DE}" dt="2024-08-21T20:51:45.822" v="29" actId="1076"/>
          <ac:spMkLst>
            <pc:docMk/>
            <pc:sldMk cId="2234754143" sldId="392"/>
            <ac:spMk id="2" creationId="{00000000-0000-0000-0000-000000000000}"/>
          </ac:spMkLst>
        </pc:spChg>
        <pc:spChg chg="mod">
          <ac:chgData name="Mariah Sanchez" userId="c8a83e69-2731-4e29-8443-93d2dc1d0e1c" providerId="ADAL" clId="{3339D7B5-ED3E-4F6F-BB99-B370652A46DE}" dt="2024-08-21T20:51:21.378" v="27" actId="255"/>
          <ac:spMkLst>
            <pc:docMk/>
            <pc:sldMk cId="2234754143" sldId="392"/>
            <ac:spMk id="4" creationId="{00000000-0000-0000-0000-000000000000}"/>
          </ac:spMkLst>
        </pc:spChg>
        <pc:picChg chg="mod">
          <ac:chgData name="Mariah Sanchez" userId="c8a83e69-2731-4e29-8443-93d2dc1d0e1c" providerId="ADAL" clId="{3339D7B5-ED3E-4F6F-BB99-B370652A46DE}" dt="2024-08-21T20:51:07.871" v="24" actId="1076"/>
          <ac:picMkLst>
            <pc:docMk/>
            <pc:sldMk cId="2234754143" sldId="392"/>
            <ac:picMk id="3" creationId="{331CDEB8-E2EB-FEAE-C0B2-4BE13CC3C95A}"/>
          </ac:picMkLst>
        </pc:picChg>
        <pc:picChg chg="add mod">
          <ac:chgData name="Mariah Sanchez" userId="c8a83e69-2731-4e29-8443-93d2dc1d0e1c" providerId="ADAL" clId="{3339D7B5-ED3E-4F6F-BB99-B370652A46DE}" dt="2024-08-21T20:51:05.513" v="23" actId="1076"/>
          <ac:picMkLst>
            <pc:docMk/>
            <pc:sldMk cId="2234754143" sldId="392"/>
            <ac:picMk id="5" creationId="{FA949D15-D3F8-F81C-D7D7-4C630881C5B2}"/>
          </ac:picMkLst>
        </pc:picChg>
        <pc:picChg chg="add del">
          <ac:chgData name="Mariah Sanchez" userId="c8a83e69-2731-4e29-8443-93d2dc1d0e1c" providerId="ADAL" clId="{3339D7B5-ED3E-4F6F-BB99-B370652A46DE}" dt="2024-08-21T20:53:02.704" v="40" actId="478"/>
          <ac:picMkLst>
            <pc:docMk/>
            <pc:sldMk cId="2234754143" sldId="392"/>
            <ac:picMk id="6" creationId="{D074E975-A9A6-1DFD-9D2A-9C1DA78376F6}"/>
          </ac:picMkLst>
        </pc:picChg>
      </pc:sldChg>
      <pc:sldChg chg="delSp modSp add mod">
        <pc:chgData name="Mariah Sanchez" userId="c8a83e69-2731-4e29-8443-93d2dc1d0e1c" providerId="ADAL" clId="{3339D7B5-ED3E-4F6F-BB99-B370652A46DE}" dt="2024-08-21T20:54:11.040" v="50" actId="20577"/>
        <pc:sldMkLst>
          <pc:docMk/>
          <pc:sldMk cId="2863060633" sldId="393"/>
        </pc:sldMkLst>
        <pc:spChg chg="mod">
          <ac:chgData name="Mariah Sanchez" userId="c8a83e69-2731-4e29-8443-93d2dc1d0e1c" providerId="ADAL" clId="{3339D7B5-ED3E-4F6F-BB99-B370652A46DE}" dt="2024-08-21T20:54:11.040" v="50" actId="20577"/>
          <ac:spMkLst>
            <pc:docMk/>
            <pc:sldMk cId="2863060633" sldId="393"/>
            <ac:spMk id="2" creationId="{00000000-0000-0000-0000-000000000000}"/>
          </ac:spMkLst>
        </pc:spChg>
        <pc:spChg chg="mod">
          <ac:chgData name="Mariah Sanchez" userId="c8a83e69-2731-4e29-8443-93d2dc1d0e1c" providerId="ADAL" clId="{3339D7B5-ED3E-4F6F-BB99-B370652A46DE}" dt="2024-08-21T20:53:36.290" v="42"/>
          <ac:spMkLst>
            <pc:docMk/>
            <pc:sldMk cId="2863060633" sldId="393"/>
            <ac:spMk id="4" creationId="{00000000-0000-0000-0000-000000000000}"/>
          </ac:spMkLst>
        </pc:spChg>
        <pc:picChg chg="mod">
          <ac:chgData name="Mariah Sanchez" userId="c8a83e69-2731-4e29-8443-93d2dc1d0e1c" providerId="ADAL" clId="{3339D7B5-ED3E-4F6F-BB99-B370652A46DE}" dt="2024-08-21T20:53:41.972" v="43" actId="1076"/>
          <ac:picMkLst>
            <pc:docMk/>
            <pc:sldMk cId="2863060633" sldId="393"/>
            <ac:picMk id="5" creationId="{FA949D15-D3F8-F81C-D7D7-4C630881C5B2}"/>
          </ac:picMkLst>
        </pc:picChg>
        <pc:picChg chg="del">
          <ac:chgData name="Mariah Sanchez" userId="c8a83e69-2731-4e29-8443-93d2dc1d0e1c" providerId="ADAL" clId="{3339D7B5-ED3E-4F6F-BB99-B370652A46DE}" dt="2024-08-21T20:52:05.278" v="32" actId="478"/>
          <ac:picMkLst>
            <pc:docMk/>
            <pc:sldMk cId="2863060633" sldId="393"/>
            <ac:picMk id="6" creationId="{D074E975-A9A6-1DFD-9D2A-9C1DA78376F6}"/>
          </ac:picMkLst>
        </pc:picChg>
      </pc:sldChg>
      <pc:sldChg chg="modSp add mod ord">
        <pc:chgData name="Mariah Sanchez" userId="c8a83e69-2731-4e29-8443-93d2dc1d0e1c" providerId="ADAL" clId="{3339D7B5-ED3E-4F6F-BB99-B370652A46DE}" dt="2024-08-21T20:54:14.159" v="52" actId="20577"/>
        <pc:sldMkLst>
          <pc:docMk/>
          <pc:sldMk cId="472853352" sldId="394"/>
        </pc:sldMkLst>
        <pc:spChg chg="mod">
          <ac:chgData name="Mariah Sanchez" userId="c8a83e69-2731-4e29-8443-93d2dc1d0e1c" providerId="ADAL" clId="{3339D7B5-ED3E-4F6F-BB99-B370652A46DE}" dt="2024-08-21T20:54:14.159" v="52" actId="20577"/>
          <ac:spMkLst>
            <pc:docMk/>
            <pc:sldMk cId="472853352" sldId="394"/>
            <ac:spMk id="2" creationId="{00000000-0000-0000-0000-000000000000}"/>
          </ac:spMkLst>
        </pc:spChg>
        <pc:spChg chg="mod">
          <ac:chgData name="Mariah Sanchez" userId="c8a83e69-2731-4e29-8443-93d2dc1d0e1c" providerId="ADAL" clId="{3339D7B5-ED3E-4F6F-BB99-B370652A46DE}" dt="2024-08-21T20:54:04.833" v="48"/>
          <ac:spMkLst>
            <pc:docMk/>
            <pc:sldMk cId="472853352" sldId="394"/>
            <ac:spMk id="4" creationId="{00000000-0000-0000-0000-000000000000}"/>
          </ac:spMkLst>
        </pc:spChg>
      </pc:sldChg>
      <pc:sldChg chg="modSp add mod ord">
        <pc:chgData name="Mariah Sanchez" userId="c8a83e69-2731-4e29-8443-93d2dc1d0e1c" providerId="ADAL" clId="{3339D7B5-ED3E-4F6F-BB99-B370652A46DE}" dt="2024-08-21T20:55:15.639" v="63" actId="20577"/>
        <pc:sldMkLst>
          <pc:docMk/>
          <pc:sldMk cId="1863014575" sldId="395"/>
        </pc:sldMkLst>
        <pc:spChg chg="mod">
          <ac:chgData name="Mariah Sanchez" userId="c8a83e69-2731-4e29-8443-93d2dc1d0e1c" providerId="ADAL" clId="{3339D7B5-ED3E-4F6F-BB99-B370652A46DE}" dt="2024-08-21T20:54:50.839" v="60" actId="20577"/>
          <ac:spMkLst>
            <pc:docMk/>
            <pc:sldMk cId="1863014575" sldId="395"/>
            <ac:spMk id="2" creationId="{00000000-0000-0000-0000-000000000000}"/>
          </ac:spMkLst>
        </pc:spChg>
        <pc:spChg chg="mod">
          <ac:chgData name="Mariah Sanchez" userId="c8a83e69-2731-4e29-8443-93d2dc1d0e1c" providerId="ADAL" clId="{3339D7B5-ED3E-4F6F-BB99-B370652A46DE}" dt="2024-08-21T20:55:15.639" v="63" actId="20577"/>
          <ac:spMkLst>
            <pc:docMk/>
            <pc:sldMk cId="1863014575" sldId="395"/>
            <ac:spMk id="4" creationId="{00000000-0000-0000-0000-000000000000}"/>
          </ac:spMkLst>
        </pc:spChg>
        <pc:picChg chg="mod">
          <ac:chgData name="Mariah Sanchez" userId="c8a83e69-2731-4e29-8443-93d2dc1d0e1c" providerId="ADAL" clId="{3339D7B5-ED3E-4F6F-BB99-B370652A46DE}" dt="2024-08-21T20:55:12.088" v="62" actId="1076"/>
          <ac:picMkLst>
            <pc:docMk/>
            <pc:sldMk cId="1863014575" sldId="395"/>
            <ac:picMk id="5" creationId="{FA949D15-D3F8-F81C-D7D7-4C630881C5B2}"/>
          </ac:picMkLst>
        </pc:picChg>
      </pc:sldChg>
      <pc:sldChg chg="modSp add mod ord">
        <pc:chgData name="Mariah Sanchez" userId="c8a83e69-2731-4e29-8443-93d2dc1d0e1c" providerId="ADAL" clId="{3339D7B5-ED3E-4F6F-BB99-B370652A46DE}" dt="2024-08-21T20:56:21.255" v="82" actId="20577"/>
        <pc:sldMkLst>
          <pc:docMk/>
          <pc:sldMk cId="211649426" sldId="396"/>
        </pc:sldMkLst>
        <pc:spChg chg="mod">
          <ac:chgData name="Mariah Sanchez" userId="c8a83e69-2731-4e29-8443-93d2dc1d0e1c" providerId="ADAL" clId="{3339D7B5-ED3E-4F6F-BB99-B370652A46DE}" dt="2024-08-21T20:56:14.661" v="78" actId="20577"/>
          <ac:spMkLst>
            <pc:docMk/>
            <pc:sldMk cId="211649426" sldId="396"/>
            <ac:spMk id="2" creationId="{00000000-0000-0000-0000-000000000000}"/>
          </ac:spMkLst>
        </pc:spChg>
        <pc:spChg chg="mod">
          <ac:chgData name="Mariah Sanchez" userId="c8a83e69-2731-4e29-8443-93d2dc1d0e1c" providerId="ADAL" clId="{3339D7B5-ED3E-4F6F-BB99-B370652A46DE}" dt="2024-08-21T20:56:21.255" v="82" actId="20577"/>
          <ac:spMkLst>
            <pc:docMk/>
            <pc:sldMk cId="211649426" sldId="396"/>
            <ac:spMk id="4" creationId="{00000000-0000-0000-0000-000000000000}"/>
          </ac:spMkLst>
        </pc:spChg>
      </pc:sldChg>
      <pc:sldChg chg="addSp add del ord">
        <pc:chgData name="Mariah Sanchez" userId="c8a83e69-2731-4e29-8443-93d2dc1d0e1c" providerId="ADAL" clId="{3339D7B5-ED3E-4F6F-BB99-B370652A46DE}" dt="2024-08-21T20:56:01.134" v="71" actId="2890"/>
        <pc:sldMkLst>
          <pc:docMk/>
          <pc:sldMk cId="1488858757" sldId="396"/>
        </pc:sldMkLst>
        <pc:picChg chg="add">
          <ac:chgData name="Mariah Sanchez" userId="c8a83e69-2731-4e29-8443-93d2dc1d0e1c" providerId="ADAL" clId="{3339D7B5-ED3E-4F6F-BB99-B370652A46DE}" dt="2024-08-21T20:55:48.984" v="69"/>
          <ac:picMkLst>
            <pc:docMk/>
            <pc:sldMk cId="1488858757" sldId="396"/>
            <ac:picMk id="5" creationId="{620CDD61-8D00-0222-5375-56C6B1F7B80C}"/>
          </ac:picMkLst>
        </pc:picChg>
      </pc:sldChg>
      <pc:sldChg chg="addSp delSp modSp add mod">
        <pc:chgData name="Mariah Sanchez" userId="c8a83e69-2731-4e29-8443-93d2dc1d0e1c" providerId="ADAL" clId="{3339D7B5-ED3E-4F6F-BB99-B370652A46DE}" dt="2024-08-21T21:01:22.740" v="101" actId="1076"/>
        <pc:sldMkLst>
          <pc:docMk/>
          <pc:sldMk cId="2711671998" sldId="397"/>
        </pc:sldMkLst>
        <pc:picChg chg="add mod">
          <ac:chgData name="Mariah Sanchez" userId="c8a83e69-2731-4e29-8443-93d2dc1d0e1c" providerId="ADAL" clId="{3339D7B5-ED3E-4F6F-BB99-B370652A46DE}" dt="2024-08-21T21:01:22.740" v="101" actId="1076"/>
          <ac:picMkLst>
            <pc:docMk/>
            <pc:sldMk cId="2711671998" sldId="397"/>
            <ac:picMk id="7" creationId="{DE833C4E-5E67-7FEB-E8B2-56128A0F9D91}"/>
          </ac:picMkLst>
        </pc:picChg>
        <pc:picChg chg="del mod">
          <ac:chgData name="Mariah Sanchez" userId="c8a83e69-2731-4e29-8443-93d2dc1d0e1c" providerId="ADAL" clId="{3339D7B5-ED3E-4F6F-BB99-B370652A46DE}" dt="2024-08-21T21:01:16.740" v="98" actId="478"/>
          <ac:picMkLst>
            <pc:docMk/>
            <pc:sldMk cId="2711671998" sldId="397"/>
            <ac:picMk id="10" creationId="{88DA79C2-10BB-5654-872A-2D533367EF14}"/>
          </ac:picMkLst>
        </pc:picChg>
      </pc:sldChg>
      <pc:sldChg chg="add">
        <pc:chgData name="Mariah Sanchez" userId="c8a83e69-2731-4e29-8443-93d2dc1d0e1c" providerId="ADAL" clId="{3339D7B5-ED3E-4F6F-BB99-B370652A46DE}" dt="2024-08-21T21:08:20.973" v="102"/>
        <pc:sldMkLst>
          <pc:docMk/>
          <pc:sldMk cId="1730521692" sldId="39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5" csCatId="accent1" phldr="1"/>
      <dgm:spPr/>
      <dgm:t>
        <a:bodyPr/>
        <a:lstStyle/>
        <a:p>
          <a:endParaRPr lang="en-US"/>
        </a:p>
      </dgm:t>
    </dgm:pt>
    <dgm:pt modelId="{FB986F71-3126-4196-BD30-74AEDC39A1CA}">
      <dgm:prSet phldrT="[Text]"/>
      <dgm:spPr/>
      <dgm:t>
        <a:bodyPr/>
        <a:lstStyle/>
        <a:p>
          <a:r>
            <a:rPr lang="en-US" dirty="0"/>
            <a:t>Assessment</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custT="1"/>
      <dgm:spPr/>
      <dgm:t>
        <a:bodyPr/>
        <a:lstStyle/>
        <a:p>
          <a:r>
            <a:rPr lang="en-US" sz="1600" dirty="0"/>
            <a:t>Once you are  approved, we will contact you to schedule an inspection of your home.</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Weatherization</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custT="1"/>
      <dgm:spPr/>
      <dgm:t>
        <a:bodyPr/>
        <a:lstStyle/>
        <a:p>
          <a:r>
            <a:rPr lang="en-US" sz="1600" dirty="0"/>
            <a:t>A household member age 18+ must be at the home in order for the contractor to complete the weatherization work.</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Final Inspection</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custT="1"/>
      <dgm:spPr/>
      <dgm:t>
        <a:bodyPr/>
        <a:lstStyle/>
        <a:p>
          <a:r>
            <a:rPr lang="en-US" sz="1600" dirty="0"/>
            <a:t>AACOG and/or the city inspectors will be conducting a final inspection of your home.</a:t>
          </a: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F11C2CAD-D9A7-4053-9AD1-413B56DA6DC8}">
      <dgm:prSet/>
      <dgm:spPr/>
      <dgm:t>
        <a:bodyPr/>
        <a:lstStyle/>
        <a:p>
          <a:r>
            <a:rPr lang="en-US" dirty="0"/>
            <a:t>Application</a:t>
          </a:r>
        </a:p>
      </dgm:t>
    </dgm:pt>
    <dgm:pt modelId="{4F990F44-94AA-42D3-A9C8-9E9D993DDAB3}" type="parTrans" cxnId="{4A74A35D-7978-43D7-ACCB-7C4802316FBC}">
      <dgm:prSet/>
      <dgm:spPr/>
      <dgm:t>
        <a:bodyPr/>
        <a:lstStyle/>
        <a:p>
          <a:endParaRPr lang="en-US"/>
        </a:p>
      </dgm:t>
    </dgm:pt>
    <dgm:pt modelId="{B9E9A1CA-9B10-4A6C-B3C6-1A7131DA8C22}" type="sibTrans" cxnId="{4A74A35D-7978-43D7-ACCB-7C4802316FBC}">
      <dgm:prSet/>
      <dgm:spPr/>
      <dgm:t>
        <a:bodyPr/>
        <a:lstStyle/>
        <a:p>
          <a:endParaRPr lang="en-US"/>
        </a:p>
      </dgm:t>
    </dgm:pt>
    <dgm:pt modelId="{072BD4B8-3EF9-49F9-AF98-32EB8F068FC8}">
      <dgm:prSet custT="1"/>
      <dgm:spPr/>
      <dgm:t>
        <a:bodyPr/>
        <a:lstStyle/>
        <a:p>
          <a:r>
            <a:rPr lang="en-US" sz="1600" dirty="0"/>
            <a:t>The applicant will be contacted if they need to provide any additional documents.</a:t>
          </a:r>
        </a:p>
      </dgm:t>
    </dgm:pt>
    <dgm:pt modelId="{C0999859-23B7-493B-A22D-A0155D297680}" type="parTrans" cxnId="{E4853286-763B-4515-A37C-27C0B2F30420}">
      <dgm:prSet/>
      <dgm:spPr/>
      <dgm:t>
        <a:bodyPr/>
        <a:lstStyle/>
        <a:p>
          <a:endParaRPr lang="en-US"/>
        </a:p>
      </dgm:t>
    </dgm:pt>
    <dgm:pt modelId="{AAA62422-1014-4A2B-B431-5EED889A9724}" type="sibTrans" cxnId="{E4853286-763B-4515-A37C-27C0B2F30420}">
      <dgm:prSet/>
      <dgm:spPr/>
      <dgm:t>
        <a:bodyPr/>
        <a:lstStyle/>
        <a:p>
          <a:endParaRPr lang="en-US"/>
        </a:p>
      </dgm:t>
    </dgm:pt>
    <dgm:pt modelId="{C2751D1D-7877-46CE-96C7-A120A4A6F9D9}">
      <dgm:prSet phldrT="[Text]" custT="1"/>
      <dgm:spPr/>
      <dgm:t>
        <a:bodyPr/>
        <a:lstStyle/>
        <a:p>
          <a:endParaRPr lang="en-US" sz="1600" dirty="0"/>
        </a:p>
      </dgm:t>
    </dgm:pt>
    <dgm:pt modelId="{CC5136F7-8548-4A60-9E90-75D50155B161}" type="parTrans" cxnId="{2F9E1375-5868-41FB-8E7E-4E79B50DED81}">
      <dgm:prSet/>
      <dgm:spPr/>
      <dgm:t>
        <a:bodyPr/>
        <a:lstStyle/>
        <a:p>
          <a:endParaRPr lang="en-US"/>
        </a:p>
      </dgm:t>
    </dgm:pt>
    <dgm:pt modelId="{53F87E4B-F729-43DA-9766-1D922FDCCF89}" type="sibTrans" cxnId="{2F9E1375-5868-41FB-8E7E-4E79B50DED81}">
      <dgm:prSet/>
      <dgm:spPr/>
      <dgm:t>
        <a:bodyPr/>
        <a:lstStyle/>
        <a:p>
          <a:endParaRPr lang="en-US"/>
        </a:p>
      </dgm:t>
    </dgm:pt>
    <dgm:pt modelId="{F1F16A80-B3D1-40E1-9EE2-73642003358E}">
      <dgm:prSet phldrT="[Text]" custT="1"/>
      <dgm:spPr/>
      <dgm:t>
        <a:bodyPr/>
        <a:lstStyle/>
        <a:p>
          <a:endParaRPr lang="en-US" sz="1600" dirty="0"/>
        </a:p>
      </dgm:t>
    </dgm:pt>
    <dgm:pt modelId="{B2B7A82A-198D-485D-A3D0-51AF4576E92B}" type="parTrans" cxnId="{EE1BCDD0-440E-47EB-AD6B-20E754BFAE94}">
      <dgm:prSet/>
      <dgm:spPr/>
      <dgm:t>
        <a:bodyPr/>
        <a:lstStyle/>
        <a:p>
          <a:endParaRPr lang="en-US"/>
        </a:p>
      </dgm:t>
    </dgm:pt>
    <dgm:pt modelId="{FE2284BA-FA11-4A39-94CB-ACEAAE32BB78}" type="sibTrans" cxnId="{EE1BCDD0-440E-47EB-AD6B-20E754BFAE94}">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BCC53DA4-FBA9-4DA4-9367-3FF717D56B2B}" type="pres">
      <dgm:prSet presAssocID="{F11C2CAD-D9A7-4053-9AD1-413B56DA6DC8}" presName="composite1" presStyleCnt="0"/>
      <dgm:spPr/>
    </dgm:pt>
    <dgm:pt modelId="{F8B5CADA-02DB-4AAB-9160-F47887FAF56C}" type="pres">
      <dgm:prSet presAssocID="{F11C2CAD-D9A7-4053-9AD1-413B56DA6DC8}" presName="dummyNode1" presStyleLbl="node1" presStyleIdx="0" presStyleCnt="4"/>
      <dgm:spPr/>
    </dgm:pt>
    <dgm:pt modelId="{D480DF6B-D12C-463F-BCEC-E2C6FDA9D269}" type="pres">
      <dgm:prSet presAssocID="{F11C2CAD-D9A7-4053-9AD1-413B56DA6DC8}" presName="childNode1" presStyleLbl="bgAcc1" presStyleIdx="0" presStyleCnt="4" custScaleY="179193">
        <dgm:presLayoutVars>
          <dgm:bulletEnabled val="1"/>
        </dgm:presLayoutVars>
      </dgm:prSet>
      <dgm:spPr/>
    </dgm:pt>
    <dgm:pt modelId="{6C607219-5A16-491F-A6B3-CAA0FF8B8F98}" type="pres">
      <dgm:prSet presAssocID="{F11C2CAD-D9A7-4053-9AD1-413B56DA6DC8}" presName="childNode1tx" presStyleLbl="bgAcc1" presStyleIdx="0" presStyleCnt="4">
        <dgm:presLayoutVars>
          <dgm:bulletEnabled val="1"/>
        </dgm:presLayoutVars>
      </dgm:prSet>
      <dgm:spPr/>
    </dgm:pt>
    <dgm:pt modelId="{49C31EFE-3999-4732-B620-E32E6633CE30}" type="pres">
      <dgm:prSet presAssocID="{F11C2CAD-D9A7-4053-9AD1-413B56DA6DC8}" presName="parentNode1" presStyleLbl="node1" presStyleIdx="0" presStyleCnt="4">
        <dgm:presLayoutVars>
          <dgm:chMax val="1"/>
          <dgm:bulletEnabled val="1"/>
        </dgm:presLayoutVars>
      </dgm:prSet>
      <dgm:spPr/>
    </dgm:pt>
    <dgm:pt modelId="{BC75E0A2-B94E-42A2-BE06-E107A8E26E6F}" type="pres">
      <dgm:prSet presAssocID="{F11C2CAD-D9A7-4053-9AD1-413B56DA6DC8}" presName="connSite1" presStyleCnt="0"/>
      <dgm:spPr/>
    </dgm:pt>
    <dgm:pt modelId="{7D9D55EB-BB5E-4A4E-8664-1BE8AA86B185}" type="pres">
      <dgm:prSet presAssocID="{B9E9A1CA-9B10-4A6C-B3C6-1A7131DA8C22}" presName="Name9" presStyleLbl="sibTrans2D1" presStyleIdx="0" presStyleCnt="3"/>
      <dgm:spPr/>
    </dgm:pt>
    <dgm:pt modelId="{D1914AEA-095A-4B7F-BD7F-9448B0028D17}" type="pres">
      <dgm:prSet presAssocID="{FB986F71-3126-4196-BD30-74AEDC39A1CA}" presName="composite2" presStyleCnt="0"/>
      <dgm:spPr/>
    </dgm:pt>
    <dgm:pt modelId="{F842DE7D-AA89-46EC-9F50-A884D6277184}" type="pres">
      <dgm:prSet presAssocID="{FB986F71-3126-4196-BD30-74AEDC39A1CA}" presName="dummyNode2" presStyleLbl="node1" presStyleIdx="0" presStyleCnt="4"/>
      <dgm:spPr/>
    </dgm:pt>
    <dgm:pt modelId="{8379F9E6-B855-41E8-B40E-57881910EC19}" type="pres">
      <dgm:prSet presAssocID="{FB986F71-3126-4196-BD30-74AEDC39A1CA}" presName="childNode2" presStyleLbl="bgAcc1" presStyleIdx="1" presStyleCnt="4" custScaleX="101952" custScaleY="179467">
        <dgm:presLayoutVars>
          <dgm:bulletEnabled val="1"/>
        </dgm:presLayoutVars>
      </dgm:prSet>
      <dgm:spPr/>
    </dgm:pt>
    <dgm:pt modelId="{2B64015D-95E4-44D2-A7FF-EF704E036A52}" type="pres">
      <dgm:prSet presAssocID="{FB986F71-3126-4196-BD30-74AEDC39A1CA}" presName="childNode2tx" presStyleLbl="bgAcc1" presStyleIdx="1" presStyleCnt="4">
        <dgm:presLayoutVars>
          <dgm:bulletEnabled val="1"/>
        </dgm:presLayoutVars>
      </dgm:prSet>
      <dgm:spPr/>
    </dgm:pt>
    <dgm:pt modelId="{72AE47AF-84D8-495A-AC35-C24BE77EB7E5}" type="pres">
      <dgm:prSet presAssocID="{FB986F71-3126-4196-BD30-74AEDC39A1CA}" presName="parentNode2" presStyleLbl="node1" presStyleIdx="1" presStyleCnt="4">
        <dgm:presLayoutVars>
          <dgm:chMax val="0"/>
          <dgm:bulletEnabled val="1"/>
        </dgm:presLayoutVars>
      </dgm:prSet>
      <dgm:spPr/>
    </dgm:pt>
    <dgm:pt modelId="{949F995C-76AC-4DCC-A242-7401432B3D8E}" type="pres">
      <dgm:prSet presAssocID="{FB986F71-3126-4196-BD30-74AEDC39A1CA}" presName="connSite2" presStyleCnt="0"/>
      <dgm:spPr/>
    </dgm:pt>
    <dgm:pt modelId="{69B70BA0-9507-4307-984E-104F1B4FEE4D}" type="pres">
      <dgm:prSet presAssocID="{D0B150DF-3AA4-454C-8652-25880449C422}" presName="Name18" presStyleLbl="sibTrans2D1" presStyleIdx="1" presStyleCnt="3" custLinFactNeighborX="-819" custLinFactNeighborY="335"/>
      <dgm:spPr/>
    </dgm:pt>
    <dgm:pt modelId="{AABDC32B-E41A-4A5D-ADDC-6DF58DD06BD9}" type="pres">
      <dgm:prSet presAssocID="{F6D27D1B-CDCB-481F-B8FA-AB31B2A119DE}" presName="composite1" presStyleCnt="0"/>
      <dgm:spPr/>
    </dgm:pt>
    <dgm:pt modelId="{1D08C3F7-373C-45BE-AB65-E5A4BA83E26C}" type="pres">
      <dgm:prSet presAssocID="{F6D27D1B-CDCB-481F-B8FA-AB31B2A119DE}" presName="dummyNode1" presStyleLbl="node1" presStyleIdx="1" presStyleCnt="4"/>
      <dgm:spPr/>
    </dgm:pt>
    <dgm:pt modelId="{DE865521-5D5C-449B-BB3D-E4DFD65F5C17}" type="pres">
      <dgm:prSet presAssocID="{F6D27D1B-CDCB-481F-B8FA-AB31B2A119DE}" presName="childNode1" presStyleLbl="bgAcc1" presStyleIdx="2" presStyleCnt="4" custScaleY="179467">
        <dgm:presLayoutVars>
          <dgm:bulletEnabled val="1"/>
        </dgm:presLayoutVars>
      </dgm:prSet>
      <dgm:spPr/>
    </dgm:pt>
    <dgm:pt modelId="{A481374E-7C7F-41E0-8D91-B109DDAFBA78}" type="pres">
      <dgm:prSet presAssocID="{F6D27D1B-CDCB-481F-B8FA-AB31B2A119DE}" presName="childNode1tx" presStyleLbl="bgAcc1" presStyleIdx="2" presStyleCnt="4">
        <dgm:presLayoutVars>
          <dgm:bulletEnabled val="1"/>
        </dgm:presLayoutVars>
      </dgm:prSet>
      <dgm:spPr/>
    </dgm:pt>
    <dgm:pt modelId="{3245A71E-5783-4675-9391-E04D9B7791A7}" type="pres">
      <dgm:prSet presAssocID="{F6D27D1B-CDCB-481F-B8FA-AB31B2A119DE}" presName="parentNode1" presStyleLbl="node1" presStyleIdx="2" presStyleCnt="4" custLinFactNeighborX="-1747" custLinFactNeighborY="72919">
        <dgm:presLayoutVars>
          <dgm:chMax val="1"/>
          <dgm:bulletEnabled val="1"/>
        </dgm:presLayoutVars>
      </dgm:prSet>
      <dgm:spPr/>
    </dgm:pt>
    <dgm:pt modelId="{F49A0E7D-BE07-43EF-883B-F021B3508F4E}" type="pres">
      <dgm:prSet presAssocID="{F6D27D1B-CDCB-481F-B8FA-AB31B2A119DE}" presName="connSite1" presStyleCnt="0"/>
      <dgm:spPr/>
    </dgm:pt>
    <dgm:pt modelId="{FA3BAA9A-88A8-4D5B-A2A1-2F0993EA92DB}" type="pres">
      <dgm:prSet presAssocID="{7AEB6639-3258-49E8-8B1F-B4A9C61922BE}" presName="Name9" presStyleLbl="sibTrans2D1" presStyleIdx="2" presStyleCnt="3"/>
      <dgm:spPr/>
    </dgm:pt>
    <dgm:pt modelId="{D682C113-ADFD-495D-B72D-4B57AC05B232}" type="pres">
      <dgm:prSet presAssocID="{58828492-5CEF-4AFE-95CB-5D7E6A18158B}" presName="composite2" presStyleCnt="0"/>
      <dgm:spPr/>
    </dgm:pt>
    <dgm:pt modelId="{9E2431CC-FFA6-4A6F-838B-F9C56333B6DF}" type="pres">
      <dgm:prSet presAssocID="{58828492-5CEF-4AFE-95CB-5D7E6A18158B}" presName="dummyNode2" presStyleLbl="node1" presStyleIdx="2" presStyleCnt="4"/>
      <dgm:spPr/>
    </dgm:pt>
    <dgm:pt modelId="{1B33FF9C-138F-4595-9169-394F91441CB3}" type="pres">
      <dgm:prSet presAssocID="{58828492-5CEF-4AFE-95CB-5D7E6A18158B}" presName="childNode2" presStyleLbl="bgAcc1" presStyleIdx="3" presStyleCnt="4" custScaleY="179467">
        <dgm:presLayoutVars>
          <dgm:bulletEnabled val="1"/>
        </dgm:presLayoutVars>
      </dgm:prSet>
      <dgm:spPr/>
    </dgm:pt>
    <dgm:pt modelId="{18D305B7-79C8-4AC3-B564-F6B06D5B2C99}" type="pres">
      <dgm:prSet presAssocID="{58828492-5CEF-4AFE-95CB-5D7E6A18158B}" presName="childNode2tx" presStyleLbl="bgAcc1" presStyleIdx="3" presStyleCnt="4">
        <dgm:presLayoutVars>
          <dgm:bulletEnabled val="1"/>
        </dgm:presLayoutVars>
      </dgm:prSet>
      <dgm:spPr/>
    </dgm:pt>
    <dgm:pt modelId="{F3A92051-192B-4511-BA5F-B6E435DD71D2}" type="pres">
      <dgm:prSet presAssocID="{58828492-5CEF-4AFE-95CB-5D7E6A18158B}" presName="parentNode2" presStyleLbl="node1" presStyleIdx="3" presStyleCnt="4">
        <dgm:presLayoutVars>
          <dgm:chMax val="0"/>
          <dgm:bulletEnabled val="1"/>
        </dgm:presLayoutVars>
      </dgm:prSet>
      <dgm:spPr/>
    </dgm:pt>
    <dgm:pt modelId="{449C2734-53A4-45AB-A7F7-773D0E84EFBA}" type="pres">
      <dgm:prSet presAssocID="{58828492-5CEF-4AFE-95CB-5D7E6A18158B}" presName="connSite2" presStyleCnt="0"/>
      <dgm:spPr/>
    </dgm:pt>
  </dgm:ptLst>
  <dgm:cxnLst>
    <dgm:cxn modelId="{14861418-4035-4CE3-9869-A3A68154BE99}" type="presOf" srcId="{D0B150DF-3AA4-454C-8652-25880449C422}" destId="{69B70BA0-9507-4307-984E-104F1B4FEE4D}" srcOrd="0" destOrd="0" presId="urn:microsoft.com/office/officeart/2005/8/layout/hProcess4"/>
    <dgm:cxn modelId="{0116C122-811E-4983-8D52-EE984E7250FE}" type="presOf" srcId="{AB2E8498-CC81-452F-A895-08F3845AA347}" destId="{2B64015D-95E4-44D2-A7FF-EF704E036A52}" srcOrd="1" destOrd="1" presId="urn:microsoft.com/office/officeart/2005/8/layout/hProcess4"/>
    <dgm:cxn modelId="{ECE9152A-59A8-4A3A-9D34-DB38A074F636}" srcId="{0E9DE493-19D7-4EC9-97C9-5F26233F1106}" destId="{58828492-5CEF-4AFE-95CB-5D7E6A18158B}" srcOrd="3" destOrd="0" parTransId="{F664BA43-1B81-496F-A04E-CE4B4A525697}" sibTransId="{2D386477-EC66-449A-8D41-5F8A212C3D8E}"/>
    <dgm:cxn modelId="{2D5B3E3B-3EE5-4072-933E-27DF5400591C}" srcId="{FB986F71-3126-4196-BD30-74AEDC39A1CA}" destId="{AB2E8498-CC81-452F-A895-08F3845AA347}" srcOrd="1" destOrd="0" parTransId="{4C65E2C8-0CBB-4D8C-AD60-6B0105C62B84}" sibTransId="{9A1F3304-AA9E-4FBC-89BA-9095C80E47C9}"/>
    <dgm:cxn modelId="{3EC7483F-CA88-4AF3-866D-203C2DA8371F}" type="presOf" srcId="{68838C34-4D02-49F8-ADD7-BFA90D87B7EA}" destId="{1B33FF9C-138F-4595-9169-394F91441CB3}" srcOrd="0" destOrd="1" presId="urn:microsoft.com/office/officeart/2005/8/layout/hProcess4"/>
    <dgm:cxn modelId="{6C906C3F-7CCE-49F0-9120-7BBA11F2CCB4}" type="presOf" srcId="{0E9DE493-19D7-4EC9-97C9-5F26233F1106}" destId="{3960CFF8-4383-4382-8D6D-F2A00F508E8D}" srcOrd="0" destOrd="0" presId="urn:microsoft.com/office/officeart/2005/8/layout/hProcess4"/>
    <dgm:cxn modelId="{A75BEA40-388B-4680-A1D9-1FF37EAD2E85}" type="presOf" srcId="{C2751D1D-7877-46CE-96C7-A120A4A6F9D9}" destId="{2B64015D-95E4-44D2-A7FF-EF704E036A52}" srcOrd="1" destOrd="0" presId="urn:microsoft.com/office/officeart/2005/8/layout/hProcess4"/>
    <dgm:cxn modelId="{05F09E5B-6F56-4597-A833-5AF1282932C1}" type="presOf" srcId="{072BD4B8-3EF9-49F9-AF98-32EB8F068FC8}" destId="{D480DF6B-D12C-463F-BCEC-E2C6FDA9D269}" srcOrd="0" destOrd="0" presId="urn:microsoft.com/office/officeart/2005/8/layout/hProcess4"/>
    <dgm:cxn modelId="{4A74A35D-7978-43D7-ACCB-7C4802316FBC}" srcId="{0E9DE493-19D7-4EC9-97C9-5F26233F1106}" destId="{F11C2CAD-D9A7-4053-9AD1-413B56DA6DC8}" srcOrd="0" destOrd="0" parTransId="{4F990F44-94AA-42D3-A9C8-9E9D993DDAB3}" sibTransId="{B9E9A1CA-9B10-4A6C-B3C6-1A7131DA8C22}"/>
    <dgm:cxn modelId="{830F1061-168C-4CC9-A6CE-C67AAF772E0B}" type="presOf" srcId="{072BD4B8-3EF9-49F9-AF98-32EB8F068FC8}" destId="{6C607219-5A16-491F-A6B3-CAA0FF8B8F98}" srcOrd="1" destOrd="0" presId="urn:microsoft.com/office/officeart/2005/8/layout/hProcess4"/>
    <dgm:cxn modelId="{30C35441-EE76-4A6E-9943-CCF1ADB53044}" type="presOf" srcId="{F6D27D1B-CDCB-481F-B8FA-AB31B2A119DE}" destId="{3245A71E-5783-4675-9391-E04D9B7791A7}" srcOrd="0" destOrd="0" presId="urn:microsoft.com/office/officeart/2005/8/layout/hProcess4"/>
    <dgm:cxn modelId="{53C12262-B49B-488D-B480-31EEB0ADDA91}" type="presOf" srcId="{F11C2CAD-D9A7-4053-9AD1-413B56DA6DC8}" destId="{49C31EFE-3999-4732-B620-E32E6633CE30}" srcOrd="0" destOrd="0" presId="urn:microsoft.com/office/officeart/2005/8/layout/hProcess4"/>
    <dgm:cxn modelId="{B584D864-EF89-4D2F-B9D8-41DA2D05DA24}" type="presOf" srcId="{C2751D1D-7877-46CE-96C7-A120A4A6F9D9}" destId="{8379F9E6-B855-41E8-B40E-57881910EC19}" srcOrd="0" destOrd="0" presId="urn:microsoft.com/office/officeart/2005/8/layout/hProcess4"/>
    <dgm:cxn modelId="{8BAFAE46-A5E3-4DF3-9952-10BD054B3D73}" type="presOf" srcId="{FB986F71-3126-4196-BD30-74AEDC39A1CA}" destId="{72AE47AF-84D8-495A-AC35-C24BE77EB7E5}" srcOrd="0" destOrd="0" presId="urn:microsoft.com/office/officeart/2005/8/layout/hProcess4"/>
    <dgm:cxn modelId="{1423FC72-83C7-4510-8021-28EAEA493E68}" srcId="{0E9DE493-19D7-4EC9-97C9-5F26233F1106}" destId="{FB986F71-3126-4196-BD30-74AEDC39A1CA}" srcOrd="1" destOrd="0" parTransId="{9B3CE34A-9B3E-4D5F-94E0-DFBB94FF5A03}" sibTransId="{D0B150DF-3AA4-454C-8652-25880449C422}"/>
    <dgm:cxn modelId="{2F9E1375-5868-41FB-8E7E-4E79B50DED81}" srcId="{FB986F71-3126-4196-BD30-74AEDC39A1CA}" destId="{C2751D1D-7877-46CE-96C7-A120A4A6F9D9}" srcOrd="0" destOrd="0" parTransId="{CC5136F7-8548-4A60-9E90-75D50155B161}" sibTransId="{53F87E4B-F729-43DA-9766-1D922FDCCF89}"/>
    <dgm:cxn modelId="{4143D757-8617-4C89-8322-E3B29A1874AF}" srcId="{58828492-5CEF-4AFE-95CB-5D7E6A18158B}" destId="{68838C34-4D02-49F8-ADD7-BFA90D87B7EA}" srcOrd="1" destOrd="0" parTransId="{F2AD00AD-6A23-4C89-A107-68EF5D1F0B94}" sibTransId="{FFC4FCE7-6F2F-4F91-A74A-7C4C32A81657}"/>
    <dgm:cxn modelId="{864FCB58-7120-4EBC-87AB-3D01732AA5B6}" type="presOf" srcId="{AB2E8498-CC81-452F-A895-08F3845AA347}" destId="{8379F9E6-B855-41E8-B40E-57881910EC19}" srcOrd="0" destOrd="1" presId="urn:microsoft.com/office/officeart/2005/8/layout/hProcess4"/>
    <dgm:cxn modelId="{41D7207B-C794-4E60-A8A6-349992D88018}" type="presOf" srcId="{58828492-5CEF-4AFE-95CB-5D7E6A18158B}" destId="{F3A92051-192B-4511-BA5F-B6E435DD71D2}" srcOrd="0" destOrd="0" presId="urn:microsoft.com/office/officeart/2005/8/layout/hProcess4"/>
    <dgm:cxn modelId="{64FE3A81-1FFF-4378-BC0D-C9903982C492}" type="presOf" srcId="{0B00F5A8-A0EF-4111-9D86-004317B4F49E}" destId="{A481374E-7C7F-41E0-8D91-B109DDAFBA78}" srcOrd="1" destOrd="0" presId="urn:microsoft.com/office/officeart/2005/8/layout/hProcess4"/>
    <dgm:cxn modelId="{E4853286-763B-4515-A37C-27C0B2F30420}" srcId="{F11C2CAD-D9A7-4053-9AD1-413B56DA6DC8}" destId="{072BD4B8-3EF9-49F9-AF98-32EB8F068FC8}" srcOrd="0" destOrd="0" parTransId="{C0999859-23B7-493B-A22D-A0155D297680}" sibTransId="{AAA62422-1014-4A2B-B431-5EED889A9724}"/>
    <dgm:cxn modelId="{72586FA1-C7BD-4023-B253-DFDC20A370A4}" type="presOf" srcId="{0B00F5A8-A0EF-4111-9D86-004317B4F49E}" destId="{DE865521-5D5C-449B-BB3D-E4DFD65F5C17}" srcOrd="0" destOrd="0" presId="urn:microsoft.com/office/officeart/2005/8/layout/hProcess4"/>
    <dgm:cxn modelId="{A63D53AC-541A-4D09-9620-8B1C8D7B91DE}" srcId="{0E9DE493-19D7-4EC9-97C9-5F26233F1106}" destId="{F6D27D1B-CDCB-481F-B8FA-AB31B2A119DE}" srcOrd="2" destOrd="0" parTransId="{8A7BF306-8E53-4B16-9E7E-A79AE3DF6BE2}" sibTransId="{7AEB6639-3258-49E8-8B1F-B4A9C61922BE}"/>
    <dgm:cxn modelId="{035DC9AE-A91A-4477-859C-0C48C34276E1}" type="presOf" srcId="{F1F16A80-B3D1-40E1-9EE2-73642003358E}" destId="{18D305B7-79C8-4AC3-B564-F6B06D5B2C99}" srcOrd="1" destOrd="0" presId="urn:microsoft.com/office/officeart/2005/8/layout/hProcess4"/>
    <dgm:cxn modelId="{649945CB-F037-49DC-87F5-0CE6B8E1FB6C}" type="presOf" srcId="{F1F16A80-B3D1-40E1-9EE2-73642003358E}" destId="{1B33FF9C-138F-4595-9169-394F91441CB3}" srcOrd="0" destOrd="0" presId="urn:microsoft.com/office/officeart/2005/8/layout/hProcess4"/>
    <dgm:cxn modelId="{EE1BCDD0-440E-47EB-AD6B-20E754BFAE94}" srcId="{58828492-5CEF-4AFE-95CB-5D7E6A18158B}" destId="{F1F16A80-B3D1-40E1-9EE2-73642003358E}" srcOrd="0" destOrd="0" parTransId="{B2B7A82A-198D-485D-A3D0-51AF4576E92B}" sibTransId="{FE2284BA-FA11-4A39-94CB-ACEAAE32BB78}"/>
    <dgm:cxn modelId="{9D065BDB-8FFC-47CF-873C-A5EB3A2F071D}" type="presOf" srcId="{68838C34-4D02-49F8-ADD7-BFA90D87B7EA}" destId="{18D305B7-79C8-4AC3-B564-F6B06D5B2C99}" srcOrd="1" destOrd="1" presId="urn:microsoft.com/office/officeart/2005/8/layout/hProcess4"/>
    <dgm:cxn modelId="{86F910E7-C9D0-48E5-A3A3-C70127E96FC1}" srcId="{F6D27D1B-CDCB-481F-B8FA-AB31B2A119DE}" destId="{0B00F5A8-A0EF-4111-9D86-004317B4F49E}" srcOrd="0" destOrd="0" parTransId="{EC916B99-8D26-4265-B7BE-BB461C68DA5C}" sibTransId="{CE48C676-980A-4BAC-A3C8-9ABC315DAE51}"/>
    <dgm:cxn modelId="{882DB4E9-B5F5-4A78-88BD-FF624F5A4803}" type="presOf" srcId="{7AEB6639-3258-49E8-8B1F-B4A9C61922BE}" destId="{FA3BAA9A-88A8-4D5B-A2A1-2F0993EA92DB}" srcOrd="0" destOrd="0" presId="urn:microsoft.com/office/officeart/2005/8/layout/hProcess4"/>
    <dgm:cxn modelId="{DF9027EB-18C3-41EF-817C-E1052C1F0818}" type="presOf" srcId="{B9E9A1CA-9B10-4A6C-B3C6-1A7131DA8C22}" destId="{7D9D55EB-BB5E-4A4E-8664-1BE8AA86B185}" srcOrd="0" destOrd="0" presId="urn:microsoft.com/office/officeart/2005/8/layout/hProcess4"/>
    <dgm:cxn modelId="{1E174C3B-7659-4955-8D1E-A294E8BF168D}" type="presParOf" srcId="{3960CFF8-4383-4382-8D6D-F2A00F508E8D}" destId="{366CFF54-5C8F-47F9-BFD8-D9AF3EADDA3E}" srcOrd="0" destOrd="0" presId="urn:microsoft.com/office/officeart/2005/8/layout/hProcess4"/>
    <dgm:cxn modelId="{0870A4CA-498A-4CD6-96DE-E42130AD8C41}" type="presParOf" srcId="{3960CFF8-4383-4382-8D6D-F2A00F508E8D}" destId="{13688FBD-4079-41FE-A6A2-B5B0F293E6BF}" srcOrd="1" destOrd="0" presId="urn:microsoft.com/office/officeart/2005/8/layout/hProcess4"/>
    <dgm:cxn modelId="{1D6B1036-CBC7-4314-BC62-B61D880882CE}" type="presParOf" srcId="{3960CFF8-4383-4382-8D6D-F2A00F508E8D}" destId="{224851B6-C14D-49DE-883B-A13003DA4601}" srcOrd="2" destOrd="0" presId="urn:microsoft.com/office/officeart/2005/8/layout/hProcess4"/>
    <dgm:cxn modelId="{4CDF0CC0-0ED5-4BF4-9A02-A42CA26EC9B7}" type="presParOf" srcId="{224851B6-C14D-49DE-883B-A13003DA4601}" destId="{BCC53DA4-FBA9-4DA4-9367-3FF717D56B2B}" srcOrd="0" destOrd="0" presId="urn:microsoft.com/office/officeart/2005/8/layout/hProcess4"/>
    <dgm:cxn modelId="{59F2FE50-C382-44A2-BFF2-5491C26DCF76}" type="presParOf" srcId="{BCC53DA4-FBA9-4DA4-9367-3FF717D56B2B}" destId="{F8B5CADA-02DB-4AAB-9160-F47887FAF56C}" srcOrd="0" destOrd="0" presId="urn:microsoft.com/office/officeart/2005/8/layout/hProcess4"/>
    <dgm:cxn modelId="{0A94B210-624E-44F6-8150-EFEAA32C4972}" type="presParOf" srcId="{BCC53DA4-FBA9-4DA4-9367-3FF717D56B2B}" destId="{D480DF6B-D12C-463F-BCEC-E2C6FDA9D269}" srcOrd="1" destOrd="0" presId="urn:microsoft.com/office/officeart/2005/8/layout/hProcess4"/>
    <dgm:cxn modelId="{012BBDF6-66DD-4C33-BCB6-DAE35B4EC9FA}" type="presParOf" srcId="{BCC53DA4-FBA9-4DA4-9367-3FF717D56B2B}" destId="{6C607219-5A16-491F-A6B3-CAA0FF8B8F98}" srcOrd="2" destOrd="0" presId="urn:microsoft.com/office/officeart/2005/8/layout/hProcess4"/>
    <dgm:cxn modelId="{0B5DD358-D9FE-4AAD-988C-42FE7CA56A16}" type="presParOf" srcId="{BCC53DA4-FBA9-4DA4-9367-3FF717D56B2B}" destId="{49C31EFE-3999-4732-B620-E32E6633CE30}" srcOrd="3" destOrd="0" presId="urn:microsoft.com/office/officeart/2005/8/layout/hProcess4"/>
    <dgm:cxn modelId="{423AAC2B-B31C-4064-A5CD-A5AFC59E4539}" type="presParOf" srcId="{BCC53DA4-FBA9-4DA4-9367-3FF717D56B2B}" destId="{BC75E0A2-B94E-42A2-BE06-E107A8E26E6F}" srcOrd="4" destOrd="0" presId="urn:microsoft.com/office/officeart/2005/8/layout/hProcess4"/>
    <dgm:cxn modelId="{BA37B489-825B-4BD6-B60C-B9ED356B4334}" type="presParOf" srcId="{224851B6-C14D-49DE-883B-A13003DA4601}" destId="{7D9D55EB-BB5E-4A4E-8664-1BE8AA86B185}" srcOrd="1" destOrd="0" presId="urn:microsoft.com/office/officeart/2005/8/layout/hProcess4"/>
    <dgm:cxn modelId="{51B81727-16E2-4FCE-9F1B-8CCA673E6A3B}" type="presParOf" srcId="{224851B6-C14D-49DE-883B-A13003DA4601}" destId="{D1914AEA-095A-4B7F-BD7F-9448B0028D17}" srcOrd="2" destOrd="0" presId="urn:microsoft.com/office/officeart/2005/8/layout/hProcess4"/>
    <dgm:cxn modelId="{7565E2D8-E0B9-48A9-96AA-A48B1E0EB036}" type="presParOf" srcId="{D1914AEA-095A-4B7F-BD7F-9448B0028D17}" destId="{F842DE7D-AA89-46EC-9F50-A884D6277184}" srcOrd="0" destOrd="0" presId="urn:microsoft.com/office/officeart/2005/8/layout/hProcess4"/>
    <dgm:cxn modelId="{17876DCA-F94C-4D59-9AAA-B85DAFD19C09}" type="presParOf" srcId="{D1914AEA-095A-4B7F-BD7F-9448B0028D17}" destId="{8379F9E6-B855-41E8-B40E-57881910EC19}" srcOrd="1" destOrd="0" presId="urn:microsoft.com/office/officeart/2005/8/layout/hProcess4"/>
    <dgm:cxn modelId="{01F15A18-D0ED-45B7-96B3-DF075AE54C79}" type="presParOf" srcId="{D1914AEA-095A-4B7F-BD7F-9448B0028D17}" destId="{2B64015D-95E4-44D2-A7FF-EF704E036A52}" srcOrd="2" destOrd="0" presId="urn:microsoft.com/office/officeart/2005/8/layout/hProcess4"/>
    <dgm:cxn modelId="{82E9F005-A201-419F-ABD6-76FED057B419}" type="presParOf" srcId="{D1914AEA-095A-4B7F-BD7F-9448B0028D17}" destId="{72AE47AF-84D8-495A-AC35-C24BE77EB7E5}" srcOrd="3" destOrd="0" presId="urn:microsoft.com/office/officeart/2005/8/layout/hProcess4"/>
    <dgm:cxn modelId="{84E95657-C537-456A-9E52-6A3ECD98257B}" type="presParOf" srcId="{D1914AEA-095A-4B7F-BD7F-9448B0028D17}" destId="{949F995C-76AC-4DCC-A242-7401432B3D8E}" srcOrd="4" destOrd="0" presId="urn:microsoft.com/office/officeart/2005/8/layout/hProcess4"/>
    <dgm:cxn modelId="{794D24A9-3CFE-474C-8411-397EA029AF35}" type="presParOf" srcId="{224851B6-C14D-49DE-883B-A13003DA4601}" destId="{69B70BA0-9507-4307-984E-104F1B4FEE4D}" srcOrd="3" destOrd="0" presId="urn:microsoft.com/office/officeart/2005/8/layout/hProcess4"/>
    <dgm:cxn modelId="{CCAB19A3-36B4-484F-BF51-A54353A2F467}" type="presParOf" srcId="{224851B6-C14D-49DE-883B-A13003DA4601}" destId="{AABDC32B-E41A-4A5D-ADDC-6DF58DD06BD9}" srcOrd="4" destOrd="0" presId="urn:microsoft.com/office/officeart/2005/8/layout/hProcess4"/>
    <dgm:cxn modelId="{66EF31D9-8A74-4ECD-AE13-6B6F6031F014}" type="presParOf" srcId="{AABDC32B-E41A-4A5D-ADDC-6DF58DD06BD9}" destId="{1D08C3F7-373C-45BE-AB65-E5A4BA83E26C}" srcOrd="0" destOrd="0" presId="urn:microsoft.com/office/officeart/2005/8/layout/hProcess4"/>
    <dgm:cxn modelId="{01DDCDEF-1AD8-4661-8130-1385708AAF9D}" type="presParOf" srcId="{AABDC32B-E41A-4A5D-ADDC-6DF58DD06BD9}" destId="{DE865521-5D5C-449B-BB3D-E4DFD65F5C17}" srcOrd="1" destOrd="0" presId="urn:microsoft.com/office/officeart/2005/8/layout/hProcess4"/>
    <dgm:cxn modelId="{E9D8FA4D-36C0-449D-A97A-586226BE9B25}" type="presParOf" srcId="{AABDC32B-E41A-4A5D-ADDC-6DF58DD06BD9}" destId="{A481374E-7C7F-41E0-8D91-B109DDAFBA78}" srcOrd="2" destOrd="0" presId="urn:microsoft.com/office/officeart/2005/8/layout/hProcess4"/>
    <dgm:cxn modelId="{ACCB9BE2-D559-4B4C-AEF2-84C5ADD5438E}" type="presParOf" srcId="{AABDC32B-E41A-4A5D-ADDC-6DF58DD06BD9}" destId="{3245A71E-5783-4675-9391-E04D9B7791A7}" srcOrd="3" destOrd="0" presId="urn:microsoft.com/office/officeart/2005/8/layout/hProcess4"/>
    <dgm:cxn modelId="{4BB848D2-4D78-4D3A-9B5E-87B3F5EA242D}" type="presParOf" srcId="{AABDC32B-E41A-4A5D-ADDC-6DF58DD06BD9}" destId="{F49A0E7D-BE07-43EF-883B-F021B3508F4E}" srcOrd="4" destOrd="0" presId="urn:microsoft.com/office/officeart/2005/8/layout/hProcess4"/>
    <dgm:cxn modelId="{EFDA0CD0-E3DB-4969-B77B-CD721B7FA383}" type="presParOf" srcId="{224851B6-C14D-49DE-883B-A13003DA4601}" destId="{FA3BAA9A-88A8-4D5B-A2A1-2F0993EA92DB}" srcOrd="5" destOrd="0" presId="urn:microsoft.com/office/officeart/2005/8/layout/hProcess4"/>
    <dgm:cxn modelId="{845DBA5C-EBCA-4B21-AC98-8B1CAEF33317}" type="presParOf" srcId="{224851B6-C14D-49DE-883B-A13003DA4601}" destId="{D682C113-ADFD-495D-B72D-4B57AC05B232}" srcOrd="6" destOrd="0" presId="urn:microsoft.com/office/officeart/2005/8/layout/hProcess4"/>
    <dgm:cxn modelId="{D1BA1C97-2B4D-407B-84BC-EE16E88F178C}" type="presParOf" srcId="{D682C113-ADFD-495D-B72D-4B57AC05B232}" destId="{9E2431CC-FFA6-4A6F-838B-F9C56333B6DF}" srcOrd="0" destOrd="0" presId="urn:microsoft.com/office/officeart/2005/8/layout/hProcess4"/>
    <dgm:cxn modelId="{9DF30CD6-2E62-40B0-80A0-C88C59FD8F86}" type="presParOf" srcId="{D682C113-ADFD-495D-B72D-4B57AC05B232}" destId="{1B33FF9C-138F-4595-9169-394F91441CB3}" srcOrd="1" destOrd="0" presId="urn:microsoft.com/office/officeart/2005/8/layout/hProcess4"/>
    <dgm:cxn modelId="{4777B20C-C716-4995-8424-8080B0D48D31}" type="presParOf" srcId="{D682C113-ADFD-495D-B72D-4B57AC05B232}" destId="{18D305B7-79C8-4AC3-B564-F6B06D5B2C99}" srcOrd="2" destOrd="0" presId="urn:microsoft.com/office/officeart/2005/8/layout/hProcess4"/>
    <dgm:cxn modelId="{36F092A7-4736-448C-BD61-B17BDB337075}" type="presParOf" srcId="{D682C113-ADFD-495D-B72D-4B57AC05B232}" destId="{F3A92051-192B-4511-BA5F-B6E435DD71D2}" srcOrd="3" destOrd="0" presId="urn:microsoft.com/office/officeart/2005/8/layout/hProcess4"/>
    <dgm:cxn modelId="{E8482EBF-ADBE-4127-9733-0B6978F2DF72}" type="presParOf" srcId="{D682C113-ADFD-495D-B72D-4B57AC05B232}" destId="{449C2734-53A4-45AB-A7F7-773D0E84EFB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DF6B-D12C-463F-BCEC-E2C6FDA9D269}">
      <dsp:nvSpPr>
        <dsp:cNvPr id="0" name=""/>
        <dsp:cNvSpPr/>
      </dsp:nvSpPr>
      <dsp:spPr>
        <a:xfrm>
          <a:off x="103312" y="202604"/>
          <a:ext cx="1973945" cy="2917427"/>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applicant will be contacted if they need to provide any additional documents.</a:t>
          </a:r>
        </a:p>
      </dsp:txBody>
      <dsp:txXfrm>
        <a:off x="161127" y="260419"/>
        <a:ext cx="1858315" cy="2176634"/>
      </dsp:txXfrm>
    </dsp:sp>
    <dsp:sp modelId="{7D9D55EB-BB5E-4A4E-8664-1BE8AA86B185}">
      <dsp:nvSpPr>
        <dsp:cNvPr id="0" name=""/>
        <dsp:cNvSpPr/>
      </dsp:nvSpPr>
      <dsp:spPr>
        <a:xfrm>
          <a:off x="1152569" y="1003234"/>
          <a:ext cx="2523872" cy="2523872"/>
        </a:xfrm>
        <a:prstGeom prst="leftCircularArrow">
          <a:avLst>
            <a:gd name="adj1" fmla="val 4404"/>
            <a:gd name="adj2" fmla="val 558579"/>
            <a:gd name="adj3" fmla="val 2350093"/>
            <a:gd name="adj4" fmla="val 9040492"/>
            <a:gd name="adj5" fmla="val 5139"/>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C31EFE-3999-4732-B620-E32E6633CE30}">
      <dsp:nvSpPr>
        <dsp:cNvPr id="0" name=""/>
        <dsp:cNvSpPr/>
      </dsp:nvSpPr>
      <dsp:spPr>
        <a:xfrm>
          <a:off x="541967" y="2126487"/>
          <a:ext cx="1754618" cy="69775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Application</a:t>
          </a:r>
        </a:p>
      </dsp:txBody>
      <dsp:txXfrm>
        <a:off x="562403" y="2146923"/>
        <a:ext cx="1713746" cy="656881"/>
      </dsp:txXfrm>
    </dsp:sp>
    <dsp:sp modelId="{8379F9E6-B855-41E8-B40E-57881910EC19}">
      <dsp:nvSpPr>
        <dsp:cNvPr id="0" name=""/>
        <dsp:cNvSpPr/>
      </dsp:nvSpPr>
      <dsp:spPr>
        <a:xfrm>
          <a:off x="2825937" y="200374"/>
          <a:ext cx="2012476" cy="2921888"/>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Once you are  approved, we will contact you to schedule an inspection of your home.</a:t>
          </a:r>
        </a:p>
      </dsp:txBody>
      <dsp:txXfrm>
        <a:off x="2884880" y="885436"/>
        <a:ext cx="1894590" cy="2177883"/>
      </dsp:txXfrm>
    </dsp:sp>
    <dsp:sp modelId="{69B70BA0-9507-4307-984E-104F1B4FEE4D}">
      <dsp:nvSpPr>
        <dsp:cNvPr id="0" name=""/>
        <dsp:cNvSpPr/>
      </dsp:nvSpPr>
      <dsp:spPr>
        <a:xfrm>
          <a:off x="3856901" y="-253471"/>
          <a:ext cx="2753941" cy="2753941"/>
        </a:xfrm>
        <a:prstGeom prst="circularArrow">
          <a:avLst>
            <a:gd name="adj1" fmla="val 4037"/>
            <a:gd name="adj2" fmla="val 507345"/>
            <a:gd name="adj3" fmla="val 19302607"/>
            <a:gd name="adj4" fmla="val 12560973"/>
            <a:gd name="adj5" fmla="val 4709"/>
          </a:avLst>
        </a:prstGeom>
        <a:gradFill rotWithShape="0">
          <a:gsLst>
            <a:gs pos="0">
              <a:schemeClr val="accent1">
                <a:shade val="90000"/>
                <a:hueOff val="299641"/>
                <a:satOff val="-29101"/>
                <a:lumOff val="24509"/>
                <a:alphaOff val="0"/>
                <a:satMod val="103000"/>
                <a:lumMod val="102000"/>
                <a:tint val="94000"/>
              </a:schemeClr>
            </a:gs>
            <a:gs pos="50000">
              <a:schemeClr val="accent1">
                <a:shade val="90000"/>
                <a:hueOff val="299641"/>
                <a:satOff val="-29101"/>
                <a:lumOff val="24509"/>
                <a:alphaOff val="0"/>
                <a:satMod val="110000"/>
                <a:lumMod val="100000"/>
                <a:shade val="100000"/>
              </a:schemeClr>
            </a:gs>
            <a:gs pos="100000">
              <a:schemeClr val="accent1">
                <a:shade val="90000"/>
                <a:hueOff val="299641"/>
                <a:satOff val="-29101"/>
                <a:lumOff val="245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2AE47AF-84D8-495A-AC35-C24BE77EB7E5}">
      <dsp:nvSpPr>
        <dsp:cNvPr id="0" name=""/>
        <dsp:cNvSpPr/>
      </dsp:nvSpPr>
      <dsp:spPr>
        <a:xfrm>
          <a:off x="3283857" y="498395"/>
          <a:ext cx="1754618" cy="697753"/>
        </a:xfrm>
        <a:prstGeom prst="roundRect">
          <a:avLst>
            <a:gd name="adj" fmla="val 10000"/>
          </a:avLst>
        </a:prstGeom>
        <a:gradFill rotWithShape="0">
          <a:gsLst>
            <a:gs pos="0">
              <a:schemeClr val="accent1">
                <a:alpha val="90000"/>
                <a:hueOff val="0"/>
                <a:satOff val="0"/>
                <a:lumOff val="0"/>
                <a:alphaOff val="-13333"/>
                <a:satMod val="103000"/>
                <a:lumMod val="102000"/>
                <a:tint val="94000"/>
              </a:schemeClr>
            </a:gs>
            <a:gs pos="50000">
              <a:schemeClr val="accent1">
                <a:alpha val="90000"/>
                <a:hueOff val="0"/>
                <a:satOff val="0"/>
                <a:lumOff val="0"/>
                <a:alphaOff val="-13333"/>
                <a:satMod val="110000"/>
                <a:lumMod val="100000"/>
                <a:shade val="100000"/>
              </a:schemeClr>
            </a:gs>
            <a:gs pos="100000">
              <a:schemeClr val="accent1">
                <a:alpha val="90000"/>
                <a:hueOff val="0"/>
                <a:satOff val="0"/>
                <a:lumOff val="0"/>
                <a:alphaOff val="-1333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Assessment</a:t>
          </a:r>
        </a:p>
      </dsp:txBody>
      <dsp:txXfrm>
        <a:off x="3304293" y="518831"/>
        <a:ext cx="1713746" cy="656881"/>
      </dsp:txXfrm>
    </dsp:sp>
    <dsp:sp modelId="{DE865521-5D5C-449B-BB3D-E4DFD65F5C17}">
      <dsp:nvSpPr>
        <dsp:cNvPr id="0" name=""/>
        <dsp:cNvSpPr/>
      </dsp:nvSpPr>
      <dsp:spPr>
        <a:xfrm>
          <a:off x="5567827" y="200374"/>
          <a:ext cx="1973945" cy="2921888"/>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household member age 18+ must be at the home in order for the contractor to complete the weatherization work.</a:t>
          </a:r>
        </a:p>
      </dsp:txBody>
      <dsp:txXfrm>
        <a:off x="5625642" y="258189"/>
        <a:ext cx="1858315" cy="2180139"/>
      </dsp:txXfrm>
    </dsp:sp>
    <dsp:sp modelId="{FA3BAA9A-88A8-4D5B-A2A1-2F0993EA92DB}">
      <dsp:nvSpPr>
        <dsp:cNvPr id="0" name=""/>
        <dsp:cNvSpPr/>
      </dsp:nvSpPr>
      <dsp:spPr>
        <a:xfrm>
          <a:off x="6410120" y="1208711"/>
          <a:ext cx="2604847" cy="2604847"/>
        </a:xfrm>
        <a:prstGeom prst="leftCircularArrow">
          <a:avLst>
            <a:gd name="adj1" fmla="val 4268"/>
            <a:gd name="adj2" fmla="val 539406"/>
            <a:gd name="adj3" fmla="val 1488959"/>
            <a:gd name="adj4" fmla="val 8198532"/>
            <a:gd name="adj5" fmla="val 4979"/>
          </a:avLst>
        </a:prstGeom>
        <a:gradFill rotWithShape="0">
          <a:gsLst>
            <a:gs pos="0">
              <a:schemeClr val="accent1">
                <a:shade val="90000"/>
                <a:hueOff val="599282"/>
                <a:satOff val="-58201"/>
                <a:lumOff val="49019"/>
                <a:alphaOff val="0"/>
                <a:satMod val="103000"/>
                <a:lumMod val="102000"/>
                <a:tint val="94000"/>
              </a:schemeClr>
            </a:gs>
            <a:gs pos="50000">
              <a:schemeClr val="accent1">
                <a:shade val="90000"/>
                <a:hueOff val="599282"/>
                <a:satOff val="-58201"/>
                <a:lumOff val="49019"/>
                <a:alphaOff val="0"/>
                <a:satMod val="110000"/>
                <a:lumMod val="100000"/>
                <a:shade val="100000"/>
              </a:schemeClr>
            </a:gs>
            <a:gs pos="100000">
              <a:schemeClr val="accent1">
                <a:shade val="90000"/>
                <a:hueOff val="599282"/>
                <a:satOff val="-58201"/>
                <a:lumOff val="4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245A71E-5783-4675-9391-E04D9B7791A7}">
      <dsp:nvSpPr>
        <dsp:cNvPr id="0" name=""/>
        <dsp:cNvSpPr/>
      </dsp:nvSpPr>
      <dsp:spPr>
        <a:xfrm>
          <a:off x="5975828" y="2624883"/>
          <a:ext cx="1754618" cy="697753"/>
        </a:xfrm>
        <a:prstGeom prst="roundRect">
          <a:avLst>
            <a:gd name="adj" fmla="val 10000"/>
          </a:avLst>
        </a:prstGeom>
        <a:gradFill rotWithShape="0">
          <a:gsLst>
            <a:gs pos="0">
              <a:schemeClr val="accent1">
                <a:alpha val="90000"/>
                <a:hueOff val="0"/>
                <a:satOff val="0"/>
                <a:lumOff val="0"/>
                <a:alphaOff val="-26667"/>
                <a:satMod val="103000"/>
                <a:lumMod val="102000"/>
                <a:tint val="94000"/>
              </a:schemeClr>
            </a:gs>
            <a:gs pos="50000">
              <a:schemeClr val="accent1">
                <a:alpha val="90000"/>
                <a:hueOff val="0"/>
                <a:satOff val="0"/>
                <a:lumOff val="0"/>
                <a:alphaOff val="-26667"/>
                <a:satMod val="110000"/>
                <a:lumMod val="100000"/>
                <a:shade val="100000"/>
              </a:schemeClr>
            </a:gs>
            <a:gs pos="100000">
              <a:schemeClr val="accent1">
                <a:alpha val="90000"/>
                <a:hueOff val="0"/>
                <a:satOff val="0"/>
                <a:lumOff val="0"/>
                <a:alphaOff val="-26667"/>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Weatherization</a:t>
          </a:r>
        </a:p>
      </dsp:txBody>
      <dsp:txXfrm>
        <a:off x="5996264" y="2645319"/>
        <a:ext cx="1713746" cy="656881"/>
      </dsp:txXfrm>
    </dsp:sp>
    <dsp:sp modelId="{1B33FF9C-138F-4595-9169-394F91441CB3}">
      <dsp:nvSpPr>
        <dsp:cNvPr id="0" name=""/>
        <dsp:cNvSpPr/>
      </dsp:nvSpPr>
      <dsp:spPr>
        <a:xfrm>
          <a:off x="8290451" y="200374"/>
          <a:ext cx="1973945" cy="2921888"/>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AACOG and/or the city inspectors will be conducting a final inspection of your home.</a:t>
          </a:r>
        </a:p>
      </dsp:txBody>
      <dsp:txXfrm>
        <a:off x="8348266" y="884308"/>
        <a:ext cx="1858315" cy="2180139"/>
      </dsp:txXfrm>
    </dsp:sp>
    <dsp:sp modelId="{F3A92051-192B-4511-BA5F-B6E435DD71D2}">
      <dsp:nvSpPr>
        <dsp:cNvPr id="0" name=""/>
        <dsp:cNvSpPr/>
      </dsp:nvSpPr>
      <dsp:spPr>
        <a:xfrm>
          <a:off x="8729106" y="498395"/>
          <a:ext cx="1754618" cy="697753"/>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Final Inspection</a:t>
          </a:r>
        </a:p>
      </dsp:txBody>
      <dsp:txXfrm>
        <a:off x="8749542" y="518831"/>
        <a:ext cx="1713746" cy="6568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459BD-74FD-407E-8748-3F7E278D6FCD}"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04ACC-A54A-4976-BF19-6BDDECEF370A}" type="slidenum">
              <a:rPr lang="en-US" smtClean="0"/>
              <a:t>‹#›</a:t>
            </a:fld>
            <a:endParaRPr lang="en-US"/>
          </a:p>
        </p:txBody>
      </p:sp>
    </p:spTree>
    <p:extLst>
      <p:ext uri="{BB962C8B-B14F-4D97-AF65-F5344CB8AC3E}">
        <p14:creationId xmlns:p14="http://schemas.microsoft.com/office/powerpoint/2010/main" val="114369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2CA6B6-07BB-AC45-8702-9912B3FA33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12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77BF8-D457-416A-8F9E-FDC96470FBDB}" type="slidenum">
              <a:rPr lang="en-US" smtClean="0"/>
              <a:t>20</a:t>
            </a:fld>
            <a:endParaRPr lang="en-US"/>
          </a:p>
        </p:txBody>
      </p:sp>
    </p:spTree>
    <p:extLst>
      <p:ext uri="{BB962C8B-B14F-4D97-AF65-F5344CB8AC3E}">
        <p14:creationId xmlns:p14="http://schemas.microsoft.com/office/powerpoint/2010/main" val="252295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77BF8-D457-416A-8F9E-FDC96470FBDB}" type="slidenum">
              <a:rPr lang="en-US" smtClean="0"/>
              <a:t>21</a:t>
            </a:fld>
            <a:endParaRPr lang="en-US"/>
          </a:p>
        </p:txBody>
      </p:sp>
    </p:spTree>
    <p:extLst>
      <p:ext uri="{BB962C8B-B14F-4D97-AF65-F5344CB8AC3E}">
        <p14:creationId xmlns:p14="http://schemas.microsoft.com/office/powerpoint/2010/main" val="369506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77BF8-D457-416A-8F9E-FDC96470FBDB}" type="slidenum">
              <a:rPr lang="en-US" smtClean="0"/>
              <a:t>22</a:t>
            </a:fld>
            <a:endParaRPr lang="en-US"/>
          </a:p>
        </p:txBody>
      </p:sp>
    </p:spTree>
    <p:extLst>
      <p:ext uri="{BB962C8B-B14F-4D97-AF65-F5344CB8AC3E}">
        <p14:creationId xmlns:p14="http://schemas.microsoft.com/office/powerpoint/2010/main" val="364203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34975" y="709613"/>
            <a:ext cx="6310313" cy="3549650"/>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44705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34975" y="709613"/>
            <a:ext cx="6310313" cy="3549650"/>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9704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34975" y="709613"/>
            <a:ext cx="6310313" cy="3549650"/>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7449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34975" y="709613"/>
            <a:ext cx="6310313" cy="3549650"/>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3124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434975" y="709613"/>
            <a:ext cx="6310313" cy="3549650"/>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836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77BF8-D457-416A-8F9E-FDC96470FBDB}" type="slidenum">
              <a:rPr lang="en-US" smtClean="0"/>
              <a:t>17</a:t>
            </a:fld>
            <a:endParaRPr lang="en-US"/>
          </a:p>
        </p:txBody>
      </p:sp>
    </p:spTree>
    <p:extLst>
      <p:ext uri="{BB962C8B-B14F-4D97-AF65-F5344CB8AC3E}">
        <p14:creationId xmlns:p14="http://schemas.microsoft.com/office/powerpoint/2010/main" val="145550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77BF8-D457-416A-8F9E-FDC96470FBDB}" type="slidenum">
              <a:rPr lang="en-US" smtClean="0"/>
              <a:t>18</a:t>
            </a:fld>
            <a:endParaRPr lang="en-US"/>
          </a:p>
        </p:txBody>
      </p:sp>
    </p:spTree>
    <p:extLst>
      <p:ext uri="{BB962C8B-B14F-4D97-AF65-F5344CB8AC3E}">
        <p14:creationId xmlns:p14="http://schemas.microsoft.com/office/powerpoint/2010/main" val="491106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077BF8-D457-416A-8F9E-FDC96470FBDB}" type="slidenum">
              <a:rPr lang="en-US" smtClean="0"/>
              <a:t>19</a:t>
            </a:fld>
            <a:endParaRPr lang="en-US"/>
          </a:p>
        </p:txBody>
      </p:sp>
    </p:spTree>
    <p:extLst>
      <p:ext uri="{BB962C8B-B14F-4D97-AF65-F5344CB8AC3E}">
        <p14:creationId xmlns:p14="http://schemas.microsoft.com/office/powerpoint/2010/main" val="247895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CF34D-B655-1D5E-C2B6-61D388720A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A93792-6936-97F3-606F-1361D4073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D3FB64-1D54-F19B-D7AC-581B15E3C011}"/>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5" name="Footer Placeholder 4">
            <a:extLst>
              <a:ext uri="{FF2B5EF4-FFF2-40B4-BE49-F238E27FC236}">
                <a16:creationId xmlns:a16="http://schemas.microsoft.com/office/drawing/2014/main" id="{3158C8E2-1952-6FB5-3651-69E362A07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C7ECD-3007-A3C8-E13C-F28044C7E411}"/>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81077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9370-99B3-4B3D-A086-69592D4E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1A865-FE25-3E5F-AA45-A855A3247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BAB0F-C32A-EA9C-0D0F-265A6F35CC5D}"/>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5" name="Footer Placeholder 4">
            <a:extLst>
              <a:ext uri="{FF2B5EF4-FFF2-40B4-BE49-F238E27FC236}">
                <a16:creationId xmlns:a16="http://schemas.microsoft.com/office/drawing/2014/main" id="{E9A4C526-92A6-DC53-9ECE-0003A77FD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B2418-DF05-C811-3CEE-EEE3F7739829}"/>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173771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786F4C-F6EC-7545-30DF-B1A31D3A72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CD330-BFBD-8D26-D82A-6B0BD0833E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E0829-44BA-23AF-BDE0-7675852251B2}"/>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5" name="Footer Placeholder 4">
            <a:extLst>
              <a:ext uri="{FF2B5EF4-FFF2-40B4-BE49-F238E27FC236}">
                <a16:creationId xmlns:a16="http://schemas.microsoft.com/office/drawing/2014/main" id="{550DF757-5ADC-30F4-0B73-F548857AD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A0218-DC66-F9EF-58DF-A16B3A7BC48C}"/>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378590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9DD1D06F-1DC4-B642-A8E1-45E3347B4456}"/>
              </a:ext>
            </a:extLst>
          </p:cNvPr>
          <p:cNvSpPr>
            <a:spLocks noGrp="1"/>
          </p:cNvSpPr>
          <p:nvPr>
            <p:ph type="pic" sz="quarter" idx="12"/>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2" name="Title 1"/>
          <p:cNvSpPr>
            <a:spLocks noGrp="1"/>
          </p:cNvSpPr>
          <p:nvPr>
            <p:ph type="ctrTitle"/>
          </p:nvPr>
        </p:nvSpPr>
        <p:spPr>
          <a:xfrm>
            <a:off x="1524000" y="4225359"/>
            <a:ext cx="9144000" cy="388385"/>
          </a:xfrm>
        </p:spPr>
        <p:txBody>
          <a:bodyPr anchor="ctr">
            <a:normAutofit/>
          </a:bodyPr>
          <a:lstStyle>
            <a:lvl1pPr algn="ct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9" name="Text Placeholder 8"/>
          <p:cNvSpPr>
            <a:spLocks noGrp="1"/>
          </p:cNvSpPr>
          <p:nvPr>
            <p:ph type="body" sz="quarter" idx="10"/>
          </p:nvPr>
        </p:nvSpPr>
        <p:spPr>
          <a:xfrm>
            <a:off x="2781680" y="4865340"/>
            <a:ext cx="6628640" cy="149363"/>
          </a:xfrm>
        </p:spPr>
        <p:txBody>
          <a:bodyPr>
            <a:normAutofit/>
          </a:bodyPr>
          <a:lstStyle>
            <a:lvl1pPr marL="0" indent="0" algn="ctr">
              <a:buNone/>
              <a:defRPr sz="1000"/>
            </a:lvl1pPr>
          </a:lstStyle>
          <a:p>
            <a:pPr lvl="0"/>
            <a:r>
              <a:rPr lang="en-US" dirty="0"/>
              <a:t>Click to edit Master text styles</a:t>
            </a:r>
          </a:p>
        </p:txBody>
      </p:sp>
    </p:spTree>
    <p:extLst>
      <p:ext uri="{BB962C8B-B14F-4D97-AF65-F5344CB8AC3E}">
        <p14:creationId xmlns:p14="http://schemas.microsoft.com/office/powerpoint/2010/main" val="2762672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Custom Layout">
    <p:bg>
      <p:bgPr>
        <a:solidFill>
          <a:srgbClr val="00168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2220604"/>
            <a:ext cx="4171122" cy="1325563"/>
          </a:xfrm>
        </p:spPr>
        <p:txBody>
          <a:bodyPr anchor="t"/>
          <a:lstStyle>
            <a:lvl1pPr>
              <a:defRPr>
                <a:solidFill>
                  <a:schemeClr val="bg1"/>
                </a:solidFill>
              </a:defRPr>
            </a:lvl1pPr>
          </a:lstStyle>
          <a:p>
            <a:r>
              <a:rPr lang="en-US" dirty="0"/>
              <a:t>Click to edit Master title style</a:t>
            </a:r>
          </a:p>
        </p:txBody>
      </p:sp>
      <p:sp>
        <p:nvSpPr>
          <p:cNvPr id="4" name="Text Placeholder 8"/>
          <p:cNvSpPr>
            <a:spLocks noGrp="1"/>
          </p:cNvSpPr>
          <p:nvPr>
            <p:ph type="body" sz="quarter" idx="10"/>
          </p:nvPr>
        </p:nvSpPr>
        <p:spPr>
          <a:xfrm>
            <a:off x="6096000" y="3059547"/>
            <a:ext cx="4171122" cy="2822712"/>
          </a:xfrm>
        </p:spPr>
        <p:txBody>
          <a:bodyPr>
            <a:normAutofit/>
          </a:bodyPr>
          <a:lstStyle>
            <a:lvl1pPr marL="0" indent="0" algn="l">
              <a:buNone/>
              <a:defRPr sz="1000">
                <a:solidFill>
                  <a:schemeClr val="bg1"/>
                </a:solidFill>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solidFill>
                  <a:schemeClr val="bg1"/>
                </a:solidFill>
              </a:defRPr>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099325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5243070" y="827738"/>
            <a:ext cx="3159194" cy="1208395"/>
          </a:xfrm>
        </p:spPr>
        <p:txBody>
          <a:bodyPr anchor="t"/>
          <a:lstStyle/>
          <a:p>
            <a:r>
              <a:rPr lang="en-US" dirty="0"/>
              <a:t>Click to edit Master title style</a:t>
            </a:r>
          </a:p>
        </p:txBody>
      </p:sp>
    </p:spTree>
    <p:extLst>
      <p:ext uri="{BB962C8B-B14F-4D97-AF65-F5344CB8AC3E}">
        <p14:creationId xmlns:p14="http://schemas.microsoft.com/office/powerpoint/2010/main" val="124746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06419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6095999" y="2220603"/>
            <a:ext cx="4618383" cy="3713057"/>
          </a:xfrm>
        </p:spPr>
        <p:txBody>
          <a:bodyPr numCol="2" spcCol="288000">
            <a:normAutofit/>
          </a:bodyPr>
          <a:lstStyle>
            <a:lvl1pPr marL="0" indent="0" algn="l">
              <a:buNone/>
              <a:defRPr sz="1000"/>
            </a:lvl1pPr>
          </a:lstStyle>
          <a:p>
            <a:pPr lvl="0"/>
            <a:r>
              <a:rPr lang="en-US" dirty="0"/>
              <a:t>Click to edit Master text styles</a:t>
            </a:r>
          </a:p>
        </p:txBody>
      </p:sp>
      <p:sp>
        <p:nvSpPr>
          <p:cNvPr id="6" name="Text Placeholder 8"/>
          <p:cNvSpPr>
            <a:spLocks noGrp="1"/>
          </p:cNvSpPr>
          <p:nvPr>
            <p:ph type="body" sz="quarter" idx="11"/>
          </p:nvPr>
        </p:nvSpPr>
        <p:spPr>
          <a:xfrm>
            <a:off x="6096000"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Title 1"/>
          <p:cNvSpPr>
            <a:spLocks noGrp="1"/>
          </p:cNvSpPr>
          <p:nvPr>
            <p:ph type="title"/>
          </p:nvPr>
        </p:nvSpPr>
        <p:spPr>
          <a:xfrm>
            <a:off x="766763" y="2220604"/>
            <a:ext cx="3159194" cy="1208395"/>
          </a:xfrm>
        </p:spPr>
        <p:txBody>
          <a:bodyPr anchor="t"/>
          <a:lstStyle/>
          <a:p>
            <a:r>
              <a:rPr lang="en-US" dirty="0"/>
              <a:t>Click to edit Master title style</a:t>
            </a:r>
          </a:p>
        </p:txBody>
      </p:sp>
    </p:spTree>
    <p:extLst>
      <p:ext uri="{BB962C8B-B14F-4D97-AF65-F5344CB8AC3E}">
        <p14:creationId xmlns:p14="http://schemas.microsoft.com/office/powerpoint/2010/main" val="258988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16499" y="1638714"/>
            <a:ext cx="5531427" cy="815573"/>
          </a:xfrm>
        </p:spPr>
        <p:txBody>
          <a:bodyPr anchor="t"/>
          <a:lstStyle/>
          <a:p>
            <a:r>
              <a:rPr lang="en-US" dirty="0"/>
              <a:t>Click to edit Master title style</a:t>
            </a:r>
          </a:p>
        </p:txBody>
      </p:sp>
      <p:sp>
        <p:nvSpPr>
          <p:cNvPr id="4" name="Text Placeholder 8"/>
          <p:cNvSpPr>
            <a:spLocks noGrp="1"/>
          </p:cNvSpPr>
          <p:nvPr>
            <p:ph type="body" sz="quarter" idx="10"/>
          </p:nvPr>
        </p:nvSpPr>
        <p:spPr>
          <a:xfrm>
            <a:off x="5016500" y="2454287"/>
            <a:ext cx="5531426" cy="3013640"/>
          </a:xfrm>
        </p:spPr>
        <p:txBody>
          <a:bodyPr>
            <a:normAutofit/>
          </a:bodyPr>
          <a:lstStyle>
            <a:lvl1pPr marL="0" indent="0" algn="l">
              <a:buNone/>
              <a:defRPr sz="1000"/>
            </a:lvl1pPr>
          </a:lstStyle>
          <a:p>
            <a:pPr lvl="0"/>
            <a:r>
              <a:rPr lang="en-US" dirty="0"/>
              <a:t>Click to edit Master text styles</a:t>
            </a:r>
          </a:p>
        </p:txBody>
      </p:sp>
      <p:sp>
        <p:nvSpPr>
          <p:cNvPr id="6" name="Text Placeholder 8"/>
          <p:cNvSpPr>
            <a:spLocks noGrp="1"/>
          </p:cNvSpPr>
          <p:nvPr>
            <p:ph type="body" sz="quarter" idx="11"/>
          </p:nvPr>
        </p:nvSpPr>
        <p:spPr>
          <a:xfrm>
            <a:off x="5024582" y="705402"/>
            <a:ext cx="2560983" cy="199059"/>
          </a:xfrm>
        </p:spPr>
        <p:txBody>
          <a:bodyPr>
            <a:normAutofit/>
          </a:bodyPr>
          <a:lstStyle>
            <a:lvl1pPr marL="0" indent="0" algn="l">
              <a:buNone/>
              <a:defRPr sz="1000"/>
            </a:lvl1pPr>
          </a:lstStyle>
          <a:p>
            <a:pPr lvl="0"/>
            <a:r>
              <a:rPr lang="en-US" dirty="0"/>
              <a:t>Click to edit Master text styles</a:t>
            </a:r>
          </a:p>
        </p:txBody>
      </p:sp>
      <p:sp>
        <p:nvSpPr>
          <p:cNvPr id="7" name="Picture Placeholder 12"/>
          <p:cNvSpPr>
            <a:spLocks noGrp="1"/>
          </p:cNvSpPr>
          <p:nvPr>
            <p:ph type="pic" sz="quarter" idx="12"/>
          </p:nvPr>
        </p:nvSpPr>
        <p:spPr>
          <a:xfrm>
            <a:off x="0" y="0"/>
            <a:ext cx="4253948"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95478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0189-761B-0BBD-6832-48CD2630D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5AC5C-8802-80CE-9EE4-3F66636890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87D94-6B50-67AD-1F7C-09CF0BA19612}"/>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5" name="Footer Placeholder 4">
            <a:extLst>
              <a:ext uri="{FF2B5EF4-FFF2-40B4-BE49-F238E27FC236}">
                <a16:creationId xmlns:a16="http://schemas.microsoft.com/office/drawing/2014/main" id="{A365AB12-A8BF-BCAC-B670-28DFE9D84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61C9B-3DDC-4016-65D4-05467AB5F33C}"/>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34979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B75D-F269-1ADF-25C5-DBB2F3024A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80FCE-BD93-F626-BFD2-3E296C80AD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5C529-EF04-8552-C251-4467602B3800}"/>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5" name="Footer Placeholder 4">
            <a:extLst>
              <a:ext uri="{FF2B5EF4-FFF2-40B4-BE49-F238E27FC236}">
                <a16:creationId xmlns:a16="http://schemas.microsoft.com/office/drawing/2014/main" id="{A769C179-64B6-1C84-2DEA-F895EC7B9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9F3C9-9B98-0E3C-0DDA-0BDF1FDA1FA2}"/>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196900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4300-0448-9C2F-486E-80BC91B3D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077BAB-31B7-05E4-7601-CE5BBC19CA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4ACCE4-896C-A933-C028-CDC7AC865B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F48A0-75C2-325B-26D7-AF7ED722DCBC}"/>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6" name="Footer Placeholder 5">
            <a:extLst>
              <a:ext uri="{FF2B5EF4-FFF2-40B4-BE49-F238E27FC236}">
                <a16:creationId xmlns:a16="http://schemas.microsoft.com/office/drawing/2014/main" id="{F834CB13-7C2D-6E36-0277-CAEE53A26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281B5-628D-7BA8-4AA3-E6F42BC0AF60}"/>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16367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550B-CB66-8E1D-9A4B-66CCF68BCC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BA2CD1-FCD2-A11C-BF12-A8E71BD51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6CFA9-E178-1A73-5163-A4A7B8C3D1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36F83-F98C-0EA4-EEF5-6DA7384BE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FF0F2-8242-7435-6D4C-165DD8BD2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3CF9A9-1907-5CC7-37F3-DFEC8D6E88B0}"/>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8" name="Footer Placeholder 7">
            <a:extLst>
              <a:ext uri="{FF2B5EF4-FFF2-40B4-BE49-F238E27FC236}">
                <a16:creationId xmlns:a16="http://schemas.microsoft.com/office/drawing/2014/main" id="{891F3E08-A5C5-726C-306C-48AE998202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D8CA70-11E1-BBD7-7619-796E316056F4}"/>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341026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A4CD-A5C0-4768-1EA1-2C0F04E86A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D182A8-56D0-218E-E1FD-FE8199C25595}"/>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4" name="Footer Placeholder 3">
            <a:extLst>
              <a:ext uri="{FF2B5EF4-FFF2-40B4-BE49-F238E27FC236}">
                <a16:creationId xmlns:a16="http://schemas.microsoft.com/office/drawing/2014/main" id="{5D0D4267-E4F6-5137-FE0A-A92D8B515B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ADACDF-6781-E07A-C2E8-EAAA08CEB18F}"/>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215317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79119-B040-48DC-DB0C-E6A44B94FD5B}"/>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3" name="Footer Placeholder 2">
            <a:extLst>
              <a:ext uri="{FF2B5EF4-FFF2-40B4-BE49-F238E27FC236}">
                <a16:creationId xmlns:a16="http://schemas.microsoft.com/office/drawing/2014/main" id="{D671A9F5-122B-74E7-CF98-F6C3F4DF02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96C289-9AA1-5F00-A6F9-614C5DBA42E5}"/>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239176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B6EF-79B9-9672-FA36-641E92478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316B76-15BE-6769-9F4F-3ABF58B39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20108E-E40E-5ED2-8E49-BFCABBB91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1CFFC2-09F9-C6D6-4B09-786E4EEDB495}"/>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6" name="Footer Placeholder 5">
            <a:extLst>
              <a:ext uri="{FF2B5EF4-FFF2-40B4-BE49-F238E27FC236}">
                <a16:creationId xmlns:a16="http://schemas.microsoft.com/office/drawing/2014/main" id="{34D55ADB-3BF6-6DEC-53D4-EC06A8129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1260B-5CD8-08A5-3654-7571C500024A}"/>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271447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5678-19FE-9913-B53B-B7DDDB41D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2ED4B1-829F-612F-DCCD-28C340385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B9D33-D50F-D213-C603-37B93DF4A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59187-2D60-8D69-36D9-01407BBDC454}"/>
              </a:ext>
            </a:extLst>
          </p:cNvPr>
          <p:cNvSpPr>
            <a:spLocks noGrp="1"/>
          </p:cNvSpPr>
          <p:nvPr>
            <p:ph type="dt" sz="half" idx="10"/>
          </p:nvPr>
        </p:nvSpPr>
        <p:spPr/>
        <p:txBody>
          <a:bodyPr/>
          <a:lstStyle/>
          <a:p>
            <a:fld id="{740F7B9D-1ABF-424E-AD75-8D288131EE14}" type="datetimeFigureOut">
              <a:rPr lang="en-US" smtClean="0"/>
              <a:t>8/21/2024</a:t>
            </a:fld>
            <a:endParaRPr lang="en-US"/>
          </a:p>
        </p:txBody>
      </p:sp>
      <p:sp>
        <p:nvSpPr>
          <p:cNvPr id="6" name="Footer Placeholder 5">
            <a:extLst>
              <a:ext uri="{FF2B5EF4-FFF2-40B4-BE49-F238E27FC236}">
                <a16:creationId xmlns:a16="http://schemas.microsoft.com/office/drawing/2014/main" id="{44D6BFAB-F479-23DD-A68B-09A52C7BB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CB160-6B85-C828-201B-85494858C762}"/>
              </a:ext>
            </a:extLst>
          </p:cNvPr>
          <p:cNvSpPr>
            <a:spLocks noGrp="1"/>
          </p:cNvSpPr>
          <p:nvPr>
            <p:ph type="sldNum" sz="quarter" idx="12"/>
          </p:nvPr>
        </p:nvSpPr>
        <p:spPr/>
        <p:txBody>
          <a:bodyPr/>
          <a:lstStyle/>
          <a:p>
            <a:fld id="{4C82B363-C0E5-4E52-AE6B-93B1150AC15D}" type="slidenum">
              <a:rPr lang="en-US" smtClean="0"/>
              <a:t>‹#›</a:t>
            </a:fld>
            <a:endParaRPr lang="en-US"/>
          </a:p>
        </p:txBody>
      </p:sp>
    </p:spTree>
    <p:extLst>
      <p:ext uri="{BB962C8B-B14F-4D97-AF65-F5344CB8AC3E}">
        <p14:creationId xmlns:p14="http://schemas.microsoft.com/office/powerpoint/2010/main" val="345451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F043A-D860-47C7-32FC-043C48B61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63C8E6-6ACA-E9C2-890F-C9E4F0BE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63F79-4BA0-BCB0-0D68-26AC573B7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0F7B9D-1ABF-424E-AD75-8D288131EE14}" type="datetimeFigureOut">
              <a:rPr lang="en-US" smtClean="0"/>
              <a:t>8/21/2024</a:t>
            </a:fld>
            <a:endParaRPr lang="en-US"/>
          </a:p>
        </p:txBody>
      </p:sp>
      <p:sp>
        <p:nvSpPr>
          <p:cNvPr id="5" name="Footer Placeholder 4">
            <a:extLst>
              <a:ext uri="{FF2B5EF4-FFF2-40B4-BE49-F238E27FC236}">
                <a16:creationId xmlns:a16="http://schemas.microsoft.com/office/drawing/2014/main" id="{6A2EC69A-34B6-7308-64B4-C90A6A4FC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7928BD-B0C9-3AB3-C478-A837262D0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82B363-C0E5-4E52-AE6B-93B1150AC15D}" type="slidenum">
              <a:rPr lang="en-US" smtClean="0"/>
              <a:t>‹#›</a:t>
            </a:fld>
            <a:endParaRPr lang="en-US"/>
          </a:p>
        </p:txBody>
      </p:sp>
    </p:spTree>
    <p:extLst>
      <p:ext uri="{BB962C8B-B14F-4D97-AF65-F5344CB8AC3E}">
        <p14:creationId xmlns:p14="http://schemas.microsoft.com/office/powerpoint/2010/main" val="144493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lhufstetler@aacog.com" TargetMode="External"/><Relationship Id="rId2" Type="http://schemas.openxmlformats.org/officeDocument/2006/relationships/image" Target="../media/image15.emf"/><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hyperlink" Target="mailto:msanchez@aaco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17.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ky, outdoor, city, harbor&#10;&#10;Description automatically generated">
            <a:extLst>
              <a:ext uri="{FF2B5EF4-FFF2-40B4-BE49-F238E27FC236}">
                <a16:creationId xmlns:a16="http://schemas.microsoft.com/office/drawing/2014/main" id="{507BF391-0ABC-CD48-B781-FAAA546E993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p:spPr>
      </p:pic>
      <p:pic>
        <p:nvPicPr>
          <p:cNvPr id="13" name="Picture 12">
            <a:extLst>
              <a:ext uri="{FF2B5EF4-FFF2-40B4-BE49-F238E27FC236}">
                <a16:creationId xmlns:a16="http://schemas.microsoft.com/office/drawing/2014/main" id="{4124CC27-BAE7-5747-A5FF-F3227F6689C3}"/>
              </a:ext>
            </a:extLst>
          </p:cNvPr>
          <p:cNvPicPr>
            <a:picLocks noChangeAspect="1"/>
          </p:cNvPicPr>
          <p:nvPr/>
        </p:nvPicPr>
        <p:blipFill>
          <a:blip r:embed="rId4"/>
          <a:stretch>
            <a:fillRect/>
          </a:stretch>
        </p:blipFill>
        <p:spPr>
          <a:xfrm>
            <a:off x="0" y="3429000"/>
            <a:ext cx="12204915" cy="3429000"/>
          </a:xfrm>
          <a:prstGeom prst="rect">
            <a:avLst/>
          </a:prstGeom>
          <a:ln>
            <a:noFill/>
          </a:ln>
        </p:spPr>
      </p:pic>
      <p:sp>
        <p:nvSpPr>
          <p:cNvPr id="3" name="Title 2">
            <a:extLst>
              <a:ext uri="{FF2B5EF4-FFF2-40B4-BE49-F238E27FC236}">
                <a16:creationId xmlns:a16="http://schemas.microsoft.com/office/drawing/2014/main" id="{8CA745E5-C2EE-2E41-9520-0065038570D9}"/>
              </a:ext>
            </a:extLst>
          </p:cNvPr>
          <p:cNvSpPr>
            <a:spLocks noGrp="1"/>
          </p:cNvSpPr>
          <p:nvPr>
            <p:ph type="ctrTitle"/>
          </p:nvPr>
        </p:nvSpPr>
        <p:spPr>
          <a:xfrm>
            <a:off x="453023" y="4690807"/>
            <a:ext cx="11551570" cy="388385"/>
          </a:xfrm>
        </p:spPr>
        <p:txBody>
          <a:bodyPr>
            <a:noAutofit/>
          </a:bodyPr>
          <a:lstStyle/>
          <a:p>
            <a:r>
              <a:rPr lang="en-US" sz="4400" b="1" dirty="0">
                <a:solidFill>
                  <a:schemeClr val="bg1"/>
                </a:solidFill>
              </a:rPr>
              <a:t>Weatherization Roundtable</a:t>
            </a:r>
          </a:p>
        </p:txBody>
      </p:sp>
      <p:pic>
        <p:nvPicPr>
          <p:cNvPr id="8" name="Picture 7">
            <a:extLst>
              <a:ext uri="{FF2B5EF4-FFF2-40B4-BE49-F238E27FC236}">
                <a16:creationId xmlns:a16="http://schemas.microsoft.com/office/drawing/2014/main" id="{E26E8538-94EF-874B-A57E-213F4AC700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996" y="511306"/>
            <a:ext cx="2058305" cy="1306861"/>
          </a:xfrm>
          <a:prstGeom prst="rect">
            <a:avLst/>
          </a:prstGeom>
        </p:spPr>
      </p:pic>
      <p:sp>
        <p:nvSpPr>
          <p:cNvPr id="2" name="TextBox 1">
            <a:extLst>
              <a:ext uri="{FF2B5EF4-FFF2-40B4-BE49-F238E27FC236}">
                <a16:creationId xmlns:a16="http://schemas.microsoft.com/office/drawing/2014/main" id="{AC891AF7-06DF-483A-4A6D-0DF22729471B}"/>
              </a:ext>
            </a:extLst>
          </p:cNvPr>
          <p:cNvSpPr txBox="1"/>
          <p:nvPr/>
        </p:nvSpPr>
        <p:spPr>
          <a:xfrm>
            <a:off x="1613148" y="5269476"/>
            <a:ext cx="923132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FFF">
                    <a:lumMod val="95000"/>
                  </a:srgbClr>
                </a:solidFill>
                <a:latin typeface="Arial" panose="020B0604020202020204" pitchFamily="34" charset="0"/>
                <a:cs typeface="Arial" panose="020B0604020202020204" pitchFamily="34" charset="0"/>
              </a:rPr>
              <a:t>August 22</a:t>
            </a:r>
            <a:r>
              <a:rPr kumimoji="0" lang="en-US" sz="32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lumMod val="95000"/>
                  </a:srgbClr>
                </a:solidFill>
                <a:effectLst/>
                <a:uLnTx/>
                <a:uFillTx/>
                <a:latin typeface="Arial" panose="020B0604020202020204" pitchFamily="34" charset="0"/>
                <a:ea typeface="+mn-ea"/>
                <a:cs typeface="Arial" panose="020B0604020202020204" pitchFamily="34" charset="0"/>
              </a:rPr>
              <a:t>Alamo Area Council of Governments </a:t>
            </a:r>
          </a:p>
        </p:txBody>
      </p:sp>
      <p:pic>
        <p:nvPicPr>
          <p:cNvPr id="4" name="Picture 3">
            <a:extLst>
              <a:ext uri="{FF2B5EF4-FFF2-40B4-BE49-F238E27FC236}">
                <a16:creationId xmlns:a16="http://schemas.microsoft.com/office/drawing/2014/main" id="{C92B845E-9D7C-8F88-C935-2017A2E2F7F0}"/>
              </a:ext>
            </a:extLst>
          </p:cNvPr>
          <p:cNvPicPr>
            <a:picLocks noChangeAspect="1"/>
          </p:cNvPicPr>
          <p:nvPr/>
        </p:nvPicPr>
        <p:blipFill>
          <a:blip r:embed="rId6"/>
          <a:stretch>
            <a:fillRect/>
          </a:stretch>
        </p:blipFill>
        <p:spPr>
          <a:xfrm>
            <a:off x="8914995" y="545611"/>
            <a:ext cx="2857500" cy="1238250"/>
          </a:xfrm>
          <a:prstGeom prst="rect">
            <a:avLst/>
          </a:prstGeom>
        </p:spPr>
      </p:pic>
    </p:spTree>
    <p:extLst>
      <p:ext uri="{BB962C8B-B14F-4D97-AF65-F5344CB8AC3E}">
        <p14:creationId xmlns:p14="http://schemas.microsoft.com/office/powerpoint/2010/main" val="371613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512043BF-8EDB-8549-B30B-A4D5156DA502}"/>
              </a:ext>
            </a:extLst>
          </p:cNvPr>
          <p:cNvPicPr>
            <a:picLocks noGrp="1" noChangeAspect="1"/>
          </p:cNvPicPr>
          <p:nvPr>
            <p:ph type="pic" sz="quarter" idx="12"/>
          </p:nvPr>
        </p:nvPicPr>
        <p:blipFill>
          <a:blip r:embed="rId2" cstate="screen">
            <a:alphaModFix amt="8000"/>
            <a:extLst>
              <a:ext uri="{28A0092B-C50C-407E-A947-70E740481C1C}">
                <a14:useLocalDpi xmlns:a14="http://schemas.microsoft.com/office/drawing/2010/main"/>
              </a:ext>
            </a:extLst>
          </a:blip>
          <a:srcRect/>
          <a:stretch/>
        </p:blipFill>
        <p:spPr>
          <a:noFill/>
        </p:spPr>
      </p:pic>
      <p:sp>
        <p:nvSpPr>
          <p:cNvPr id="6" name="Title 5"/>
          <p:cNvSpPr>
            <a:spLocks noGrp="1"/>
          </p:cNvSpPr>
          <p:nvPr>
            <p:ph type="title"/>
          </p:nvPr>
        </p:nvSpPr>
        <p:spPr>
          <a:xfrm>
            <a:off x="4585252" y="461034"/>
            <a:ext cx="6189818" cy="648963"/>
          </a:xfrm>
        </p:spPr>
        <p:txBody>
          <a:bodyPr>
            <a:normAutofit fontScale="90000"/>
          </a:bodyPr>
          <a:lstStyle/>
          <a:p>
            <a:r>
              <a:rPr lang="en-US" dirty="0"/>
              <a:t>Am I eligible for assistance?</a:t>
            </a:r>
          </a:p>
        </p:txBody>
      </p:sp>
      <p:pic>
        <p:nvPicPr>
          <p:cNvPr id="18" name="Picture 17">
            <a:extLst>
              <a:ext uri="{FF2B5EF4-FFF2-40B4-BE49-F238E27FC236}">
                <a16:creationId xmlns:a16="http://schemas.microsoft.com/office/drawing/2014/main" id="{1DCF006B-8E41-BE40-A8BD-BCEBC8760759}"/>
              </a:ext>
            </a:extLst>
          </p:cNvPr>
          <p:cNvPicPr>
            <a:picLocks noChangeAspect="1"/>
          </p:cNvPicPr>
          <p:nvPr/>
        </p:nvPicPr>
        <p:blipFill>
          <a:blip r:embed="rId3"/>
          <a:stretch>
            <a:fillRect/>
          </a:stretch>
        </p:blipFill>
        <p:spPr>
          <a:xfrm>
            <a:off x="10132828" y="5303706"/>
            <a:ext cx="1594882" cy="1012623"/>
          </a:xfrm>
          <a:prstGeom prst="rect">
            <a:avLst/>
          </a:prstGeom>
        </p:spPr>
      </p:pic>
      <p:sp>
        <p:nvSpPr>
          <p:cNvPr id="19" name="Rectangle 18">
            <a:extLst>
              <a:ext uri="{FF2B5EF4-FFF2-40B4-BE49-F238E27FC236}">
                <a16:creationId xmlns:a16="http://schemas.microsoft.com/office/drawing/2014/main" id="{0171C19D-08F1-FD45-BAD6-1CD1528AF09F}"/>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Content Placeholder 8" descr="Sample table with 3 columns, 4 rows" title="Table"/>
          <p:cNvGraphicFramePr>
            <a:graphicFrameLocks/>
          </p:cNvGraphicFramePr>
          <p:nvPr/>
        </p:nvGraphicFramePr>
        <p:xfrm>
          <a:off x="7613424" y="1337134"/>
          <a:ext cx="3623800" cy="3415935"/>
        </p:xfrm>
        <a:graphic>
          <a:graphicData uri="http://schemas.openxmlformats.org/drawingml/2006/table">
            <a:tbl>
              <a:tblPr firstRow="1" bandRow="1">
                <a:tableStyleId>{68D230F3-CF80-4859-8CE7-A43EE81993B5}</a:tableStyleId>
              </a:tblPr>
              <a:tblGrid>
                <a:gridCol w="1596474">
                  <a:extLst>
                    <a:ext uri="{9D8B030D-6E8A-4147-A177-3AD203B41FA5}">
                      <a16:colId xmlns:a16="http://schemas.microsoft.com/office/drawing/2014/main" val="20000"/>
                    </a:ext>
                  </a:extLst>
                </a:gridCol>
                <a:gridCol w="1069977">
                  <a:extLst>
                    <a:ext uri="{9D8B030D-6E8A-4147-A177-3AD203B41FA5}">
                      <a16:colId xmlns:a16="http://schemas.microsoft.com/office/drawing/2014/main" val="20001"/>
                    </a:ext>
                  </a:extLst>
                </a:gridCol>
                <a:gridCol w="957349">
                  <a:extLst>
                    <a:ext uri="{9D8B030D-6E8A-4147-A177-3AD203B41FA5}">
                      <a16:colId xmlns:a16="http://schemas.microsoft.com/office/drawing/2014/main" val="20002"/>
                    </a:ext>
                  </a:extLst>
                </a:gridCol>
              </a:tblGrid>
              <a:tr h="622186">
                <a:tc>
                  <a:txBody>
                    <a:bodyPr/>
                    <a:lstStyle/>
                    <a:p>
                      <a:pPr algn="ctr"/>
                      <a:r>
                        <a:rPr lang="en-US" dirty="0"/>
                        <a:t>Family Size</a:t>
                      </a:r>
                      <a:endParaRPr lang="en-US"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dirty="0"/>
                        <a:t>LIHEAP</a:t>
                      </a:r>
                    </a:p>
                    <a:p>
                      <a:pPr algn="ctr"/>
                      <a:r>
                        <a:rPr lang="en-US" dirty="0"/>
                        <a:t>150% </a:t>
                      </a:r>
                      <a:endParaRPr lang="en-US"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dirty="0"/>
                        <a:t>DOE</a:t>
                      </a:r>
                    </a:p>
                    <a:p>
                      <a:pPr algn="ctr"/>
                      <a:r>
                        <a:rPr lang="en-US" dirty="0"/>
                        <a:t>200%</a:t>
                      </a:r>
                      <a:endParaRPr lang="en-US"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51119">
                <a:tc>
                  <a:txBody>
                    <a:bodyPr/>
                    <a:lstStyle/>
                    <a:p>
                      <a:pPr algn="ctr"/>
                      <a:r>
                        <a:rPr lang="en-US" sz="1600" dirty="0"/>
                        <a:t>1</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$22,590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$30,120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39484">
                <a:tc>
                  <a:txBody>
                    <a:bodyPr/>
                    <a:lstStyle/>
                    <a:p>
                      <a:pPr algn="ctr"/>
                      <a:r>
                        <a:rPr lang="en-US" sz="1600" dirty="0"/>
                        <a:t>2</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$30,660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$40,880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339484">
                <a:tc>
                  <a:txBody>
                    <a:bodyPr/>
                    <a:lstStyle/>
                    <a:p>
                      <a:pPr algn="ctr"/>
                      <a:r>
                        <a:rPr lang="en-US" sz="1600" dirty="0"/>
                        <a:t>3</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$38,730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$51,640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3"/>
                  </a:ext>
                </a:extLst>
              </a:tr>
              <a:tr h="339484">
                <a:tc>
                  <a:txBody>
                    <a:bodyPr/>
                    <a:lstStyle/>
                    <a:p>
                      <a:pPr algn="ctr"/>
                      <a:r>
                        <a:rPr lang="en-US" sz="1600" dirty="0"/>
                        <a:t>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$46,800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$62,400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339484">
                <a:tc>
                  <a:txBody>
                    <a:bodyPr/>
                    <a:lstStyle/>
                    <a:p>
                      <a:pPr algn="ctr"/>
                      <a:r>
                        <a:rPr lang="en-US" sz="1600" dirty="0"/>
                        <a:t>5</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$54,870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$73,160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1022141">
                <a:tc>
                  <a:txBody>
                    <a:bodyPr/>
                    <a:lstStyle/>
                    <a:p>
                      <a:pPr algn="ctr"/>
                      <a:r>
                        <a:rPr lang="en-US" sz="1600" dirty="0"/>
                        <a:t>Amount to add for each additional family member</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$8,070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t>$10,760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3" name="TextBox 2"/>
          <p:cNvSpPr txBox="1"/>
          <p:nvPr/>
        </p:nvSpPr>
        <p:spPr>
          <a:xfrm>
            <a:off x="4585252" y="1274507"/>
            <a:ext cx="2327563" cy="1477328"/>
          </a:xfrm>
          <a:prstGeom prst="rect">
            <a:avLst/>
          </a:prstGeom>
          <a:noFill/>
        </p:spPr>
        <p:txBody>
          <a:bodyPr wrap="square" rtlCol="0">
            <a:spAutoFit/>
          </a:bodyPr>
          <a:lstStyle/>
          <a:p>
            <a:r>
              <a:rPr lang="en-US" dirty="0"/>
              <a:t>If your income falls at or below the federally established income guidelines, then you may qualify.</a:t>
            </a:r>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3965" y="1280145"/>
            <a:ext cx="3069374" cy="2042529"/>
          </a:xfrm>
          <a:prstGeom prst="rect">
            <a:avLst/>
          </a:prstGeom>
        </p:spPr>
      </p:pic>
    </p:spTree>
    <p:extLst>
      <p:ext uri="{BB962C8B-B14F-4D97-AF65-F5344CB8AC3E}">
        <p14:creationId xmlns:p14="http://schemas.microsoft.com/office/powerpoint/2010/main" val="72165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0572" y="377309"/>
            <a:ext cx="8347320" cy="1325563"/>
          </a:xfrm>
        </p:spPr>
        <p:txBody>
          <a:bodyPr>
            <a:normAutofit/>
          </a:bodyPr>
          <a:lstStyle/>
          <a:p>
            <a:r>
              <a:rPr lang="en-US" dirty="0"/>
              <a:t>What is the weatherization process?</a:t>
            </a:r>
          </a:p>
        </p:txBody>
      </p:sp>
      <p:graphicFrame>
        <p:nvGraphicFramePr>
          <p:cNvPr id="3" name="Content Placeholder 2" descr="Alternating Flow" title="SmartArt"/>
          <p:cNvGraphicFramePr>
            <a:graphicFrameLocks noGrp="1"/>
          </p:cNvGraphicFramePr>
          <p:nvPr>
            <p:ph idx="1"/>
          </p:nvPr>
        </p:nvGraphicFramePr>
        <p:xfrm>
          <a:off x="727007" y="1652763"/>
          <a:ext cx="10587037" cy="332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1DCF006B-8E41-BE40-A8BD-BCEBC8760759}"/>
              </a:ext>
            </a:extLst>
          </p:cNvPr>
          <p:cNvPicPr>
            <a:picLocks noChangeAspect="1"/>
          </p:cNvPicPr>
          <p:nvPr/>
        </p:nvPicPr>
        <p:blipFill>
          <a:blip r:embed="rId7"/>
          <a:stretch>
            <a:fillRect/>
          </a:stretch>
        </p:blipFill>
        <p:spPr>
          <a:xfrm>
            <a:off x="9901919" y="5626979"/>
            <a:ext cx="1594882" cy="1012623"/>
          </a:xfrm>
          <a:prstGeom prst="rect">
            <a:avLst/>
          </a:prstGeom>
        </p:spPr>
      </p:pic>
    </p:spTree>
    <p:extLst>
      <p:ext uri="{BB962C8B-B14F-4D97-AF65-F5344CB8AC3E}">
        <p14:creationId xmlns:p14="http://schemas.microsoft.com/office/powerpoint/2010/main" val="12695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flipV="1">
            <a:off x="3508375" y="908050"/>
            <a:ext cx="7162800" cy="1"/>
          </a:xfrm>
          <a:prstGeom prst="line">
            <a:avLst/>
          </a:prstGeom>
          <a:noFill/>
          <a:ln w="19050">
            <a:noFill/>
            <a:round/>
            <a:headEnd/>
            <a:tailEnd/>
          </a:ln>
        </p:spPr>
        <p:txBody>
          <a:bodyPr/>
          <a:lstStyle/>
          <a:p>
            <a:endParaRPr lang="en-US" sz="1400" dirty="0"/>
          </a:p>
        </p:txBody>
      </p:sp>
      <p:sp>
        <p:nvSpPr>
          <p:cNvPr id="3078" name="Rectangle 10"/>
          <p:cNvSpPr>
            <a:spLocks noChangeArrowheads="1"/>
          </p:cNvSpPr>
          <p:nvPr/>
        </p:nvSpPr>
        <p:spPr bwMode="auto">
          <a:xfrm>
            <a:off x="-304800" y="1675708"/>
            <a:ext cx="184731" cy="307777"/>
          </a:xfrm>
          <a:prstGeom prst="rect">
            <a:avLst/>
          </a:prstGeom>
          <a:noFill/>
          <a:ln w="9525">
            <a:noFill/>
            <a:miter lim="800000"/>
            <a:headEnd/>
            <a:tailEnd/>
          </a:ln>
        </p:spPr>
        <p:txBody>
          <a:bodyPr wrap="none" anchor="ctr">
            <a:spAutoFit/>
          </a:bodyPr>
          <a:lstStyle/>
          <a:p>
            <a:endParaRPr lang="en-US" sz="1400" dirty="0">
              <a:latin typeface="Calibri" pitchFamily="34" charset="0"/>
            </a:endParaRPr>
          </a:p>
        </p:txBody>
      </p:sp>
      <p:sp>
        <p:nvSpPr>
          <p:cNvPr id="13" name="Shape 246"/>
          <p:cNvSpPr txBox="1">
            <a:spLocks/>
          </p:cNvSpPr>
          <p:nvPr/>
        </p:nvSpPr>
        <p:spPr>
          <a:xfrm rot="283">
            <a:off x="35777" y="7185"/>
            <a:ext cx="12124084" cy="1329684"/>
          </a:xfrm>
          <a:prstGeom prst="rect">
            <a:avLst/>
          </a:prstGeom>
          <a:solidFill>
            <a:srgbClr val="002060"/>
          </a:solidFill>
          <a:ln w="38100" cap="flat" cmpd="sng">
            <a:solidFill>
              <a:srgbClr val="000000"/>
            </a:solidFill>
            <a:prstDash val="solid"/>
            <a:round/>
            <a:headEnd type="none" w="med" len="med"/>
            <a:tailEnd type="none" w="med" len="med"/>
          </a:ln>
        </p:spPr>
        <p:txBody>
          <a:bodyPr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ct val="10000"/>
              </a:spcBef>
              <a:defRPr/>
            </a:pPr>
            <a:r>
              <a:rPr lang="en-US" sz="3733" b="1" dirty="0">
                <a:solidFill>
                  <a:schemeClr val="bg1">
                    <a:lumMod val="20000"/>
                    <a:lumOff val="80000"/>
                  </a:schemeClr>
                </a:solidFill>
                <a:effectLst>
                  <a:outerShdw blurRad="38100" dist="38100" dir="2700000" algn="tl">
                    <a:srgbClr val="000000">
                      <a:alpha val="43137"/>
                    </a:srgbClr>
                  </a:outerShdw>
                </a:effectLst>
                <a:latin typeface="Verdana" pitchFamily="34" charset="0"/>
              </a:rPr>
              <a:t>ESTIMATED ENERGY SAVED</a:t>
            </a:r>
          </a:p>
        </p:txBody>
      </p:sp>
      <p:pic>
        <p:nvPicPr>
          <p:cNvPr id="10" name="Picture 9" descr="AACOGLogo"/>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55200" y="5324863"/>
            <a:ext cx="2128824" cy="1400284"/>
          </a:xfrm>
          <a:prstGeom prst="rect">
            <a:avLst/>
          </a:prstGeom>
          <a:noFill/>
          <a:ln>
            <a:noFill/>
          </a:ln>
        </p:spPr>
      </p:pic>
      <p:sp>
        <p:nvSpPr>
          <p:cNvPr id="9" name="Rectangle 6"/>
          <p:cNvSpPr txBox="1">
            <a:spLocks noChangeArrowheads="1"/>
          </p:cNvSpPr>
          <p:nvPr/>
        </p:nvSpPr>
        <p:spPr bwMode="auto">
          <a:xfrm>
            <a:off x="207976" y="1560480"/>
            <a:ext cx="11834583" cy="305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5" tIns="60957" rIns="121915" bIns="6095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b="0" i="0" u="none" strike="noStrike" baseline="0" dirty="0">
                <a:solidFill>
                  <a:srgbClr val="000000"/>
                </a:solidFill>
                <a:latin typeface="Calibri" panose="020F0502020204030204" pitchFamily="34" charset="0"/>
              </a:rPr>
              <a:t>According to the DOE, the average annual energy saved is 29.3 MBTUs (million British thermal unit) per dwelling unit weatherized. TDHCA used the applicable conversion rate of 293.1 to convert the MBTUs to kilowatt-hours. </a:t>
            </a:r>
            <a:r>
              <a:rPr lang="en-US" sz="2000" dirty="0"/>
              <a:t>For an estimate of energy saved, TDHCA used the following formula: </a:t>
            </a:r>
          </a:p>
          <a:p>
            <a:pPr marL="0" indent="0" algn="ctr">
              <a:buNone/>
            </a:pPr>
            <a:endParaRPr lang="en-US" sz="2000" dirty="0"/>
          </a:p>
          <a:p>
            <a:pPr marL="0" indent="0" algn="ctr">
              <a:buNone/>
            </a:pPr>
            <a:r>
              <a:rPr lang="en-US" sz="2000" dirty="0"/>
              <a:t>[Total Units] x 29.3 x 293.1 </a:t>
            </a:r>
          </a:p>
          <a:p>
            <a:pPr marL="0" indent="0" algn="ctr">
              <a:buNone/>
            </a:pPr>
            <a:endParaRPr lang="en-US" sz="2000" dirty="0"/>
          </a:p>
          <a:p>
            <a:r>
              <a:rPr lang="en-US" sz="2000" b="0" i="0" u="none" strike="noStrike" baseline="0" dirty="0">
                <a:solidFill>
                  <a:srgbClr val="000000"/>
                </a:solidFill>
                <a:latin typeface="Calibri" panose="020F0502020204030204" pitchFamily="34" charset="0"/>
              </a:rPr>
              <a:t>To calculate money saved, TDHCA multiplied the total kilowatt-hours saved by the DOE average retail residential electric rate per kilowatt-hour, which is $0.1278 per kWh for Texas in 2021.4 TDHCA used the following formula: </a:t>
            </a:r>
          </a:p>
          <a:p>
            <a:pPr marL="0" indent="0" algn="ctr">
              <a:buNone/>
            </a:pPr>
            <a:r>
              <a:rPr lang="en-US" sz="2000" b="0" i="0" u="none" strike="noStrike" baseline="0" dirty="0">
                <a:solidFill>
                  <a:srgbClr val="000000"/>
                </a:solidFill>
                <a:latin typeface="Calibri" panose="020F0502020204030204" pitchFamily="34" charset="0"/>
              </a:rPr>
              <a:t>[Energy Saved] x [average electric rate price (per kWh)]. </a:t>
            </a:r>
            <a:endParaRPr lang="en-US" altLang="en-US" sz="2000" kern="0" dirty="0">
              <a:solidFill>
                <a:srgbClr val="000000"/>
              </a:solidFill>
              <a:latin typeface="Arial"/>
            </a:endParaRPr>
          </a:p>
        </p:txBody>
      </p:sp>
      <p:graphicFrame>
        <p:nvGraphicFramePr>
          <p:cNvPr id="2" name="Table 2">
            <a:extLst>
              <a:ext uri="{FF2B5EF4-FFF2-40B4-BE49-F238E27FC236}">
                <a16:creationId xmlns:a16="http://schemas.microsoft.com/office/drawing/2014/main" id="{DC0F2316-7957-6921-493A-74E49358680C}"/>
              </a:ext>
            </a:extLst>
          </p:cNvPr>
          <p:cNvGraphicFramePr>
            <a:graphicFrameLocks noGrp="1"/>
          </p:cNvGraphicFramePr>
          <p:nvPr/>
        </p:nvGraphicFramePr>
        <p:xfrm>
          <a:off x="1159934" y="5362115"/>
          <a:ext cx="8128000" cy="1381760"/>
        </p:xfrm>
        <a:graphic>
          <a:graphicData uri="http://schemas.openxmlformats.org/drawingml/2006/table">
            <a:tbl>
              <a:tblPr firstRow="1" bandRow="1">
                <a:tableStyleId>{93296810-A885-4BE3-A3E7-6D5BEEA58F35}</a:tableStyleId>
              </a:tblPr>
              <a:tblGrid>
                <a:gridCol w="1523999">
                  <a:extLst>
                    <a:ext uri="{9D8B030D-6E8A-4147-A177-3AD203B41FA5}">
                      <a16:colId xmlns:a16="http://schemas.microsoft.com/office/drawing/2014/main" val="527390169"/>
                    </a:ext>
                  </a:extLst>
                </a:gridCol>
                <a:gridCol w="1727200">
                  <a:extLst>
                    <a:ext uri="{9D8B030D-6E8A-4147-A177-3AD203B41FA5}">
                      <a16:colId xmlns:a16="http://schemas.microsoft.com/office/drawing/2014/main" val="2364770816"/>
                    </a:ext>
                  </a:extLst>
                </a:gridCol>
                <a:gridCol w="2387600">
                  <a:extLst>
                    <a:ext uri="{9D8B030D-6E8A-4147-A177-3AD203B41FA5}">
                      <a16:colId xmlns:a16="http://schemas.microsoft.com/office/drawing/2014/main" val="3148213667"/>
                    </a:ext>
                  </a:extLst>
                </a:gridCol>
                <a:gridCol w="2489201">
                  <a:extLst>
                    <a:ext uri="{9D8B030D-6E8A-4147-A177-3AD203B41FA5}">
                      <a16:colId xmlns:a16="http://schemas.microsoft.com/office/drawing/2014/main" val="685831354"/>
                    </a:ext>
                  </a:extLst>
                </a:gridCol>
              </a:tblGrid>
              <a:tr h="370840">
                <a:tc>
                  <a:txBody>
                    <a:bodyPr/>
                    <a:lstStyle/>
                    <a:p>
                      <a:pPr algn="ctr"/>
                      <a:r>
                        <a:rPr lang="en-US" dirty="0"/>
                        <a:t>AACOG</a:t>
                      </a:r>
                    </a:p>
                  </a:txBody>
                  <a:tcPr/>
                </a:tc>
                <a:tc>
                  <a:txBody>
                    <a:bodyPr/>
                    <a:lstStyle/>
                    <a:p>
                      <a:pPr algn="ctr"/>
                      <a:r>
                        <a:rPr lang="en-US" dirty="0"/>
                        <a:t>TOTAL UNITS</a:t>
                      </a:r>
                    </a:p>
                  </a:txBody>
                  <a:tcPr/>
                </a:tc>
                <a:tc>
                  <a:txBody>
                    <a:bodyPr/>
                    <a:lstStyle/>
                    <a:p>
                      <a:pPr algn="ctr"/>
                      <a:r>
                        <a:rPr lang="en-US" dirty="0"/>
                        <a:t>ENERGY SAVED (</a:t>
                      </a:r>
                      <a:r>
                        <a:rPr lang="en-US" dirty="0" err="1"/>
                        <a:t>kWhs</a:t>
                      </a:r>
                      <a:r>
                        <a:rPr lang="en-US" dirty="0"/>
                        <a:t>)</a:t>
                      </a:r>
                    </a:p>
                  </a:txBody>
                  <a:tcPr/>
                </a:tc>
                <a:tc>
                  <a:txBody>
                    <a:bodyPr/>
                    <a:lstStyle/>
                    <a:p>
                      <a:pPr algn="ctr"/>
                      <a:r>
                        <a:rPr lang="en-US" dirty="0"/>
                        <a:t>MONEY SAVED ($)</a:t>
                      </a:r>
                    </a:p>
                  </a:txBody>
                  <a:tcPr/>
                </a:tc>
                <a:extLst>
                  <a:ext uri="{0D108BD9-81ED-4DB2-BD59-A6C34878D82A}">
                    <a16:rowId xmlns:a16="http://schemas.microsoft.com/office/drawing/2014/main" val="1042740247"/>
                  </a:ext>
                </a:extLst>
              </a:tr>
              <a:tr h="370840">
                <a:tc>
                  <a:txBody>
                    <a:bodyPr/>
                    <a:lstStyle/>
                    <a:p>
                      <a:pPr algn="ctr"/>
                      <a:r>
                        <a:rPr lang="en-US" dirty="0"/>
                        <a:t>2022</a:t>
                      </a:r>
                    </a:p>
                  </a:txBody>
                  <a:tcPr/>
                </a:tc>
                <a:tc>
                  <a:txBody>
                    <a:bodyPr/>
                    <a:lstStyle/>
                    <a:p>
                      <a:pPr algn="ctr"/>
                      <a:r>
                        <a:rPr lang="en-US" dirty="0"/>
                        <a:t>156</a:t>
                      </a:r>
                    </a:p>
                  </a:txBody>
                  <a:tcPr/>
                </a:tc>
                <a:tc>
                  <a:txBody>
                    <a:bodyPr/>
                    <a:lstStyle/>
                    <a:p>
                      <a:pPr algn="r"/>
                      <a:r>
                        <a:rPr lang="en-US" dirty="0"/>
                        <a:t>1,339,701.48</a:t>
                      </a:r>
                    </a:p>
                  </a:txBody>
                  <a:tcPr/>
                </a:tc>
                <a:tc>
                  <a:txBody>
                    <a:bodyPr/>
                    <a:lstStyle/>
                    <a:p>
                      <a:pPr algn="r"/>
                      <a:r>
                        <a:rPr lang="en-US" dirty="0"/>
                        <a:t>$171,213.05</a:t>
                      </a:r>
                    </a:p>
                  </a:txBody>
                  <a:tcPr/>
                </a:tc>
                <a:extLst>
                  <a:ext uri="{0D108BD9-81ED-4DB2-BD59-A6C34878D82A}">
                    <a16:rowId xmlns:a16="http://schemas.microsoft.com/office/drawing/2014/main" val="3052687253"/>
                  </a:ext>
                </a:extLst>
              </a:tr>
              <a:tr h="370840">
                <a:tc>
                  <a:txBody>
                    <a:bodyPr/>
                    <a:lstStyle/>
                    <a:p>
                      <a:pPr algn="ctr"/>
                      <a:r>
                        <a:rPr lang="en-US" dirty="0"/>
                        <a:t>2023</a:t>
                      </a:r>
                    </a:p>
                  </a:txBody>
                  <a:tcPr/>
                </a:tc>
                <a:tc>
                  <a:txBody>
                    <a:bodyPr/>
                    <a:lstStyle/>
                    <a:p>
                      <a:pPr algn="ctr"/>
                      <a:r>
                        <a:rPr lang="en-US" dirty="0"/>
                        <a:t>116</a:t>
                      </a:r>
                    </a:p>
                  </a:txBody>
                  <a:tcPr/>
                </a:tc>
                <a:tc>
                  <a:txBody>
                    <a:bodyPr/>
                    <a:lstStyle/>
                    <a:p>
                      <a:pPr algn="r"/>
                      <a:r>
                        <a:rPr lang="en-US" dirty="0"/>
                        <a:t>996,188.28</a:t>
                      </a:r>
                    </a:p>
                  </a:txBody>
                  <a:tcPr/>
                </a:tc>
                <a:tc>
                  <a:txBody>
                    <a:bodyPr/>
                    <a:lstStyle/>
                    <a:p>
                      <a:pPr algn="r"/>
                      <a:r>
                        <a:rPr lang="en-US" dirty="0"/>
                        <a:t>$127,312.86</a:t>
                      </a:r>
                    </a:p>
                  </a:txBody>
                  <a:tcPr/>
                </a:tc>
                <a:extLst>
                  <a:ext uri="{0D108BD9-81ED-4DB2-BD59-A6C34878D82A}">
                    <a16:rowId xmlns:a16="http://schemas.microsoft.com/office/drawing/2014/main" val="1287774338"/>
                  </a:ext>
                </a:extLst>
              </a:tr>
            </a:tbl>
          </a:graphicData>
        </a:graphic>
      </p:graphicFrame>
    </p:spTree>
    <p:extLst>
      <p:ext uri="{BB962C8B-B14F-4D97-AF65-F5344CB8AC3E}">
        <p14:creationId xmlns:p14="http://schemas.microsoft.com/office/powerpoint/2010/main" val="173052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flipV="1">
            <a:off x="3508375" y="908050"/>
            <a:ext cx="7162800" cy="1"/>
          </a:xfrm>
          <a:prstGeom prst="line">
            <a:avLst/>
          </a:prstGeom>
          <a:noFill/>
          <a:ln w="19050">
            <a:noFill/>
            <a:round/>
            <a:headEnd/>
            <a:tailEnd/>
          </a:ln>
        </p:spPr>
        <p:txBody>
          <a:bodyPr/>
          <a:lstStyle/>
          <a:p>
            <a:endParaRPr lang="en-US" sz="1400" dirty="0"/>
          </a:p>
        </p:txBody>
      </p:sp>
      <p:sp>
        <p:nvSpPr>
          <p:cNvPr id="3078" name="Rectangle 10"/>
          <p:cNvSpPr>
            <a:spLocks noChangeArrowheads="1"/>
          </p:cNvSpPr>
          <p:nvPr/>
        </p:nvSpPr>
        <p:spPr bwMode="auto">
          <a:xfrm>
            <a:off x="-304800" y="1675708"/>
            <a:ext cx="184731" cy="307777"/>
          </a:xfrm>
          <a:prstGeom prst="rect">
            <a:avLst/>
          </a:prstGeom>
          <a:noFill/>
          <a:ln w="9525">
            <a:noFill/>
            <a:miter lim="800000"/>
            <a:headEnd/>
            <a:tailEnd/>
          </a:ln>
        </p:spPr>
        <p:txBody>
          <a:bodyPr wrap="none" anchor="ctr">
            <a:spAutoFit/>
          </a:bodyPr>
          <a:lstStyle/>
          <a:p>
            <a:endParaRPr lang="en-US" sz="1400" dirty="0">
              <a:latin typeface="Calibri" pitchFamily="34" charset="0"/>
            </a:endParaRPr>
          </a:p>
        </p:txBody>
      </p:sp>
      <p:sp>
        <p:nvSpPr>
          <p:cNvPr id="13" name="Shape 246"/>
          <p:cNvSpPr txBox="1">
            <a:spLocks/>
          </p:cNvSpPr>
          <p:nvPr/>
        </p:nvSpPr>
        <p:spPr>
          <a:xfrm rot="283">
            <a:off x="35777" y="7185"/>
            <a:ext cx="12124084" cy="1329684"/>
          </a:xfrm>
          <a:prstGeom prst="rect">
            <a:avLst/>
          </a:prstGeom>
          <a:solidFill>
            <a:srgbClr val="002060"/>
          </a:solidFill>
          <a:ln w="38100" cap="flat" cmpd="sng">
            <a:solidFill>
              <a:srgbClr val="000000"/>
            </a:solidFill>
            <a:prstDash val="solid"/>
            <a:round/>
            <a:headEnd type="none" w="med" len="med"/>
            <a:tailEnd type="none" w="med" len="med"/>
          </a:ln>
        </p:spPr>
        <p:txBody>
          <a:bodyPr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ct val="10000"/>
              </a:spcBef>
              <a:defRPr/>
            </a:pPr>
            <a:r>
              <a:rPr lang="en-US" sz="3733" b="1" dirty="0">
                <a:solidFill>
                  <a:schemeClr val="bg1">
                    <a:lumMod val="20000"/>
                    <a:lumOff val="80000"/>
                  </a:schemeClr>
                </a:solidFill>
                <a:effectLst>
                  <a:outerShdw blurRad="38100" dist="38100" dir="2700000" algn="tl">
                    <a:srgbClr val="000000">
                      <a:alpha val="43137"/>
                    </a:srgbClr>
                  </a:outerShdw>
                </a:effectLst>
                <a:latin typeface="Verdana" pitchFamily="34" charset="0"/>
              </a:rPr>
              <a:t>WEATHERIZATION READINESS FUNDS</a:t>
            </a:r>
          </a:p>
        </p:txBody>
      </p:sp>
      <p:pic>
        <p:nvPicPr>
          <p:cNvPr id="10" name="Picture 9" descr="AACOGLogo"/>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55200" y="5324863"/>
            <a:ext cx="2128824" cy="1400284"/>
          </a:xfrm>
          <a:prstGeom prst="rect">
            <a:avLst/>
          </a:prstGeom>
          <a:noFill/>
          <a:ln>
            <a:noFill/>
          </a:ln>
        </p:spPr>
      </p:pic>
      <p:sp>
        <p:nvSpPr>
          <p:cNvPr id="8" name="Rectangle 3"/>
          <p:cNvSpPr txBox="1">
            <a:spLocks noChangeArrowheads="1"/>
          </p:cNvSpPr>
          <p:nvPr/>
        </p:nvSpPr>
        <p:spPr bwMode="auto">
          <a:xfrm>
            <a:off x="304800" y="1557373"/>
            <a:ext cx="10871200" cy="35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5" tIns="60957" rIns="121915" bIns="60957"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1219170" eaLnBrk="1" hangingPunct="1">
              <a:lnSpc>
                <a:spcPct val="90000"/>
              </a:lnSpc>
              <a:buNone/>
              <a:defRPr/>
            </a:pPr>
            <a:r>
              <a:rPr lang="en-US" sz="2000" dirty="0"/>
              <a:t>This funding is specifically targeted to reduce the frequency of deferred homes that require services outside the scope of weatherization before the weatherization services can commence. Units receiving WRF must result in in a DOE completion defined as “A dwelling on which a DOE-approved energy audit or priority list has been applied and weatherization work has been completed</a:t>
            </a:r>
          </a:p>
          <a:p>
            <a:pPr marL="0" indent="0" defTabSz="1219170" eaLnBrk="1" hangingPunct="1">
              <a:lnSpc>
                <a:spcPct val="90000"/>
              </a:lnSpc>
              <a:buNone/>
              <a:defRPr/>
            </a:pPr>
            <a:endParaRPr lang="en-US" altLang="en-US" sz="2000" kern="0" dirty="0">
              <a:solidFill>
                <a:srgbClr val="000000"/>
              </a:solidFill>
              <a:latin typeface="Arial"/>
            </a:endParaRPr>
          </a:p>
          <a:p>
            <a:pPr marL="0" indent="0" defTabSz="1219170" eaLnBrk="1" hangingPunct="1">
              <a:lnSpc>
                <a:spcPct val="90000"/>
              </a:lnSpc>
              <a:buNone/>
              <a:defRPr/>
            </a:pPr>
            <a:r>
              <a:rPr lang="en-US" altLang="en-US" sz="2000" kern="0" dirty="0">
                <a:solidFill>
                  <a:srgbClr val="000000"/>
                </a:solidFill>
                <a:latin typeface="Arial"/>
              </a:rPr>
              <a:t>July 1, 2024 – June 30, 2025</a:t>
            </a:r>
          </a:p>
          <a:p>
            <a:pPr marL="0" indent="0" defTabSz="1219170" eaLnBrk="1" hangingPunct="1">
              <a:lnSpc>
                <a:spcPct val="90000"/>
              </a:lnSpc>
              <a:buNone/>
              <a:defRPr/>
            </a:pPr>
            <a:r>
              <a:rPr lang="en-US" altLang="en-US" sz="2000" kern="0" dirty="0">
                <a:solidFill>
                  <a:srgbClr val="000000"/>
                </a:solidFill>
                <a:latin typeface="Arial"/>
              </a:rPr>
              <a:t>$71,125</a:t>
            </a:r>
          </a:p>
          <a:p>
            <a:pPr marL="0" indent="0" defTabSz="1219170" eaLnBrk="1" hangingPunct="1">
              <a:lnSpc>
                <a:spcPct val="90000"/>
              </a:lnSpc>
              <a:buNone/>
              <a:defRPr/>
            </a:pPr>
            <a:r>
              <a:rPr lang="en-US" altLang="en-US" sz="2000" kern="0" dirty="0">
                <a:solidFill>
                  <a:srgbClr val="000000"/>
                </a:solidFill>
                <a:latin typeface="Arial"/>
              </a:rPr>
              <a:t>Max allowable funding per home - $8,000</a:t>
            </a:r>
          </a:p>
          <a:p>
            <a:pPr marL="0" indent="0" defTabSz="1219170" eaLnBrk="1" hangingPunct="1">
              <a:lnSpc>
                <a:spcPct val="90000"/>
              </a:lnSpc>
              <a:buNone/>
              <a:defRPr/>
            </a:pPr>
            <a:r>
              <a:rPr lang="en-US" altLang="en-US" sz="2000" kern="0" dirty="0">
                <a:solidFill>
                  <a:srgbClr val="000000"/>
                </a:solidFill>
                <a:latin typeface="Arial"/>
              </a:rPr>
              <a:t>Estimated # of homes to be assisted - 8</a:t>
            </a:r>
          </a:p>
          <a:p>
            <a:pPr marL="457189" indent="-457189" defTabSz="1219170">
              <a:lnSpc>
                <a:spcPct val="90000"/>
              </a:lnSpc>
              <a:defRPr/>
            </a:pPr>
            <a:endParaRPr lang="en-US" altLang="en-US" sz="4267" kern="0" dirty="0">
              <a:solidFill>
                <a:srgbClr val="000000"/>
              </a:solidFill>
              <a:latin typeface="Arial"/>
            </a:endParaRPr>
          </a:p>
        </p:txBody>
      </p:sp>
      <p:pic>
        <p:nvPicPr>
          <p:cNvPr id="1026" name="Picture 2" descr="Weatherization Readiness Design - NASEO Programs">
            <a:extLst>
              <a:ext uri="{FF2B5EF4-FFF2-40B4-BE49-F238E27FC236}">
                <a16:creationId xmlns:a16="http://schemas.microsoft.com/office/drawing/2014/main" id="{F2790B76-1C84-78D1-9787-E27A2B831E6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5558" y="3429000"/>
            <a:ext cx="24955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77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flipV="1">
            <a:off x="3508375" y="908050"/>
            <a:ext cx="7162800" cy="1"/>
          </a:xfrm>
          <a:prstGeom prst="line">
            <a:avLst/>
          </a:prstGeom>
          <a:noFill/>
          <a:ln w="19050">
            <a:noFill/>
            <a:round/>
            <a:headEnd/>
            <a:tailEnd/>
          </a:ln>
        </p:spPr>
        <p:txBody>
          <a:bodyPr/>
          <a:lstStyle/>
          <a:p>
            <a:endParaRPr lang="en-US" sz="1400" dirty="0"/>
          </a:p>
        </p:txBody>
      </p:sp>
      <p:sp>
        <p:nvSpPr>
          <p:cNvPr id="3076" name="Line 2"/>
          <p:cNvSpPr>
            <a:spLocks noChangeShapeType="1"/>
          </p:cNvSpPr>
          <p:nvPr/>
        </p:nvSpPr>
        <p:spPr bwMode="auto">
          <a:xfrm>
            <a:off x="3508375" y="2701925"/>
            <a:ext cx="7162800" cy="0"/>
          </a:xfrm>
          <a:prstGeom prst="line">
            <a:avLst/>
          </a:prstGeom>
          <a:noFill/>
          <a:ln w="19050">
            <a:noFill/>
            <a:round/>
            <a:headEnd/>
            <a:tailEnd/>
          </a:ln>
        </p:spPr>
        <p:txBody>
          <a:bodyPr/>
          <a:lstStyle/>
          <a:p>
            <a:endParaRPr lang="en-US" sz="1400" dirty="0"/>
          </a:p>
        </p:txBody>
      </p:sp>
      <p:sp>
        <p:nvSpPr>
          <p:cNvPr id="3078" name="Rectangle 10"/>
          <p:cNvSpPr>
            <a:spLocks noChangeArrowheads="1"/>
          </p:cNvSpPr>
          <p:nvPr/>
        </p:nvSpPr>
        <p:spPr bwMode="auto">
          <a:xfrm>
            <a:off x="-304800" y="1675708"/>
            <a:ext cx="184731" cy="307777"/>
          </a:xfrm>
          <a:prstGeom prst="rect">
            <a:avLst/>
          </a:prstGeom>
          <a:noFill/>
          <a:ln w="9525">
            <a:noFill/>
            <a:miter lim="800000"/>
            <a:headEnd/>
            <a:tailEnd/>
          </a:ln>
        </p:spPr>
        <p:txBody>
          <a:bodyPr wrap="none" anchor="ctr">
            <a:spAutoFit/>
          </a:bodyPr>
          <a:lstStyle/>
          <a:p>
            <a:endParaRPr lang="en-US" sz="1400" dirty="0">
              <a:latin typeface="Calibri" pitchFamily="34" charset="0"/>
            </a:endParaRPr>
          </a:p>
        </p:txBody>
      </p:sp>
      <p:pic>
        <p:nvPicPr>
          <p:cNvPr id="12" name="Picture 11" descr="AACOGLogo"/>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60000" y="5686517"/>
            <a:ext cx="1482240" cy="1083855"/>
          </a:xfrm>
          <a:prstGeom prst="rect">
            <a:avLst/>
          </a:prstGeom>
          <a:noFill/>
          <a:ln>
            <a:noFill/>
          </a:ln>
        </p:spPr>
      </p:pic>
      <p:sp>
        <p:nvSpPr>
          <p:cNvPr id="13" name="Shape 246"/>
          <p:cNvSpPr txBox="1">
            <a:spLocks/>
          </p:cNvSpPr>
          <p:nvPr/>
        </p:nvSpPr>
        <p:spPr>
          <a:xfrm rot="283">
            <a:off x="35777" y="7186"/>
            <a:ext cx="12124084" cy="1329684"/>
          </a:xfrm>
          <a:prstGeom prst="rect">
            <a:avLst/>
          </a:prstGeom>
          <a:solidFill>
            <a:srgbClr val="002060"/>
          </a:solidFill>
          <a:ln w="38100" cap="flat" cmpd="sng">
            <a:solidFill>
              <a:srgbClr val="000000"/>
            </a:solidFill>
            <a:prstDash val="solid"/>
            <a:round/>
            <a:headEnd type="none" w="med" len="med"/>
            <a:tailEnd type="none" w="med" len="med"/>
          </a:ln>
        </p:spPr>
        <p:txBody>
          <a:bodyPr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ct val="10000"/>
              </a:spcBef>
              <a:defRPr/>
            </a:pPr>
            <a:r>
              <a:rPr lang="en-US" sz="3733" b="1" dirty="0">
                <a:solidFill>
                  <a:schemeClr val="bg1">
                    <a:lumMod val="20000"/>
                    <a:lumOff val="80000"/>
                  </a:schemeClr>
                </a:solidFill>
                <a:effectLst>
                  <a:outerShdw blurRad="38100" dist="38100" dir="2700000" algn="tl">
                    <a:srgbClr val="000000">
                      <a:alpha val="43137"/>
                    </a:srgbClr>
                  </a:outerShdw>
                </a:effectLst>
                <a:latin typeface="Verdana" pitchFamily="34" charset="0"/>
              </a:rPr>
              <a:t>NEED TO MAKE A REFERRAL FOR A SENIOR?</a:t>
            </a:r>
          </a:p>
        </p:txBody>
      </p:sp>
      <p:sp>
        <p:nvSpPr>
          <p:cNvPr id="9" name="Rectangle 8"/>
          <p:cNvSpPr/>
          <p:nvPr/>
        </p:nvSpPr>
        <p:spPr>
          <a:xfrm>
            <a:off x="2379181" y="397540"/>
            <a:ext cx="7225967" cy="5180777"/>
          </a:xfrm>
          <a:prstGeom prst="rect">
            <a:avLst/>
          </a:prstGeom>
        </p:spPr>
        <p:txBody>
          <a:bodyPr wrap="square">
            <a:spAutoFit/>
          </a:bodyPr>
          <a:lstStyle/>
          <a:p>
            <a:pPr algn="ctr" eaLnBrk="0" fontAlgn="base" hangingPunct="0">
              <a:spcBef>
                <a:spcPct val="0"/>
              </a:spcBef>
              <a:spcAft>
                <a:spcPct val="0"/>
              </a:spcAft>
              <a:tabLst>
                <a:tab pos="631810" algn="l"/>
              </a:tabLst>
              <a:defRPr/>
            </a:pPr>
            <a:endParaRPr lang="en-US" sz="3200" dirty="0">
              <a:latin typeface="Verdana" pitchFamily="34" charset="0"/>
            </a:endParaRPr>
          </a:p>
          <a:p>
            <a:pPr algn="ctr" eaLnBrk="0" fontAlgn="base" hangingPunct="0">
              <a:spcBef>
                <a:spcPct val="0"/>
              </a:spcBef>
              <a:spcAft>
                <a:spcPct val="0"/>
              </a:spcAft>
              <a:tabLst>
                <a:tab pos="631810" algn="l"/>
              </a:tabLst>
              <a:defRPr/>
            </a:pPr>
            <a:endParaRPr lang="en-US" sz="3200" dirty="0">
              <a:latin typeface="Verdana" pitchFamily="34" charset="0"/>
            </a:endParaRPr>
          </a:p>
          <a:p>
            <a:pPr algn="ctr" eaLnBrk="0" fontAlgn="base" hangingPunct="0">
              <a:spcBef>
                <a:spcPct val="0"/>
              </a:spcBef>
              <a:spcAft>
                <a:spcPct val="0"/>
              </a:spcAft>
              <a:tabLst>
                <a:tab pos="631810" algn="l"/>
              </a:tabLst>
              <a:defRPr/>
            </a:pPr>
            <a:r>
              <a:rPr lang="en-US" sz="3200" dirty="0">
                <a:latin typeface="Verdana" pitchFamily="34" charset="0"/>
              </a:rPr>
              <a:t>The Gateway to Services and Support in your Community</a:t>
            </a:r>
          </a:p>
          <a:p>
            <a:pPr algn="ctr" fontAlgn="base">
              <a:spcBef>
                <a:spcPct val="0"/>
              </a:spcBef>
              <a:spcAft>
                <a:spcPct val="0"/>
              </a:spcAft>
              <a:defRPr/>
            </a:pPr>
            <a:endParaRPr lang="en-US" sz="2133" b="1" dirty="0">
              <a:solidFill>
                <a:srgbClr val="3333CC">
                  <a:lumMod val="75000"/>
                </a:srgbClr>
              </a:solidFill>
              <a:latin typeface="Arial" panose="020B0604020202020204" pitchFamily="34" charset="0"/>
            </a:endParaRPr>
          </a:p>
          <a:p>
            <a:pPr algn="ctr" fontAlgn="base">
              <a:spcBef>
                <a:spcPct val="0"/>
              </a:spcBef>
              <a:spcAft>
                <a:spcPct val="0"/>
              </a:spcAft>
              <a:defRPr/>
            </a:pPr>
            <a:endParaRPr lang="en-US" sz="2133" b="1" dirty="0">
              <a:solidFill>
                <a:srgbClr val="3333CC">
                  <a:lumMod val="75000"/>
                </a:srgbClr>
              </a:solidFill>
              <a:latin typeface="Arial" panose="020B0604020202020204" pitchFamily="34" charset="0"/>
            </a:endParaRPr>
          </a:p>
          <a:p>
            <a:pPr algn="ctr" fontAlgn="base">
              <a:spcBef>
                <a:spcPct val="0"/>
              </a:spcBef>
              <a:spcAft>
                <a:spcPct val="0"/>
              </a:spcAft>
              <a:defRPr/>
            </a:pPr>
            <a:r>
              <a:rPr lang="en-US" sz="3200" b="1" dirty="0">
                <a:solidFill>
                  <a:schemeClr val="tx2"/>
                </a:solidFill>
                <a:latin typeface="Verdana" panose="020B0604030504040204" pitchFamily="34" charset="0"/>
                <a:ea typeface="Verdana" panose="020B0604030504040204" pitchFamily="34" charset="0"/>
              </a:rPr>
              <a:t>ADRC in Texas</a:t>
            </a:r>
          </a:p>
          <a:p>
            <a:pPr algn="ctr" fontAlgn="base">
              <a:spcBef>
                <a:spcPct val="0"/>
              </a:spcBef>
              <a:spcAft>
                <a:spcPct val="0"/>
              </a:spcAft>
              <a:defRPr/>
            </a:pPr>
            <a:r>
              <a:rPr lang="en-US" sz="3200" b="1" dirty="0">
                <a:solidFill>
                  <a:schemeClr val="tx2"/>
                </a:solidFill>
                <a:latin typeface="Verdana" panose="020B0604030504040204" pitchFamily="34" charset="0"/>
                <a:ea typeface="Verdana" panose="020B0604030504040204" pitchFamily="34" charset="0"/>
              </a:rPr>
              <a:t>1-855-937-2372</a:t>
            </a:r>
          </a:p>
          <a:p>
            <a:pPr algn="ctr" fontAlgn="base">
              <a:spcBef>
                <a:spcPct val="0"/>
              </a:spcBef>
              <a:spcAft>
                <a:spcPct val="0"/>
              </a:spcAft>
              <a:defRPr/>
            </a:pPr>
            <a:r>
              <a:rPr lang="en-US" sz="3200" b="1" dirty="0">
                <a:solidFill>
                  <a:schemeClr val="tx2"/>
                </a:solidFill>
                <a:latin typeface="Verdana" panose="020B0604030504040204" pitchFamily="34" charset="0"/>
                <a:ea typeface="Verdana" panose="020B0604030504040204" pitchFamily="34" charset="0"/>
              </a:rPr>
              <a:t>Alamo Service Connection</a:t>
            </a:r>
          </a:p>
          <a:p>
            <a:pPr algn="ctr" fontAlgn="base">
              <a:spcBef>
                <a:spcPct val="0"/>
              </a:spcBef>
              <a:spcAft>
                <a:spcPct val="0"/>
              </a:spcAft>
              <a:defRPr/>
            </a:pPr>
            <a:r>
              <a:rPr lang="en-US" sz="3200" b="1" u="sng" dirty="0">
                <a:solidFill>
                  <a:schemeClr val="accent6">
                    <a:lumMod val="75000"/>
                  </a:schemeClr>
                </a:solidFill>
                <a:latin typeface="Verdana" panose="020B0604030504040204" pitchFamily="34" charset="0"/>
                <a:ea typeface="Verdana" panose="020B0604030504040204" pitchFamily="34" charset="0"/>
              </a:rPr>
              <a:t>www.askasc.org</a:t>
            </a:r>
          </a:p>
          <a:p>
            <a:pPr algn="ctr" fontAlgn="base">
              <a:spcBef>
                <a:spcPct val="0"/>
              </a:spcBef>
              <a:spcAft>
                <a:spcPct val="0"/>
              </a:spcAft>
              <a:defRPr/>
            </a:pPr>
            <a:r>
              <a:rPr lang="en-US" sz="3200" b="1" dirty="0">
                <a:solidFill>
                  <a:schemeClr val="accent6">
                    <a:lumMod val="75000"/>
                  </a:schemeClr>
                </a:solidFill>
                <a:latin typeface="Verdana" panose="020B0604030504040204" pitchFamily="34" charset="0"/>
                <a:ea typeface="Verdana" panose="020B0604030504040204" pitchFamily="34" charset="0"/>
              </a:rPr>
              <a:t>210-477-3275</a:t>
            </a:r>
          </a:p>
        </p:txBody>
      </p:sp>
      <p:pic>
        <p:nvPicPr>
          <p:cNvPr id="11"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5686516"/>
            <a:ext cx="2032000" cy="110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ADRClogo.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72740" y="5832031"/>
            <a:ext cx="2519425" cy="96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89775" y="5739997"/>
            <a:ext cx="2192867" cy="106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84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flipV="1">
            <a:off x="3508375" y="908050"/>
            <a:ext cx="7162800" cy="1"/>
          </a:xfrm>
          <a:prstGeom prst="line">
            <a:avLst/>
          </a:prstGeom>
          <a:noFill/>
          <a:ln w="19050">
            <a:noFill/>
            <a:round/>
            <a:headEnd/>
            <a:tailEnd/>
          </a:ln>
        </p:spPr>
        <p:txBody>
          <a:bodyPr/>
          <a:lstStyle/>
          <a:p>
            <a:endParaRPr lang="en-US" sz="1400" dirty="0"/>
          </a:p>
        </p:txBody>
      </p:sp>
      <p:sp>
        <p:nvSpPr>
          <p:cNvPr id="3078" name="Rectangle 10"/>
          <p:cNvSpPr>
            <a:spLocks noChangeArrowheads="1"/>
          </p:cNvSpPr>
          <p:nvPr/>
        </p:nvSpPr>
        <p:spPr bwMode="auto">
          <a:xfrm>
            <a:off x="-304800" y="1675708"/>
            <a:ext cx="184731" cy="307777"/>
          </a:xfrm>
          <a:prstGeom prst="rect">
            <a:avLst/>
          </a:prstGeom>
          <a:noFill/>
          <a:ln w="9525">
            <a:noFill/>
            <a:miter lim="800000"/>
            <a:headEnd/>
            <a:tailEnd/>
          </a:ln>
        </p:spPr>
        <p:txBody>
          <a:bodyPr wrap="none" anchor="ctr">
            <a:spAutoFit/>
          </a:bodyPr>
          <a:lstStyle/>
          <a:p>
            <a:endParaRPr lang="en-US" sz="1400" dirty="0">
              <a:latin typeface="Calibri" pitchFamily="34" charset="0"/>
            </a:endParaRPr>
          </a:p>
        </p:txBody>
      </p:sp>
      <p:sp>
        <p:nvSpPr>
          <p:cNvPr id="13" name="Shape 246"/>
          <p:cNvSpPr txBox="1">
            <a:spLocks/>
          </p:cNvSpPr>
          <p:nvPr/>
        </p:nvSpPr>
        <p:spPr>
          <a:xfrm rot="283">
            <a:off x="35777" y="7185"/>
            <a:ext cx="12124084" cy="1329684"/>
          </a:xfrm>
          <a:prstGeom prst="rect">
            <a:avLst/>
          </a:prstGeom>
          <a:solidFill>
            <a:srgbClr val="002060"/>
          </a:solidFill>
          <a:ln w="38100" cap="flat" cmpd="sng">
            <a:solidFill>
              <a:srgbClr val="000000"/>
            </a:solidFill>
            <a:prstDash val="solid"/>
            <a:round/>
            <a:headEnd type="none" w="med" len="med"/>
            <a:tailEnd type="none" w="med" len="med"/>
          </a:ln>
        </p:spPr>
        <p:txBody>
          <a:bodyPr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ct val="10000"/>
              </a:spcBef>
              <a:defRPr/>
            </a:pPr>
            <a:r>
              <a:rPr lang="en-US" sz="3733" b="1" dirty="0">
                <a:solidFill>
                  <a:schemeClr val="bg1">
                    <a:lumMod val="20000"/>
                    <a:lumOff val="80000"/>
                  </a:schemeClr>
                </a:solidFill>
                <a:effectLst>
                  <a:outerShdw blurRad="38100" dist="38100" dir="2700000" algn="tl">
                    <a:srgbClr val="000000">
                      <a:alpha val="43137"/>
                    </a:srgbClr>
                  </a:outerShdw>
                </a:effectLst>
                <a:latin typeface="Verdana" pitchFamily="34" charset="0"/>
              </a:rPr>
              <a:t>NEED TO MAKE A REFERRAL FOR A VETERAN?</a:t>
            </a:r>
          </a:p>
        </p:txBody>
      </p:sp>
      <p:pic>
        <p:nvPicPr>
          <p:cNvPr id="10" name="Picture 9" descr="AACOGLogo"/>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65983" y="5340801"/>
            <a:ext cx="2128824" cy="1400284"/>
          </a:xfrm>
          <a:prstGeom prst="rect">
            <a:avLst/>
          </a:prstGeom>
          <a:noFill/>
          <a:ln>
            <a:noFill/>
          </a:ln>
        </p:spPr>
      </p:pic>
      <p:sp>
        <p:nvSpPr>
          <p:cNvPr id="19" name="Rectangle 7"/>
          <p:cNvSpPr>
            <a:spLocks noChangeArrowheads="1"/>
          </p:cNvSpPr>
          <p:nvPr/>
        </p:nvSpPr>
        <p:spPr bwMode="auto">
          <a:xfrm>
            <a:off x="1017754" y="3132574"/>
            <a:ext cx="1015649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defTabSz="1219170" eaLnBrk="0" fontAlgn="base" hangingPunct="0">
              <a:spcBef>
                <a:spcPct val="0"/>
              </a:spcBef>
              <a:spcAft>
                <a:spcPct val="0"/>
              </a:spcAft>
              <a:defRPr/>
            </a:pPr>
            <a:r>
              <a:rPr lang="en-US" altLang="en-US" sz="3600" dirty="0">
                <a:solidFill>
                  <a:srgbClr val="000000"/>
                </a:solidFill>
              </a:rPr>
              <a:t>Phone:  1-888-SA 4 VETS </a:t>
            </a:r>
          </a:p>
          <a:p>
            <a:pPr algn="ctr" defTabSz="1219170" eaLnBrk="0" fontAlgn="base" hangingPunct="0">
              <a:spcBef>
                <a:spcPct val="0"/>
              </a:spcBef>
              <a:spcAft>
                <a:spcPct val="0"/>
              </a:spcAft>
              <a:defRPr/>
            </a:pPr>
            <a:r>
              <a:rPr lang="en-US" altLang="en-US" sz="3600" dirty="0">
                <a:solidFill>
                  <a:srgbClr val="000000"/>
                </a:solidFill>
              </a:rPr>
              <a:t>(888-724-8387)</a:t>
            </a:r>
          </a:p>
          <a:p>
            <a:pPr algn="ctr" defTabSz="1219170" eaLnBrk="0" fontAlgn="base" hangingPunct="0">
              <a:spcBef>
                <a:spcPct val="0"/>
              </a:spcBef>
              <a:spcAft>
                <a:spcPct val="0"/>
              </a:spcAft>
              <a:defRPr/>
            </a:pPr>
            <a:endParaRPr lang="en-US" altLang="en-US" sz="2800" dirty="0">
              <a:solidFill>
                <a:srgbClr val="000000"/>
              </a:solidFill>
            </a:endParaRPr>
          </a:p>
          <a:p>
            <a:pPr algn="ctr" defTabSz="1219170" eaLnBrk="0" fontAlgn="base" hangingPunct="0">
              <a:spcBef>
                <a:spcPct val="0"/>
              </a:spcBef>
              <a:spcAft>
                <a:spcPct val="0"/>
              </a:spcAft>
              <a:defRPr/>
            </a:pPr>
            <a:r>
              <a:rPr lang="en-US" altLang="en-US" sz="2800" dirty="0">
                <a:solidFill>
                  <a:srgbClr val="000000"/>
                </a:solidFill>
              </a:rPr>
              <a:t>Online: </a:t>
            </a:r>
            <a:r>
              <a:rPr lang="en-US" altLang="en-US" sz="2800" dirty="0">
                <a:solidFill>
                  <a:srgbClr val="3333CC"/>
                </a:solidFill>
              </a:rPr>
              <a:t>https://aacog.com/index.php/veteran-services</a:t>
            </a:r>
          </a:p>
        </p:txBody>
      </p:sp>
      <p:sp>
        <p:nvSpPr>
          <p:cNvPr id="20" name="object 128"/>
          <p:cNvSpPr>
            <a:spLocks/>
          </p:cNvSpPr>
          <p:nvPr/>
        </p:nvSpPr>
        <p:spPr bwMode="auto">
          <a:xfrm>
            <a:off x="2271251" y="2007489"/>
            <a:ext cx="7649497" cy="441205"/>
          </a:xfrm>
          <a:custGeom>
            <a:avLst/>
            <a:gdLst>
              <a:gd name="T0" fmla="*/ 0 w 2449195"/>
              <a:gd name="T1" fmla="*/ 0 h 664844"/>
              <a:gd name="T2" fmla="*/ 2449195 w 2449195"/>
              <a:gd name="T3" fmla="*/ 664844 h 664844"/>
            </a:gdLst>
            <a:ahLst/>
            <a:cxnLst/>
            <a:rect l="T0" t="T1" r="T2" b="T3"/>
            <a:pathLst>
              <a:path w="2449195" h="664844">
                <a:moveTo>
                  <a:pt x="0" y="664463"/>
                </a:moveTo>
                <a:lnTo>
                  <a:pt x="2449068" y="664463"/>
                </a:lnTo>
                <a:lnTo>
                  <a:pt x="2449068" y="0"/>
                </a:lnTo>
                <a:lnTo>
                  <a:pt x="0" y="0"/>
                </a:lnTo>
                <a:lnTo>
                  <a:pt x="0" y="66446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defTabSz="1219170" eaLnBrk="0" fontAlgn="base" hangingPunct="0">
              <a:spcBef>
                <a:spcPct val="0"/>
              </a:spcBef>
              <a:spcAft>
                <a:spcPct val="0"/>
              </a:spcAft>
              <a:defRPr/>
            </a:pPr>
            <a:r>
              <a:rPr lang="en-US" altLang="en-US" sz="4000" b="1" dirty="0">
                <a:solidFill>
                  <a:srgbClr val="000000"/>
                </a:solidFill>
              </a:rPr>
              <a:t>Alamo Veterans Network</a:t>
            </a:r>
          </a:p>
        </p:txBody>
      </p:sp>
    </p:spTree>
    <p:extLst>
      <p:ext uri="{BB962C8B-B14F-4D97-AF65-F5344CB8AC3E}">
        <p14:creationId xmlns:p14="http://schemas.microsoft.com/office/powerpoint/2010/main" val="398849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icture containing sky, outdoor, city, harbor&#10;&#10;Description automatically generated">
            <a:extLst>
              <a:ext uri="{FF2B5EF4-FFF2-40B4-BE49-F238E27FC236}">
                <a16:creationId xmlns:a16="http://schemas.microsoft.com/office/drawing/2014/main" id="{8D8BBAF4-20BB-8A4A-9FC7-01E8D1A3F957}"/>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13" name="Title 12"/>
          <p:cNvSpPr>
            <a:spLocks noGrp="1"/>
          </p:cNvSpPr>
          <p:nvPr>
            <p:ph type="title"/>
          </p:nvPr>
        </p:nvSpPr>
        <p:spPr>
          <a:xfrm>
            <a:off x="5016500" y="1053341"/>
            <a:ext cx="6222114" cy="467116"/>
          </a:xfrm>
        </p:spPr>
        <p:txBody>
          <a:bodyPr>
            <a:normAutofit fontScale="90000"/>
          </a:bodyPr>
          <a:lstStyle/>
          <a:p>
            <a:r>
              <a:rPr lang="en-US" dirty="0"/>
              <a:t>Thank You For Your Time</a:t>
            </a:r>
          </a:p>
        </p:txBody>
      </p:sp>
      <p:grpSp>
        <p:nvGrpSpPr>
          <p:cNvPr id="4" name="Group 3"/>
          <p:cNvGrpSpPr/>
          <p:nvPr/>
        </p:nvGrpSpPr>
        <p:grpSpPr>
          <a:xfrm>
            <a:off x="5016499" y="2131457"/>
            <a:ext cx="4923367" cy="5082988"/>
            <a:chOff x="1968755" y="4460820"/>
            <a:chExt cx="3002280" cy="5082988"/>
          </a:xfrm>
        </p:grpSpPr>
        <p:sp>
          <p:nvSpPr>
            <p:cNvPr id="5" name="Title 3"/>
            <p:cNvSpPr txBox="1">
              <a:spLocks/>
            </p:cNvSpPr>
            <p:nvPr/>
          </p:nvSpPr>
          <p:spPr>
            <a:xfrm>
              <a:off x="1968755" y="4460820"/>
              <a:ext cx="3002280" cy="30591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200" b="0" i="0" kern="1200" spc="600">
                  <a:solidFill>
                    <a:schemeClr val="tx1"/>
                  </a:solidFill>
                  <a:latin typeface="Cinzel" charset="0"/>
                  <a:ea typeface="Cinzel" charset="0"/>
                  <a:cs typeface="Cinzel" charset="0"/>
                </a:defRPr>
              </a:lvl1pPr>
            </a:lstStyle>
            <a:p>
              <a:r>
                <a:rPr lang="en-US" sz="2000" b="1" spc="0" dirty="0">
                  <a:latin typeface="Arial" panose="020B0604020202020204" pitchFamily="34" charset="0"/>
                  <a:cs typeface="Arial" panose="020B0604020202020204" pitchFamily="34" charset="0"/>
                </a:rPr>
                <a:t>Contact Us</a:t>
              </a:r>
            </a:p>
          </p:txBody>
        </p:sp>
        <p:sp>
          <p:nvSpPr>
            <p:cNvPr id="6" name="TextBox 5"/>
            <p:cNvSpPr txBox="1"/>
            <p:nvPr/>
          </p:nvSpPr>
          <p:spPr>
            <a:xfrm>
              <a:off x="1968755" y="4891829"/>
              <a:ext cx="2921554" cy="4651979"/>
            </a:xfrm>
            <a:prstGeom prst="rect">
              <a:avLst/>
            </a:prstGeom>
            <a:noFill/>
          </p:spPr>
          <p:txBody>
            <a:bodyPr wrap="square" lIns="0" rIns="0" rtlCol="0">
              <a:spAutoFit/>
            </a:bodyPr>
            <a:lstStyle/>
            <a:p>
              <a:pPr>
                <a:lnSpc>
                  <a:spcPct val="150000"/>
                </a:lnSpc>
              </a:pPr>
              <a:r>
                <a:rPr lang="en-US" sz="2000" b="1" dirty="0">
                  <a:solidFill>
                    <a:schemeClr val="tx2">
                      <a:alpha val="70000"/>
                    </a:schemeClr>
                  </a:solidFill>
                  <a:latin typeface="Arial" panose="020B0604020202020204" pitchFamily="34" charset="0"/>
                  <a:ea typeface="Open Sans" charset="0"/>
                  <a:cs typeface="Arial" panose="020B0604020202020204" pitchFamily="34" charset="0"/>
                </a:rPr>
                <a:t>Main Phone: </a:t>
              </a:r>
              <a:r>
                <a:rPr lang="en-US" sz="2000" dirty="0">
                  <a:solidFill>
                    <a:schemeClr val="tx1">
                      <a:alpha val="70000"/>
                    </a:schemeClr>
                  </a:solidFill>
                  <a:latin typeface="Arial" panose="020B0604020202020204" pitchFamily="34" charset="0"/>
                  <a:ea typeface="Open Sans" charset="0"/>
                  <a:cs typeface="Arial" panose="020B0604020202020204" pitchFamily="34" charset="0"/>
                </a:rPr>
                <a:t>210-362-5282</a:t>
              </a:r>
              <a:br>
                <a:rPr lang="en-US" sz="2000" dirty="0">
                  <a:solidFill>
                    <a:schemeClr val="tx1">
                      <a:alpha val="70000"/>
                    </a:schemeClr>
                  </a:solidFill>
                  <a:latin typeface="Arial" panose="020B0604020202020204" pitchFamily="34" charset="0"/>
                  <a:ea typeface="Open Sans" charset="0"/>
                  <a:cs typeface="Arial" panose="020B0604020202020204" pitchFamily="34" charset="0"/>
                </a:rPr>
              </a:br>
              <a:r>
                <a:rPr lang="en-US" sz="2000" b="1" dirty="0">
                  <a:solidFill>
                    <a:schemeClr val="tx1">
                      <a:alpha val="70000"/>
                    </a:schemeClr>
                  </a:solidFill>
                  <a:latin typeface="Arial" panose="020B0604020202020204" pitchFamily="34" charset="0"/>
                  <a:ea typeface="Open Sans" charset="0"/>
                  <a:cs typeface="Arial" panose="020B0604020202020204" pitchFamily="34" charset="0"/>
                </a:rPr>
                <a:t>Direct Line: </a:t>
              </a:r>
              <a:r>
                <a:rPr lang="en-US" sz="2000" dirty="0">
                  <a:solidFill>
                    <a:schemeClr val="tx1">
                      <a:alpha val="70000"/>
                    </a:schemeClr>
                  </a:solidFill>
                  <a:latin typeface="Arial" panose="020B0604020202020204" pitchFamily="34" charset="0"/>
                  <a:ea typeface="Open Sans" charset="0"/>
                  <a:cs typeface="Arial" panose="020B0604020202020204" pitchFamily="34" charset="0"/>
                </a:rPr>
                <a:t>210-832-5085</a:t>
              </a:r>
            </a:p>
            <a:p>
              <a:pPr>
                <a:lnSpc>
                  <a:spcPct val="150000"/>
                </a:lnSpc>
              </a:pPr>
              <a:r>
                <a:rPr lang="en-US" sz="2000" b="1" dirty="0">
                  <a:solidFill>
                    <a:schemeClr val="tx2">
                      <a:alpha val="70000"/>
                    </a:schemeClr>
                  </a:solidFill>
                  <a:latin typeface="Arial" panose="020B0604020202020204" pitchFamily="34" charset="0"/>
                  <a:ea typeface="Open Sans" charset="0"/>
                  <a:cs typeface="Arial" panose="020B0604020202020204" pitchFamily="34" charset="0"/>
                </a:rPr>
                <a:t>Fax</a:t>
              </a:r>
              <a:r>
                <a:rPr lang="en-US" sz="2000" dirty="0">
                  <a:solidFill>
                    <a:schemeClr val="tx1">
                      <a:alpha val="70000"/>
                    </a:schemeClr>
                  </a:solidFill>
                  <a:latin typeface="Arial" panose="020B0604020202020204" pitchFamily="34" charset="0"/>
                  <a:ea typeface="Open Sans" charset="0"/>
                  <a:cs typeface="Arial" panose="020B0604020202020204" pitchFamily="34" charset="0"/>
                </a:rPr>
                <a:t>: 1-866-387-2280</a:t>
              </a:r>
            </a:p>
            <a:p>
              <a:pPr>
                <a:lnSpc>
                  <a:spcPct val="150000"/>
                </a:lnSpc>
              </a:pPr>
              <a:endParaRPr lang="en-US" sz="2000" dirty="0">
                <a:solidFill>
                  <a:schemeClr val="tx1">
                    <a:alpha val="70000"/>
                  </a:schemeClr>
                </a:solidFill>
                <a:latin typeface="Arial" panose="020B0604020202020204" pitchFamily="34" charset="0"/>
                <a:ea typeface="Open Sans" charset="0"/>
                <a:cs typeface="Arial" panose="020B0604020202020204" pitchFamily="34" charset="0"/>
              </a:endParaRPr>
            </a:p>
            <a:p>
              <a:pPr>
                <a:lnSpc>
                  <a:spcPct val="150000"/>
                </a:lnSpc>
              </a:pPr>
              <a:r>
                <a:rPr lang="en-US" sz="2000" dirty="0">
                  <a:solidFill>
                    <a:schemeClr val="tx1">
                      <a:alpha val="70000"/>
                    </a:schemeClr>
                  </a:solidFill>
                  <a:latin typeface="Arial" panose="020B0604020202020204" pitchFamily="34" charset="0"/>
                  <a:ea typeface="Open Sans" charset="0"/>
                  <a:cs typeface="Arial" panose="020B0604020202020204" pitchFamily="34" charset="0"/>
                </a:rPr>
                <a:t>8200 Perrin </a:t>
              </a:r>
              <a:r>
                <a:rPr lang="en-US" sz="2000" dirty="0" err="1">
                  <a:solidFill>
                    <a:schemeClr val="tx1">
                      <a:alpha val="70000"/>
                    </a:schemeClr>
                  </a:solidFill>
                  <a:latin typeface="Arial" panose="020B0604020202020204" pitchFamily="34" charset="0"/>
                  <a:ea typeface="Open Sans" charset="0"/>
                  <a:cs typeface="Arial" panose="020B0604020202020204" pitchFamily="34" charset="0"/>
                </a:rPr>
                <a:t>Beitel</a:t>
              </a:r>
              <a:endParaRPr lang="en-US" sz="2000" dirty="0">
                <a:solidFill>
                  <a:schemeClr val="tx1">
                    <a:alpha val="70000"/>
                  </a:schemeClr>
                </a:solidFill>
                <a:latin typeface="Arial" panose="020B0604020202020204" pitchFamily="34" charset="0"/>
                <a:ea typeface="Open Sans" charset="0"/>
                <a:cs typeface="Arial" panose="020B0604020202020204" pitchFamily="34" charset="0"/>
              </a:endParaRPr>
            </a:p>
            <a:p>
              <a:pPr>
                <a:lnSpc>
                  <a:spcPct val="150000"/>
                </a:lnSpc>
              </a:pPr>
              <a:r>
                <a:rPr lang="en-US" sz="2000" dirty="0">
                  <a:solidFill>
                    <a:schemeClr val="tx1">
                      <a:alpha val="70000"/>
                    </a:schemeClr>
                  </a:solidFill>
                  <a:latin typeface="Arial" panose="020B0604020202020204" pitchFamily="34" charset="0"/>
                  <a:ea typeface="Open Sans" charset="0"/>
                  <a:cs typeface="Arial" panose="020B0604020202020204" pitchFamily="34" charset="0"/>
                </a:rPr>
                <a:t>Suite 101</a:t>
              </a:r>
            </a:p>
            <a:p>
              <a:pPr>
                <a:lnSpc>
                  <a:spcPct val="150000"/>
                </a:lnSpc>
              </a:pPr>
              <a:r>
                <a:rPr lang="en-US" sz="2000" dirty="0">
                  <a:solidFill>
                    <a:schemeClr val="tx1">
                      <a:alpha val="70000"/>
                    </a:schemeClr>
                  </a:solidFill>
                  <a:latin typeface="Arial" panose="020B0604020202020204" pitchFamily="34" charset="0"/>
                  <a:ea typeface="Open Sans" charset="0"/>
                  <a:cs typeface="Arial" panose="020B0604020202020204" pitchFamily="34" charset="0"/>
                </a:rPr>
                <a:t>San Antonio, Texas 78218</a:t>
              </a:r>
            </a:p>
          </p:txBody>
        </p:sp>
      </p:grpSp>
      <p:pic>
        <p:nvPicPr>
          <p:cNvPr id="21" name="Picture 20">
            <a:extLst>
              <a:ext uri="{FF2B5EF4-FFF2-40B4-BE49-F238E27FC236}">
                <a16:creationId xmlns:a16="http://schemas.microsoft.com/office/drawing/2014/main" id="{BF92DB2A-F9D5-0C4B-A78F-F167CE179498}"/>
              </a:ext>
            </a:extLst>
          </p:cNvPr>
          <p:cNvPicPr>
            <a:picLocks noChangeAspect="1"/>
          </p:cNvPicPr>
          <p:nvPr/>
        </p:nvPicPr>
        <p:blipFill>
          <a:blip r:embed="rId3"/>
          <a:stretch>
            <a:fillRect/>
          </a:stretch>
        </p:blipFill>
        <p:spPr>
          <a:xfrm>
            <a:off x="10132828" y="5303706"/>
            <a:ext cx="1594882" cy="1012623"/>
          </a:xfrm>
          <a:prstGeom prst="rect">
            <a:avLst/>
          </a:prstGeom>
        </p:spPr>
      </p:pic>
      <p:sp>
        <p:nvSpPr>
          <p:cNvPr id="22" name="Rectangle 21">
            <a:extLst>
              <a:ext uri="{FF2B5EF4-FFF2-40B4-BE49-F238E27FC236}">
                <a16:creationId xmlns:a16="http://schemas.microsoft.com/office/drawing/2014/main" id="{7610C3E5-62F3-B343-BD51-ADD27E856CB6}"/>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67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4209" y="726881"/>
            <a:ext cx="952502" cy="372196"/>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607241" y="726881"/>
            <a:ext cx="7777824" cy="888511"/>
          </a:xfrm>
        </p:spPr>
        <p:txBody>
          <a:bodyPr>
            <a:noAutofit/>
          </a:bodyPr>
          <a:lstStyle/>
          <a:p>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01 </a:t>
            </a:r>
            <a:r>
              <a:rPr lang="en-US" sz="4400" b="1" dirty="0">
                <a:latin typeface="Arial" panose="020B0604020202020204" pitchFamily="34" charset="0"/>
                <a:cs typeface="Arial" panose="020B0604020202020204" pitchFamily="34" charset="0"/>
              </a:rPr>
              <a:t>Discussion</a:t>
            </a:r>
            <a:endParaRPr lang="en-US" sz="4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860460" y="1615392"/>
            <a:ext cx="11012400" cy="5608051"/>
          </a:xfrm>
        </p:spPr>
        <p:txBody>
          <a:bodyPr>
            <a:normAutofit/>
          </a:bodyPr>
          <a:lstStyle/>
          <a:p>
            <a:pPr marR="0" lvl="0">
              <a:lnSpc>
                <a:spcPct val="125000"/>
              </a:lnSpc>
              <a:spcBef>
                <a:spcPts val="1200"/>
              </a:spcBef>
              <a:spcAft>
                <a:spcPts val="600"/>
              </a:spcAft>
            </a:pPr>
            <a:r>
              <a:rPr lang="en-US" sz="6000" kern="100" dirty="0">
                <a:effectLst/>
                <a:ea typeface="Calibri" panose="020F0502020204030204" pitchFamily="34" charset="0"/>
              </a:rPr>
              <a:t>Are Texas homes built to withstand the states future weather events?</a:t>
            </a:r>
            <a:endParaRPr lang="en-US" sz="5400" kern="100" dirty="0">
              <a:solidFill>
                <a:schemeClr val="bg1"/>
              </a:solidFill>
              <a:effectLst/>
              <a:ea typeface="Aptos" panose="020B0004020202020204" pitchFamily="34" charset="0"/>
            </a:endParaRPr>
          </a:p>
        </p:txBody>
      </p:sp>
      <p:pic>
        <p:nvPicPr>
          <p:cNvPr id="3" name="Picture 2">
            <a:extLst>
              <a:ext uri="{FF2B5EF4-FFF2-40B4-BE49-F238E27FC236}">
                <a16:creationId xmlns:a16="http://schemas.microsoft.com/office/drawing/2014/main" id="{331CDEB8-E2EB-FEAE-C0B2-4BE13CC3C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402" y="2238490"/>
            <a:ext cx="121931" cy="115834"/>
          </a:xfrm>
          <a:prstGeom prst="rect">
            <a:avLst/>
          </a:prstGeom>
        </p:spPr>
      </p:pic>
    </p:spTree>
    <p:extLst>
      <p:ext uri="{BB962C8B-B14F-4D97-AF65-F5344CB8AC3E}">
        <p14:creationId xmlns:p14="http://schemas.microsoft.com/office/powerpoint/2010/main" val="258519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4209" y="726881"/>
            <a:ext cx="952502" cy="372196"/>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562701" y="726881"/>
            <a:ext cx="7777824" cy="888511"/>
          </a:xfrm>
        </p:spPr>
        <p:txBody>
          <a:bodyPr>
            <a:noAutofit/>
          </a:bodyPr>
          <a:lstStyle/>
          <a:p>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02 </a:t>
            </a:r>
            <a:r>
              <a:rPr lang="en-US" sz="4400" b="1" dirty="0">
                <a:latin typeface="Arial" panose="020B0604020202020204" pitchFamily="34" charset="0"/>
                <a:cs typeface="Arial" panose="020B0604020202020204" pitchFamily="34" charset="0"/>
              </a:rPr>
              <a:t>Discussion</a:t>
            </a:r>
            <a:endParaRPr lang="en-US" sz="4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799494" y="1615392"/>
            <a:ext cx="11284654" cy="5608051"/>
          </a:xfrm>
        </p:spPr>
        <p:txBody>
          <a:bodyPr>
            <a:normAutofit/>
          </a:bodyPr>
          <a:lstStyle/>
          <a:p>
            <a:pPr marR="0" lvl="0">
              <a:lnSpc>
                <a:spcPct val="125000"/>
              </a:lnSpc>
              <a:spcBef>
                <a:spcPts val="1200"/>
              </a:spcBef>
              <a:spcAft>
                <a:spcPts val="600"/>
              </a:spcAft>
            </a:pPr>
            <a:r>
              <a:rPr lang="en-US" sz="5400" kern="100" dirty="0">
                <a:effectLst/>
                <a:ea typeface="Calibri" panose="020F0502020204030204" pitchFamily="34" charset="0"/>
              </a:rPr>
              <a:t>How often do you see/hear of residents turned away from weatherization assistance?</a:t>
            </a:r>
          </a:p>
          <a:p>
            <a:pPr marR="0" lvl="0">
              <a:lnSpc>
                <a:spcPct val="125000"/>
              </a:lnSpc>
              <a:spcBef>
                <a:spcPts val="1200"/>
              </a:spcBef>
              <a:spcAft>
                <a:spcPts val="600"/>
              </a:spcAft>
            </a:pPr>
            <a:r>
              <a:rPr lang="en-US" sz="5400" kern="100" dirty="0">
                <a:effectLst/>
                <a:ea typeface="Calibri" panose="020F0502020204030204" pitchFamily="34" charset="0"/>
              </a:rPr>
              <a:t>What are they commonly denied for? </a:t>
            </a:r>
          </a:p>
          <a:p>
            <a:pPr marR="0" lvl="0">
              <a:lnSpc>
                <a:spcPct val="125000"/>
              </a:lnSpc>
              <a:spcBef>
                <a:spcPts val="1200"/>
              </a:spcBef>
              <a:spcAft>
                <a:spcPts val="600"/>
              </a:spcAft>
            </a:pPr>
            <a:endParaRPr lang="en-US" sz="4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31CDEB8-E2EB-FEAE-C0B2-4BE13CC3C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701" y="2196287"/>
            <a:ext cx="121931" cy="115834"/>
          </a:xfrm>
          <a:prstGeom prst="rect">
            <a:avLst/>
          </a:prstGeom>
        </p:spPr>
      </p:pic>
      <p:pic>
        <p:nvPicPr>
          <p:cNvPr id="5" name="Picture 4">
            <a:extLst>
              <a:ext uri="{FF2B5EF4-FFF2-40B4-BE49-F238E27FC236}">
                <a16:creationId xmlns:a16="http://schemas.microsoft.com/office/drawing/2014/main" id="{FA949D15-D3F8-F81C-D7D7-4C630881C5B2}"/>
              </a:ext>
            </a:extLst>
          </p:cNvPr>
          <p:cNvPicPr>
            <a:picLocks noChangeAspect="1"/>
          </p:cNvPicPr>
          <p:nvPr/>
        </p:nvPicPr>
        <p:blipFill>
          <a:blip r:embed="rId3"/>
          <a:stretch>
            <a:fillRect/>
          </a:stretch>
        </p:blipFill>
        <p:spPr>
          <a:xfrm>
            <a:off x="562701" y="5453102"/>
            <a:ext cx="121931" cy="115834"/>
          </a:xfrm>
          <a:prstGeom prst="rect">
            <a:avLst/>
          </a:prstGeom>
        </p:spPr>
      </p:pic>
    </p:spTree>
    <p:extLst>
      <p:ext uri="{BB962C8B-B14F-4D97-AF65-F5344CB8AC3E}">
        <p14:creationId xmlns:p14="http://schemas.microsoft.com/office/powerpoint/2010/main" val="223475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4209" y="726881"/>
            <a:ext cx="952502" cy="372196"/>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562701" y="726881"/>
            <a:ext cx="7777824" cy="888511"/>
          </a:xfrm>
        </p:spPr>
        <p:txBody>
          <a:bodyPr>
            <a:noAutofit/>
          </a:bodyPr>
          <a:lstStyle/>
          <a:p>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03 </a:t>
            </a:r>
            <a:r>
              <a:rPr lang="en-US" sz="4400" b="1" dirty="0">
                <a:latin typeface="Arial" panose="020B0604020202020204" pitchFamily="34" charset="0"/>
                <a:cs typeface="Arial" panose="020B0604020202020204" pitchFamily="34" charset="0"/>
              </a:rPr>
              <a:t>Discussion</a:t>
            </a:r>
            <a:endParaRPr lang="en-US" sz="4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799494" y="1615392"/>
            <a:ext cx="11284654" cy="5608051"/>
          </a:xfrm>
        </p:spPr>
        <p:txBody>
          <a:bodyPr>
            <a:normAutofit/>
          </a:bodyPr>
          <a:lstStyle/>
          <a:p>
            <a:pPr marR="0" lvl="0">
              <a:lnSpc>
                <a:spcPct val="125000"/>
              </a:lnSpc>
              <a:spcBef>
                <a:spcPts val="1200"/>
              </a:spcBef>
              <a:spcAft>
                <a:spcPts val="600"/>
              </a:spcAft>
            </a:pPr>
            <a:r>
              <a:rPr lang="en-US" sz="5400" kern="100" dirty="0">
                <a:effectLst/>
                <a:ea typeface="Calibri" panose="020F0502020204030204" pitchFamily="34" charset="0"/>
              </a:rPr>
              <a:t>How should weatherization programs determine eligibility? </a:t>
            </a:r>
          </a:p>
          <a:p>
            <a:pPr marR="0" lvl="0">
              <a:lnSpc>
                <a:spcPct val="125000"/>
              </a:lnSpc>
              <a:spcBef>
                <a:spcPts val="1200"/>
              </a:spcBef>
              <a:spcAft>
                <a:spcPts val="600"/>
              </a:spcAft>
            </a:pPr>
            <a:r>
              <a:rPr lang="en-US" sz="5400" kern="100" dirty="0">
                <a:effectLst/>
                <a:ea typeface="Calibri" panose="020F0502020204030204" pitchFamily="34" charset="0"/>
              </a:rPr>
              <a:t>Are restrictions too restrictive? What restrictions could be done away with?</a:t>
            </a:r>
          </a:p>
          <a:p>
            <a:pPr marR="0" lvl="0">
              <a:lnSpc>
                <a:spcPct val="125000"/>
              </a:lnSpc>
              <a:spcBef>
                <a:spcPts val="1200"/>
              </a:spcBef>
              <a:spcAft>
                <a:spcPts val="600"/>
              </a:spcAft>
            </a:pPr>
            <a:endParaRPr lang="en-US" sz="4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31CDEB8-E2EB-FEAE-C0B2-4BE13CC3C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701" y="2196287"/>
            <a:ext cx="121931" cy="115834"/>
          </a:xfrm>
          <a:prstGeom prst="rect">
            <a:avLst/>
          </a:prstGeom>
        </p:spPr>
      </p:pic>
      <p:pic>
        <p:nvPicPr>
          <p:cNvPr id="5" name="Picture 4">
            <a:extLst>
              <a:ext uri="{FF2B5EF4-FFF2-40B4-BE49-F238E27FC236}">
                <a16:creationId xmlns:a16="http://schemas.microsoft.com/office/drawing/2014/main" id="{FA949D15-D3F8-F81C-D7D7-4C630881C5B2}"/>
              </a:ext>
            </a:extLst>
          </p:cNvPr>
          <p:cNvPicPr>
            <a:picLocks noChangeAspect="1"/>
          </p:cNvPicPr>
          <p:nvPr/>
        </p:nvPicPr>
        <p:blipFill>
          <a:blip r:embed="rId3"/>
          <a:stretch>
            <a:fillRect/>
          </a:stretch>
        </p:blipFill>
        <p:spPr>
          <a:xfrm>
            <a:off x="562701" y="4512582"/>
            <a:ext cx="121931" cy="115834"/>
          </a:xfrm>
          <a:prstGeom prst="rect">
            <a:avLst/>
          </a:prstGeom>
        </p:spPr>
      </p:pic>
    </p:spTree>
    <p:extLst>
      <p:ext uri="{BB962C8B-B14F-4D97-AF65-F5344CB8AC3E}">
        <p14:creationId xmlns:p14="http://schemas.microsoft.com/office/powerpoint/2010/main" val="286306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ky, outdoor, city, harbor&#10;&#10;Description automatically generated">
            <a:extLst>
              <a:ext uri="{FF2B5EF4-FFF2-40B4-BE49-F238E27FC236}">
                <a16:creationId xmlns:a16="http://schemas.microsoft.com/office/drawing/2014/main" id="{507BF391-0ABC-CD48-B781-FAAA546E9931}"/>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p:spPr>
      </p:pic>
      <p:pic>
        <p:nvPicPr>
          <p:cNvPr id="13" name="Picture 12">
            <a:extLst>
              <a:ext uri="{FF2B5EF4-FFF2-40B4-BE49-F238E27FC236}">
                <a16:creationId xmlns:a16="http://schemas.microsoft.com/office/drawing/2014/main" id="{4124CC27-BAE7-5747-A5FF-F3227F6689C3}"/>
              </a:ext>
            </a:extLst>
          </p:cNvPr>
          <p:cNvPicPr>
            <a:picLocks noChangeAspect="1"/>
          </p:cNvPicPr>
          <p:nvPr/>
        </p:nvPicPr>
        <p:blipFill>
          <a:blip r:embed="rId3"/>
          <a:stretch>
            <a:fillRect/>
          </a:stretch>
        </p:blipFill>
        <p:spPr>
          <a:xfrm>
            <a:off x="-1" y="3429000"/>
            <a:ext cx="12204915" cy="3429000"/>
          </a:xfrm>
          <a:prstGeom prst="rect">
            <a:avLst/>
          </a:prstGeom>
        </p:spPr>
      </p:pic>
      <p:sp>
        <p:nvSpPr>
          <p:cNvPr id="3" name="Title 2">
            <a:extLst>
              <a:ext uri="{FF2B5EF4-FFF2-40B4-BE49-F238E27FC236}">
                <a16:creationId xmlns:a16="http://schemas.microsoft.com/office/drawing/2014/main" id="{8CA745E5-C2EE-2E41-9520-0065038570D9}"/>
              </a:ext>
            </a:extLst>
          </p:cNvPr>
          <p:cNvSpPr>
            <a:spLocks noGrp="1"/>
          </p:cNvSpPr>
          <p:nvPr>
            <p:ph type="ctrTitle"/>
          </p:nvPr>
        </p:nvSpPr>
        <p:spPr>
          <a:xfrm>
            <a:off x="1524000" y="5102078"/>
            <a:ext cx="9144000" cy="388385"/>
          </a:xfrm>
        </p:spPr>
        <p:txBody>
          <a:bodyPr>
            <a:noAutofit/>
          </a:bodyPr>
          <a:lstStyle/>
          <a:p>
            <a:r>
              <a:rPr lang="en-US" sz="4000" b="1" dirty="0">
                <a:solidFill>
                  <a:schemeClr val="bg1"/>
                </a:solidFill>
              </a:rPr>
              <a:t>AACOG Weatherization Assistance Program Overview</a:t>
            </a:r>
          </a:p>
        </p:txBody>
      </p:sp>
      <p:sp>
        <p:nvSpPr>
          <p:cNvPr id="4" name="Text Placeholder 3">
            <a:extLst>
              <a:ext uri="{FF2B5EF4-FFF2-40B4-BE49-F238E27FC236}">
                <a16:creationId xmlns:a16="http://schemas.microsoft.com/office/drawing/2014/main" id="{00D6EFFC-33BE-4441-B1CF-334DD59D31A1}"/>
              </a:ext>
            </a:extLst>
          </p:cNvPr>
          <p:cNvSpPr>
            <a:spLocks noGrp="1"/>
          </p:cNvSpPr>
          <p:nvPr>
            <p:ph type="body" sz="quarter" idx="10"/>
          </p:nvPr>
        </p:nvSpPr>
        <p:spPr>
          <a:xfrm>
            <a:off x="2781680" y="5980385"/>
            <a:ext cx="6628640" cy="620111"/>
          </a:xfrm>
        </p:spPr>
        <p:txBody>
          <a:bodyPr>
            <a:normAutofit/>
          </a:bodyPr>
          <a:lstStyle/>
          <a:p>
            <a:r>
              <a:rPr lang="en-US" sz="1600" dirty="0">
                <a:solidFill>
                  <a:schemeClr val="bg1"/>
                </a:solidFill>
              </a:rPr>
              <a:t>Alicia Avila-Penalver, Weatherization Program Manager</a:t>
            </a:r>
          </a:p>
        </p:txBody>
      </p:sp>
      <p:pic>
        <p:nvPicPr>
          <p:cNvPr id="8" name="Picture 7">
            <a:extLst>
              <a:ext uri="{FF2B5EF4-FFF2-40B4-BE49-F238E27FC236}">
                <a16:creationId xmlns:a16="http://schemas.microsoft.com/office/drawing/2014/main" id="{E26E8538-94EF-874B-A57E-213F4AC700D2}"/>
              </a:ext>
            </a:extLst>
          </p:cNvPr>
          <p:cNvPicPr>
            <a:picLocks noChangeAspect="1"/>
          </p:cNvPicPr>
          <p:nvPr/>
        </p:nvPicPr>
        <p:blipFill>
          <a:blip r:embed="rId4"/>
          <a:stretch>
            <a:fillRect/>
          </a:stretch>
        </p:blipFill>
        <p:spPr>
          <a:xfrm>
            <a:off x="583996" y="511306"/>
            <a:ext cx="2058305" cy="1306861"/>
          </a:xfrm>
          <a:prstGeom prst="rect">
            <a:avLst/>
          </a:prstGeom>
        </p:spPr>
      </p:pic>
    </p:spTree>
    <p:extLst>
      <p:ext uri="{BB962C8B-B14F-4D97-AF65-F5344CB8AC3E}">
        <p14:creationId xmlns:p14="http://schemas.microsoft.com/office/powerpoint/2010/main" val="207658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4209" y="726881"/>
            <a:ext cx="952502" cy="372196"/>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607241" y="726881"/>
            <a:ext cx="7777824" cy="888511"/>
          </a:xfrm>
        </p:spPr>
        <p:txBody>
          <a:bodyPr>
            <a:noAutofit/>
          </a:bodyPr>
          <a:lstStyle/>
          <a:p>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04 </a:t>
            </a:r>
            <a:r>
              <a:rPr lang="en-US" sz="4400" b="1" dirty="0">
                <a:latin typeface="Arial" panose="020B0604020202020204" pitchFamily="34" charset="0"/>
                <a:cs typeface="Arial" panose="020B0604020202020204" pitchFamily="34" charset="0"/>
              </a:rPr>
              <a:t>Discussion</a:t>
            </a:r>
            <a:endParaRPr lang="en-US" sz="4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860460" y="1615392"/>
            <a:ext cx="11012400" cy="5608051"/>
          </a:xfrm>
        </p:spPr>
        <p:txBody>
          <a:bodyPr>
            <a:normAutofit/>
          </a:bodyPr>
          <a:lstStyle/>
          <a:p>
            <a:pPr marR="0" lvl="0">
              <a:lnSpc>
                <a:spcPct val="125000"/>
              </a:lnSpc>
              <a:spcBef>
                <a:spcPts val="1200"/>
              </a:spcBef>
              <a:spcAft>
                <a:spcPts val="600"/>
              </a:spcAft>
            </a:pPr>
            <a:r>
              <a:rPr lang="en-US" sz="5400" kern="100" dirty="0">
                <a:effectLst/>
                <a:ea typeface="Calibri" panose="020F0502020204030204" pitchFamily="34" charset="0"/>
              </a:rPr>
              <a:t>What additional improvements should be considered for inclusion in weatherization funding?</a:t>
            </a:r>
          </a:p>
        </p:txBody>
      </p:sp>
      <p:pic>
        <p:nvPicPr>
          <p:cNvPr id="3" name="Picture 2">
            <a:extLst>
              <a:ext uri="{FF2B5EF4-FFF2-40B4-BE49-F238E27FC236}">
                <a16:creationId xmlns:a16="http://schemas.microsoft.com/office/drawing/2014/main" id="{331CDEB8-E2EB-FEAE-C0B2-4BE13CC3C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402" y="2238490"/>
            <a:ext cx="121931" cy="115834"/>
          </a:xfrm>
          <a:prstGeom prst="rect">
            <a:avLst/>
          </a:prstGeom>
        </p:spPr>
      </p:pic>
    </p:spTree>
    <p:extLst>
      <p:ext uri="{BB962C8B-B14F-4D97-AF65-F5344CB8AC3E}">
        <p14:creationId xmlns:p14="http://schemas.microsoft.com/office/powerpoint/2010/main" val="472853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4209" y="726881"/>
            <a:ext cx="952502" cy="372196"/>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562701" y="726881"/>
            <a:ext cx="7777824" cy="888511"/>
          </a:xfrm>
        </p:spPr>
        <p:txBody>
          <a:bodyPr>
            <a:noAutofit/>
          </a:bodyPr>
          <a:lstStyle/>
          <a:p>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05 </a:t>
            </a:r>
            <a:r>
              <a:rPr lang="en-US" sz="4400" b="1" dirty="0">
                <a:latin typeface="Arial" panose="020B0604020202020204" pitchFamily="34" charset="0"/>
                <a:cs typeface="Arial" panose="020B0604020202020204" pitchFamily="34" charset="0"/>
              </a:rPr>
              <a:t>Discussion</a:t>
            </a:r>
            <a:endParaRPr lang="en-US" sz="4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799494" y="1615392"/>
            <a:ext cx="11284654" cy="5608051"/>
          </a:xfrm>
        </p:spPr>
        <p:txBody>
          <a:bodyPr>
            <a:normAutofit/>
          </a:bodyPr>
          <a:lstStyle/>
          <a:p>
            <a:pPr marR="0" lvl="0">
              <a:lnSpc>
                <a:spcPct val="125000"/>
              </a:lnSpc>
              <a:spcBef>
                <a:spcPts val="1200"/>
              </a:spcBef>
              <a:spcAft>
                <a:spcPts val="600"/>
              </a:spcAft>
            </a:pPr>
            <a:r>
              <a:rPr lang="en-US" sz="5400" kern="100" dirty="0">
                <a:effectLst/>
                <a:ea typeface="Calibri" panose="020F0502020204030204" pitchFamily="34" charset="0"/>
              </a:rPr>
              <a:t>How aware are you of the availability of weatherization assistance programs?</a:t>
            </a:r>
          </a:p>
          <a:p>
            <a:pPr marR="0" lvl="0">
              <a:lnSpc>
                <a:spcPct val="125000"/>
              </a:lnSpc>
              <a:spcBef>
                <a:spcPts val="1200"/>
              </a:spcBef>
              <a:spcAft>
                <a:spcPts val="600"/>
              </a:spcAft>
            </a:pPr>
            <a:r>
              <a:rPr lang="en-US" sz="5400" kern="100" dirty="0">
                <a:effectLst/>
                <a:ea typeface="Calibri" panose="020F0502020204030204" pitchFamily="34" charset="0"/>
              </a:rPr>
              <a:t>How about your communities?</a:t>
            </a:r>
          </a:p>
          <a:p>
            <a:pPr marR="0" lvl="0">
              <a:lnSpc>
                <a:spcPct val="125000"/>
              </a:lnSpc>
              <a:spcBef>
                <a:spcPts val="1200"/>
              </a:spcBef>
              <a:spcAft>
                <a:spcPts val="600"/>
              </a:spcAft>
            </a:pPr>
            <a:endParaRPr lang="en-US" sz="48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31CDEB8-E2EB-FEAE-C0B2-4BE13CC3C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701" y="2196287"/>
            <a:ext cx="121931" cy="115834"/>
          </a:xfrm>
          <a:prstGeom prst="rect">
            <a:avLst/>
          </a:prstGeom>
        </p:spPr>
      </p:pic>
      <p:pic>
        <p:nvPicPr>
          <p:cNvPr id="5" name="Picture 4">
            <a:extLst>
              <a:ext uri="{FF2B5EF4-FFF2-40B4-BE49-F238E27FC236}">
                <a16:creationId xmlns:a16="http://schemas.microsoft.com/office/drawing/2014/main" id="{FA949D15-D3F8-F81C-D7D7-4C630881C5B2}"/>
              </a:ext>
            </a:extLst>
          </p:cNvPr>
          <p:cNvPicPr>
            <a:picLocks noChangeAspect="1"/>
          </p:cNvPicPr>
          <p:nvPr/>
        </p:nvPicPr>
        <p:blipFill>
          <a:blip r:embed="rId3"/>
          <a:stretch>
            <a:fillRect/>
          </a:stretch>
        </p:blipFill>
        <p:spPr>
          <a:xfrm>
            <a:off x="562701" y="4462135"/>
            <a:ext cx="121931" cy="115834"/>
          </a:xfrm>
          <a:prstGeom prst="rect">
            <a:avLst/>
          </a:prstGeom>
        </p:spPr>
      </p:pic>
    </p:spTree>
    <p:extLst>
      <p:ext uri="{BB962C8B-B14F-4D97-AF65-F5344CB8AC3E}">
        <p14:creationId xmlns:p14="http://schemas.microsoft.com/office/powerpoint/2010/main" val="186301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84209" y="726881"/>
            <a:ext cx="952502" cy="372196"/>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chemeClr val="tx1"/>
                </a:solidFill>
                <a:latin typeface="+mj-lt"/>
                <a:ea typeface="+mj-ea"/>
                <a:cs typeface="+mj-cs"/>
              </a:defRPr>
            </a:lvl1pPr>
          </a:lstStyle>
          <a:p>
            <a:pPr marL="0" marR="0" lvl="0" indent="0" algn="r" defTabSz="914400" rtl="0" eaLnBrk="1" fontAlgn="auto" latinLnBrk="0" hangingPunct="1">
              <a:lnSpc>
                <a:spcPct val="11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 name="Title 1"/>
          <p:cNvSpPr>
            <a:spLocks noGrp="1"/>
          </p:cNvSpPr>
          <p:nvPr>
            <p:ph type="title"/>
          </p:nvPr>
        </p:nvSpPr>
        <p:spPr>
          <a:xfrm>
            <a:off x="607241" y="726881"/>
            <a:ext cx="7777824" cy="888511"/>
          </a:xfrm>
        </p:spPr>
        <p:txBody>
          <a:bodyPr>
            <a:noAutofit/>
          </a:bodyPr>
          <a:lstStyle/>
          <a:p>
            <a:r>
              <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06 </a:t>
            </a:r>
            <a:r>
              <a:rPr lang="en-US" sz="4400" b="1" dirty="0">
                <a:latin typeface="Arial" panose="020B0604020202020204" pitchFamily="34" charset="0"/>
                <a:cs typeface="Arial" panose="020B0604020202020204" pitchFamily="34" charset="0"/>
              </a:rPr>
              <a:t>Discussion</a:t>
            </a:r>
            <a:endParaRPr lang="en-US" sz="4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860460" y="1615392"/>
            <a:ext cx="11012400" cy="5608051"/>
          </a:xfrm>
        </p:spPr>
        <p:txBody>
          <a:bodyPr>
            <a:normAutofit/>
          </a:bodyPr>
          <a:lstStyle/>
          <a:p>
            <a:pPr marR="0" lvl="0">
              <a:lnSpc>
                <a:spcPct val="125000"/>
              </a:lnSpc>
              <a:spcBef>
                <a:spcPts val="1200"/>
              </a:spcBef>
              <a:spcAft>
                <a:spcPts val="600"/>
              </a:spcAft>
            </a:pPr>
            <a:r>
              <a:rPr lang="en-US" sz="5400" kern="100" dirty="0">
                <a:effectLst/>
                <a:ea typeface="Calibri" panose="020F0502020204030204" pitchFamily="34" charset="0"/>
              </a:rPr>
              <a:t>How can we improve education about weatherization programs?</a:t>
            </a:r>
          </a:p>
        </p:txBody>
      </p:sp>
      <p:pic>
        <p:nvPicPr>
          <p:cNvPr id="3" name="Picture 2">
            <a:extLst>
              <a:ext uri="{FF2B5EF4-FFF2-40B4-BE49-F238E27FC236}">
                <a16:creationId xmlns:a16="http://schemas.microsoft.com/office/drawing/2014/main" id="{331CDEB8-E2EB-FEAE-C0B2-4BE13CC3C9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402" y="2238490"/>
            <a:ext cx="121931" cy="115834"/>
          </a:xfrm>
          <a:prstGeom prst="rect">
            <a:avLst/>
          </a:prstGeom>
        </p:spPr>
      </p:pic>
    </p:spTree>
    <p:extLst>
      <p:ext uri="{BB962C8B-B14F-4D97-AF65-F5344CB8AC3E}">
        <p14:creationId xmlns:p14="http://schemas.microsoft.com/office/powerpoint/2010/main" val="21164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F92DB2A-F9D5-0C4B-A78F-F167CE179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370" y="5382554"/>
            <a:ext cx="1594882" cy="1012623"/>
          </a:xfrm>
          <a:prstGeom prst="rect">
            <a:avLst/>
          </a:prstGeom>
        </p:spPr>
      </p:pic>
      <p:sp>
        <p:nvSpPr>
          <p:cNvPr id="13" name="Title 12"/>
          <p:cNvSpPr>
            <a:spLocks noGrp="1"/>
          </p:cNvSpPr>
          <p:nvPr>
            <p:ph type="title"/>
          </p:nvPr>
        </p:nvSpPr>
        <p:spPr>
          <a:xfrm>
            <a:off x="271675" y="834952"/>
            <a:ext cx="8336636" cy="467116"/>
          </a:xfrm>
        </p:spPr>
        <p:txBody>
          <a:bodyPr>
            <a:noAutofit/>
          </a:bodyPr>
          <a:lstStyle/>
          <a:p>
            <a:r>
              <a:rPr lang="en-US" sz="4000" b="1" dirty="0"/>
              <a:t>Thank You For Your Time</a:t>
            </a:r>
          </a:p>
        </p:txBody>
      </p:sp>
      <p:grpSp>
        <p:nvGrpSpPr>
          <p:cNvPr id="4" name="Group 3"/>
          <p:cNvGrpSpPr/>
          <p:nvPr/>
        </p:nvGrpSpPr>
        <p:grpSpPr>
          <a:xfrm>
            <a:off x="271675" y="1696326"/>
            <a:ext cx="7386425" cy="3692201"/>
            <a:chOff x="-1649728" y="3808300"/>
            <a:chExt cx="7034711" cy="2592827"/>
          </a:xfrm>
        </p:grpSpPr>
        <p:sp>
          <p:nvSpPr>
            <p:cNvPr id="5" name="Title 3"/>
            <p:cNvSpPr txBox="1">
              <a:spLocks/>
            </p:cNvSpPr>
            <p:nvPr/>
          </p:nvSpPr>
          <p:spPr>
            <a:xfrm>
              <a:off x="-220868" y="3808300"/>
              <a:ext cx="3343463" cy="305913"/>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3200" b="0" i="0" kern="1200" spc="600">
                  <a:solidFill>
                    <a:schemeClr val="tx1"/>
                  </a:solidFill>
                  <a:latin typeface="Cinzel" charset="0"/>
                  <a:ea typeface="Cinzel" charset="0"/>
                  <a:cs typeface="Cinze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Contact Us</a:t>
              </a:r>
            </a:p>
          </p:txBody>
        </p:sp>
        <p:sp>
          <p:nvSpPr>
            <p:cNvPr id="6" name="TextBox 5"/>
            <p:cNvSpPr txBox="1"/>
            <p:nvPr/>
          </p:nvSpPr>
          <p:spPr>
            <a:xfrm>
              <a:off x="-1649728" y="4391078"/>
              <a:ext cx="7034711" cy="2010049"/>
            </a:xfrm>
            <a:prstGeom prst="rect">
              <a:avLst/>
            </a:prstGeom>
            <a:noFill/>
          </p:spPr>
          <p:txBody>
            <a:bodyPr wrap="square" lIns="0" rIns="0" numCol="2"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87A5F"/>
                  </a:solidFill>
                  <a:effectLst/>
                  <a:uLnTx/>
                  <a:uFillTx/>
                  <a:latin typeface="Arial" panose="020B0604020202020204" pitchFamily="34" charset="0"/>
                  <a:ea typeface="Open Sans" charset="0"/>
                  <a:cs typeface="Arial" panose="020B0604020202020204" pitchFamily="34" charset="0"/>
                </a:rPr>
                <a:t>Lyle Hufstetler     	                        </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1689"/>
                  </a:solidFill>
                  <a:effectLst/>
                  <a:uLnTx/>
                  <a:uFillTx/>
                  <a:latin typeface="Arial" panose="020B0604020202020204" pitchFamily="34" charset="0"/>
                  <a:ea typeface="Open Sans" charset="0"/>
                  <a:cs typeface="Arial" panose="020B0604020202020204" pitchFamily="34" charset="0"/>
                </a:rPr>
                <a:t>Natural Resources Program Administrator</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87A5F"/>
                  </a:solidFill>
                  <a:effectLst/>
                  <a:uLnTx/>
                  <a:uFillTx/>
                  <a:latin typeface="Arial" panose="020B0604020202020204" pitchFamily="34" charset="0"/>
                  <a:ea typeface="Open Sans" charset="0"/>
                  <a:cs typeface="Arial" panose="020B0604020202020204" pitchFamily="34" charset="0"/>
                  <a:hlinkClick r:id="rId3">
                    <a:extLst>
                      <a:ext uri="{A12FA001-AC4F-418D-AE19-62706E023703}">
                        <ahyp:hlinkClr xmlns:ahyp="http://schemas.microsoft.com/office/drawing/2018/hyperlinkcolor" val="tx"/>
                      </a:ext>
                    </a:extLst>
                  </a:hlinkClick>
                </a:rPr>
                <a:t>lhufstetler@aacog.com</a:t>
              </a:r>
              <a:endParaRPr kumimoji="0" lang="en-US" sz="2400" b="1" i="0" u="none" strike="noStrike" kern="1200" cap="none" spc="0" normalizeH="0" baseline="0" noProof="0" dirty="0">
                <a:ln>
                  <a:noFill/>
                </a:ln>
                <a:solidFill>
                  <a:srgbClr val="C87A5F"/>
                </a:solidFill>
                <a:effectLst/>
                <a:uLnTx/>
                <a:uFillTx/>
                <a:latin typeface="Arial" panose="020B0604020202020204" pitchFamily="34" charset="0"/>
                <a:ea typeface="Open Sans" charset="0"/>
                <a:cs typeface="Arial" panose="020B0604020202020204" pitchFamily="34"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1689"/>
                  </a:solidFill>
                  <a:effectLst/>
                  <a:uLnTx/>
                  <a:uFillTx/>
                  <a:latin typeface="Arial" panose="020B0604020202020204" pitchFamily="34" charset="0"/>
                  <a:ea typeface="Open Sans" charset="0"/>
                  <a:cs typeface="Arial" panose="020B0604020202020204" pitchFamily="34" charset="0"/>
                </a:rPr>
                <a:t>210-376-9901</a:t>
              </a:r>
            </a:p>
          </p:txBody>
        </p:sp>
      </p:grpSp>
      <p:sp>
        <p:nvSpPr>
          <p:cNvPr id="22" name="Rectangle 21">
            <a:extLst>
              <a:ext uri="{FF2B5EF4-FFF2-40B4-BE49-F238E27FC236}">
                <a16:creationId xmlns:a16="http://schemas.microsoft.com/office/drawing/2014/main" id="{7610C3E5-62F3-B343-BD51-ADD27E856CB6}"/>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Sans-Light"/>
              <a:ea typeface="+mn-ea"/>
              <a:cs typeface="+mn-cs"/>
            </a:endParaRPr>
          </a:p>
        </p:txBody>
      </p:sp>
      <p:sp>
        <p:nvSpPr>
          <p:cNvPr id="8" name="Title 1">
            <a:extLst>
              <a:ext uri="{FF2B5EF4-FFF2-40B4-BE49-F238E27FC236}">
                <a16:creationId xmlns:a16="http://schemas.microsoft.com/office/drawing/2014/main" id="{4CC2F210-39E3-8EAC-37C4-0628ABDF9552}"/>
              </a:ext>
            </a:extLst>
          </p:cNvPr>
          <p:cNvSpPr txBox="1">
            <a:spLocks/>
          </p:cNvSpPr>
          <p:nvPr/>
        </p:nvSpPr>
        <p:spPr>
          <a:xfrm>
            <a:off x="7498383" y="839397"/>
            <a:ext cx="5132443" cy="844507"/>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r>
              <a:rPr lang="en-US" sz="4000" b="1" dirty="0"/>
              <a:t>Take Our Survey!</a:t>
            </a:r>
          </a:p>
        </p:txBody>
      </p:sp>
      <p:sp>
        <p:nvSpPr>
          <p:cNvPr id="3" name="TextBox 2">
            <a:extLst>
              <a:ext uri="{FF2B5EF4-FFF2-40B4-BE49-F238E27FC236}">
                <a16:creationId xmlns:a16="http://schemas.microsoft.com/office/drawing/2014/main" id="{FF5D86F7-9D9A-D3DF-FEFB-79E96EC12F17}"/>
              </a:ext>
            </a:extLst>
          </p:cNvPr>
          <p:cNvSpPr txBox="1"/>
          <p:nvPr/>
        </p:nvSpPr>
        <p:spPr>
          <a:xfrm>
            <a:off x="4147473" y="2526204"/>
            <a:ext cx="3922515" cy="283436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87A5F"/>
                </a:solidFill>
                <a:effectLst/>
                <a:uLnTx/>
                <a:uFillTx/>
                <a:latin typeface="Arial" panose="020B0604020202020204" pitchFamily="34" charset="0"/>
                <a:ea typeface="Open Sans" charset="0"/>
                <a:cs typeface="Arial" panose="020B0604020202020204" pitchFamily="34" charset="0"/>
              </a:rPr>
              <a:t>Mariah Sanchez</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001689"/>
                </a:solidFill>
                <a:latin typeface="Arial" panose="020B0604020202020204" pitchFamily="34" charset="0"/>
                <a:ea typeface="Open Sans" charset="0"/>
                <a:cs typeface="Arial" panose="020B0604020202020204" pitchFamily="34" charset="0"/>
              </a:rPr>
              <a:t>Natural Resources Outreach Specialist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solidFill>
                  <a:srgbClr val="C87A5F"/>
                </a:solidFill>
                <a:latin typeface="Arial" panose="020B0604020202020204" pitchFamily="34" charset="0"/>
                <a:ea typeface="Open Sans" charset="0"/>
                <a:cs typeface="Arial" panose="020B0604020202020204" pitchFamily="34" charset="0"/>
                <a:hlinkClick r:id="rId4">
                  <a:extLst>
                    <a:ext uri="{A12FA001-AC4F-418D-AE19-62706E023703}">
                      <ahyp:hlinkClr xmlns:ahyp="http://schemas.microsoft.com/office/drawing/2018/hyperlinkcolor" val="tx"/>
                    </a:ext>
                  </a:extLst>
                </a:hlinkClick>
              </a:rPr>
              <a:t>msanchez@aacog.com</a:t>
            </a:r>
            <a:endParaRPr lang="en-US" sz="2400" b="1" dirty="0">
              <a:solidFill>
                <a:srgbClr val="C87A5F"/>
              </a:solidFill>
              <a:latin typeface="Arial" panose="020B0604020202020204" pitchFamily="34" charset="0"/>
              <a:ea typeface="Open Sans"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1689"/>
                </a:solidFill>
                <a:effectLst/>
                <a:uLnTx/>
                <a:uFillTx/>
                <a:latin typeface="Arial" panose="020B0604020202020204" pitchFamily="34" charset="0"/>
                <a:ea typeface="Open Sans" charset="0"/>
                <a:cs typeface="Arial" panose="020B0604020202020204" pitchFamily="34" charset="0"/>
              </a:rPr>
              <a:t>210-46</a:t>
            </a:r>
            <a:r>
              <a:rPr lang="en-US" sz="2400" b="1" dirty="0">
                <a:solidFill>
                  <a:srgbClr val="001689"/>
                </a:solidFill>
                <a:latin typeface="Arial" panose="020B0604020202020204" pitchFamily="34" charset="0"/>
                <a:ea typeface="Open Sans" charset="0"/>
                <a:cs typeface="Arial" panose="020B0604020202020204" pitchFamily="34" charset="0"/>
              </a:rPr>
              <a:t>1-8770</a:t>
            </a:r>
            <a:r>
              <a:rPr kumimoji="0" lang="en-US" sz="2600" b="1" i="0" u="none" strike="noStrike" kern="1200" cap="none" spc="0" normalizeH="0" baseline="0" noProof="0" dirty="0">
                <a:ln>
                  <a:noFill/>
                </a:ln>
                <a:solidFill>
                  <a:srgbClr val="C87A5F"/>
                </a:solidFill>
                <a:effectLst/>
                <a:uLnTx/>
                <a:uFillTx/>
                <a:latin typeface="Arial" panose="020B0604020202020204" pitchFamily="34" charset="0"/>
                <a:ea typeface="Open Sans" charset="0"/>
                <a:cs typeface="Arial" panose="020B0604020202020204" pitchFamily="34" charset="0"/>
              </a:rPr>
              <a:t>	                        </a:t>
            </a:r>
          </a:p>
        </p:txBody>
      </p:sp>
      <p:pic>
        <p:nvPicPr>
          <p:cNvPr id="7" name="Picture 6" descr="A qr code with black squares&#10;&#10;Description automatically generated">
            <a:extLst>
              <a:ext uri="{FF2B5EF4-FFF2-40B4-BE49-F238E27FC236}">
                <a16:creationId xmlns:a16="http://schemas.microsoft.com/office/drawing/2014/main" id="{DE833C4E-5E67-7FEB-E8B2-56128A0F9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4747" y="1799530"/>
            <a:ext cx="2790092" cy="2790092"/>
          </a:xfrm>
          <a:prstGeom prst="rect">
            <a:avLst/>
          </a:prstGeom>
        </p:spPr>
      </p:pic>
    </p:spTree>
    <p:extLst>
      <p:ext uri="{BB962C8B-B14F-4D97-AF65-F5344CB8AC3E}">
        <p14:creationId xmlns:p14="http://schemas.microsoft.com/office/powerpoint/2010/main" val="27116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picture containing text, bed, bedclothes&#10;&#10;Description automatically generated">
            <a:extLst>
              <a:ext uri="{FF2B5EF4-FFF2-40B4-BE49-F238E27FC236}">
                <a16:creationId xmlns:a16="http://schemas.microsoft.com/office/drawing/2014/main" id="{2FF86111-E759-274F-B2ED-6927F0997547}"/>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4" name="Title 3"/>
          <p:cNvSpPr>
            <a:spLocks noGrp="1"/>
          </p:cNvSpPr>
          <p:nvPr>
            <p:ph type="title"/>
          </p:nvPr>
        </p:nvSpPr>
        <p:spPr>
          <a:xfrm>
            <a:off x="5045732" y="369481"/>
            <a:ext cx="5711751" cy="416608"/>
          </a:xfrm>
        </p:spPr>
        <p:txBody>
          <a:bodyPr>
            <a:normAutofit fontScale="90000"/>
          </a:bodyPr>
          <a:lstStyle/>
          <a:p>
            <a:r>
              <a:rPr lang="en-US" dirty="0"/>
              <a:t>Overview</a:t>
            </a:r>
          </a:p>
        </p:txBody>
      </p:sp>
      <p:sp>
        <p:nvSpPr>
          <p:cNvPr id="11" name="TextBox 10"/>
          <p:cNvSpPr txBox="1"/>
          <p:nvPr/>
        </p:nvSpPr>
        <p:spPr>
          <a:xfrm>
            <a:off x="5020711" y="2163990"/>
            <a:ext cx="1652697" cy="246221"/>
          </a:xfrm>
          <a:prstGeom prst="rect">
            <a:avLst/>
          </a:prstGeom>
          <a:noFill/>
        </p:spPr>
        <p:txBody>
          <a:bodyPr wrap="none" lIns="0" tIns="0" rIns="0" bIns="0" rtlCol="0">
            <a:spAutoFit/>
          </a:bodyPr>
          <a:lstStyle/>
          <a:p>
            <a:r>
              <a:rPr lang="en-US" sz="1600" dirty="0">
                <a:latin typeface="Arial" panose="020B0604020202020204" pitchFamily="34" charset="0"/>
                <a:cs typeface="Arial" panose="020B0604020202020204" pitchFamily="34" charset="0"/>
              </a:rPr>
              <a:t>AACOG Overview</a:t>
            </a:r>
          </a:p>
        </p:txBody>
      </p:sp>
      <p:sp>
        <p:nvSpPr>
          <p:cNvPr id="12" name="Text Placeholder 4"/>
          <p:cNvSpPr txBox="1">
            <a:spLocks/>
          </p:cNvSpPr>
          <p:nvPr/>
        </p:nvSpPr>
        <p:spPr>
          <a:xfrm>
            <a:off x="5020710" y="2527761"/>
            <a:ext cx="5861478" cy="745647"/>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The mission of the Alamo Area Council of Governments is to enhance the quality of life of all residents of the Alamo Region in partnership with elected and appointed officials, funders, community partners and beneficiaries</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050688" y="4647108"/>
            <a:ext cx="3245440" cy="246221"/>
          </a:xfrm>
          <a:prstGeom prst="rect">
            <a:avLst/>
          </a:prstGeom>
          <a:noFill/>
        </p:spPr>
        <p:txBody>
          <a:bodyPr wrap="none" lIns="0" tIns="0" rIns="0" bIns="0" rtlCol="0">
            <a:spAutoFit/>
          </a:bodyPr>
          <a:lstStyle/>
          <a:p>
            <a:r>
              <a:rPr lang="en-US" sz="1600" dirty="0">
                <a:latin typeface="Arial" panose="020B0604020202020204" pitchFamily="34" charset="0"/>
                <a:cs typeface="Arial" panose="020B0604020202020204" pitchFamily="34" charset="0"/>
              </a:rPr>
              <a:t>Weatherization Assistance Program</a:t>
            </a:r>
          </a:p>
        </p:txBody>
      </p:sp>
      <p:sp>
        <p:nvSpPr>
          <p:cNvPr id="14" name="Text Placeholder 4"/>
          <p:cNvSpPr txBox="1">
            <a:spLocks/>
          </p:cNvSpPr>
          <p:nvPr/>
        </p:nvSpPr>
        <p:spPr>
          <a:xfrm>
            <a:off x="5020710" y="5078332"/>
            <a:ext cx="5861478" cy="745647"/>
          </a:xfrm>
          <a:prstGeom prst="rect">
            <a:avLst/>
          </a:prstGeom>
        </p:spPr>
        <p:txBody>
          <a:bodyPr vert="horz" lIns="0" tIns="0" rIns="0" bIns="0" rtlCol="0">
            <a:no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400" dirty="0"/>
              <a:t>This program is designed to help low-income people overcome the high cost of energy through the installation of energy conservation measures at no cost to the applicant</a:t>
            </a:r>
            <a:r>
              <a:rPr lang="en-US" sz="1400"/>
              <a:t>. </a:t>
            </a:r>
            <a:endParaRPr lang="en-US" sz="1400" dirty="0">
              <a:latin typeface="Times New Roman" panose="02020603050405020304" pitchFamily="18" charset="0"/>
              <a:cs typeface="Times New Roman" panose="02020603050405020304" pitchFamily="18" charset="0"/>
            </a:endParaRPr>
          </a:p>
        </p:txBody>
      </p:sp>
      <p:sp>
        <p:nvSpPr>
          <p:cNvPr id="16" name="Text Placeholder 4"/>
          <p:cNvSpPr txBox="1">
            <a:spLocks/>
          </p:cNvSpPr>
          <p:nvPr/>
        </p:nvSpPr>
        <p:spPr>
          <a:xfrm>
            <a:off x="8350320" y="2527761"/>
            <a:ext cx="2531868" cy="745647"/>
          </a:xfrm>
          <a:prstGeom prst="rect">
            <a:avLst/>
          </a:prstGeom>
        </p:spPr>
        <p:txBody>
          <a:bodyPr vert="horz" lIns="0" tIns="0" rIns="0" bIns="0" rtlCol="0">
            <a:normAutofit/>
          </a:bodyPr>
          <a:lstStyle>
            <a:lvl1pPr marL="0" indent="0" algn="l" defTabSz="914400" rtl="0" eaLnBrk="1" latinLnBrk="0" hangingPunct="1">
              <a:lnSpc>
                <a:spcPct val="120000"/>
              </a:lnSpc>
              <a:spcBef>
                <a:spcPts val="1000"/>
              </a:spcBef>
              <a:buFont typeface="Arial"/>
              <a:buNone/>
              <a:defRPr sz="1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a:off x="5022575" y="3581520"/>
            <a:ext cx="6089373"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09B390E-F0FB-8C4F-8816-18D7A80399F6}"/>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57FA33F-DB8E-C54E-86C3-1A8FA5F2F6A1}"/>
              </a:ext>
            </a:extLst>
          </p:cNvPr>
          <p:cNvSpPr/>
          <p:nvPr/>
        </p:nvSpPr>
        <p:spPr>
          <a:xfrm>
            <a:off x="5016499" y="1252265"/>
            <a:ext cx="714663" cy="714663"/>
          </a:xfrm>
          <a:prstGeom prst="ellipse">
            <a:avLst/>
          </a:prstGeom>
          <a:solidFill>
            <a:srgbClr val="FBC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20BCE2C-CD54-BB48-A602-BF364C72E3B5}"/>
              </a:ext>
            </a:extLst>
          </p:cNvPr>
          <p:cNvSpPr/>
          <p:nvPr/>
        </p:nvSpPr>
        <p:spPr>
          <a:xfrm>
            <a:off x="5016499" y="3825344"/>
            <a:ext cx="714663" cy="714663"/>
          </a:xfrm>
          <a:prstGeom prst="ellipse">
            <a:avLst/>
          </a:prstGeom>
          <a:solidFill>
            <a:srgbClr val="FBC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72DB6CC-7BD4-AA42-A37D-8BD3A24ACD66}"/>
              </a:ext>
            </a:extLst>
          </p:cNvPr>
          <p:cNvPicPr>
            <a:picLocks noChangeAspect="1"/>
          </p:cNvPicPr>
          <p:nvPr/>
        </p:nvPicPr>
        <p:blipFill>
          <a:blip r:embed="rId3"/>
          <a:stretch>
            <a:fillRect/>
          </a:stretch>
        </p:blipFill>
        <p:spPr>
          <a:xfrm>
            <a:off x="5181383" y="1411154"/>
            <a:ext cx="391280" cy="391280"/>
          </a:xfrm>
          <a:prstGeom prst="rect">
            <a:avLst/>
          </a:prstGeom>
        </p:spPr>
      </p:pic>
      <p:pic>
        <p:nvPicPr>
          <p:cNvPr id="33" name="Picture 32">
            <a:extLst>
              <a:ext uri="{FF2B5EF4-FFF2-40B4-BE49-F238E27FC236}">
                <a16:creationId xmlns:a16="http://schemas.microsoft.com/office/drawing/2014/main" id="{92C37813-C20A-AD4A-AAF0-FEE1EBA41F00}"/>
              </a:ext>
            </a:extLst>
          </p:cNvPr>
          <p:cNvPicPr>
            <a:picLocks noChangeAspect="1"/>
          </p:cNvPicPr>
          <p:nvPr/>
        </p:nvPicPr>
        <p:blipFill>
          <a:blip r:embed="rId3"/>
          <a:stretch>
            <a:fillRect/>
          </a:stretch>
        </p:blipFill>
        <p:spPr>
          <a:xfrm>
            <a:off x="5181383" y="3994867"/>
            <a:ext cx="391280" cy="391280"/>
          </a:xfrm>
          <a:prstGeom prst="rect">
            <a:avLst/>
          </a:prstGeom>
        </p:spPr>
      </p:pic>
    </p:spTree>
    <p:extLst>
      <p:ext uri="{BB962C8B-B14F-4D97-AF65-F5344CB8AC3E}">
        <p14:creationId xmlns:p14="http://schemas.microsoft.com/office/powerpoint/2010/main" val="207431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flipV="1">
            <a:off x="3508375" y="908050"/>
            <a:ext cx="7162800" cy="1"/>
          </a:xfrm>
          <a:prstGeom prst="line">
            <a:avLst/>
          </a:prstGeom>
          <a:noFill/>
          <a:ln w="19050">
            <a:noFill/>
            <a:round/>
            <a:headEnd/>
            <a:tailEnd/>
          </a:ln>
        </p:spPr>
        <p:txBody>
          <a:bodyPr/>
          <a:lstStyle/>
          <a:p>
            <a:endParaRPr lang="en-US" sz="1400" dirty="0"/>
          </a:p>
        </p:txBody>
      </p:sp>
      <p:sp>
        <p:nvSpPr>
          <p:cNvPr id="3076" name="Line 2"/>
          <p:cNvSpPr>
            <a:spLocks noChangeShapeType="1"/>
          </p:cNvSpPr>
          <p:nvPr/>
        </p:nvSpPr>
        <p:spPr bwMode="auto">
          <a:xfrm>
            <a:off x="3508375" y="2701925"/>
            <a:ext cx="7162800" cy="0"/>
          </a:xfrm>
          <a:prstGeom prst="line">
            <a:avLst/>
          </a:prstGeom>
          <a:noFill/>
          <a:ln w="19050">
            <a:noFill/>
            <a:round/>
            <a:headEnd/>
            <a:tailEnd/>
          </a:ln>
        </p:spPr>
        <p:txBody>
          <a:bodyPr/>
          <a:lstStyle/>
          <a:p>
            <a:endParaRPr lang="en-US" sz="1400" dirty="0"/>
          </a:p>
        </p:txBody>
      </p:sp>
      <p:sp>
        <p:nvSpPr>
          <p:cNvPr id="3078" name="Rectangle 10"/>
          <p:cNvSpPr>
            <a:spLocks noChangeArrowheads="1"/>
          </p:cNvSpPr>
          <p:nvPr/>
        </p:nvSpPr>
        <p:spPr bwMode="auto">
          <a:xfrm>
            <a:off x="-304800" y="1675708"/>
            <a:ext cx="184731" cy="307777"/>
          </a:xfrm>
          <a:prstGeom prst="rect">
            <a:avLst/>
          </a:prstGeom>
          <a:noFill/>
          <a:ln w="9525">
            <a:noFill/>
            <a:miter lim="800000"/>
            <a:headEnd/>
            <a:tailEnd/>
          </a:ln>
        </p:spPr>
        <p:txBody>
          <a:bodyPr wrap="none" anchor="ctr">
            <a:spAutoFit/>
          </a:bodyPr>
          <a:lstStyle/>
          <a:p>
            <a:endParaRPr lang="en-US" sz="1400" dirty="0">
              <a:latin typeface="Calibri" pitchFamily="34" charset="0"/>
            </a:endParaRPr>
          </a:p>
        </p:txBody>
      </p:sp>
      <p:sp>
        <p:nvSpPr>
          <p:cNvPr id="13" name="Shape 246"/>
          <p:cNvSpPr txBox="1">
            <a:spLocks/>
          </p:cNvSpPr>
          <p:nvPr/>
        </p:nvSpPr>
        <p:spPr>
          <a:xfrm rot="283">
            <a:off x="35777" y="7185"/>
            <a:ext cx="12124084" cy="1329684"/>
          </a:xfrm>
          <a:prstGeom prst="rect">
            <a:avLst/>
          </a:prstGeom>
          <a:solidFill>
            <a:srgbClr val="002060"/>
          </a:solidFill>
          <a:ln w="38100" cap="flat" cmpd="sng">
            <a:solidFill>
              <a:srgbClr val="000000"/>
            </a:solidFill>
            <a:prstDash val="solid"/>
            <a:round/>
            <a:headEnd type="none" w="med" len="med"/>
            <a:tailEnd type="none" w="med" len="med"/>
          </a:ln>
        </p:spPr>
        <p:txBody>
          <a:bodyPr lIns="121900" tIns="121900" rIns="121900" bIns="12190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 sz="4400" dirty="0">
                <a:solidFill>
                  <a:schemeClr val="bg1"/>
                </a:solidFill>
                <a:latin typeface="Arial Black" panose="020B0A04020102020204" pitchFamily="34" charset="0"/>
              </a:rPr>
              <a:t>AACOG’s PROGRAMS</a:t>
            </a:r>
          </a:p>
        </p:txBody>
      </p:sp>
      <p:sp>
        <p:nvSpPr>
          <p:cNvPr id="8" name="Rectangle 4"/>
          <p:cNvSpPr>
            <a:spLocks noChangeArrowheads="1"/>
          </p:cNvSpPr>
          <p:nvPr/>
        </p:nvSpPr>
        <p:spPr bwMode="auto">
          <a:xfrm>
            <a:off x="738417" y="1193801"/>
            <a:ext cx="11148783" cy="5386090"/>
          </a:xfrm>
          <a:prstGeom prst="rect">
            <a:avLst/>
          </a:prstGeom>
          <a:noFill/>
          <a:ln w="9525">
            <a:noFill/>
            <a:miter lim="800000"/>
            <a:headEnd/>
            <a:tailEnd/>
          </a:ln>
          <a:effectLst/>
        </p:spPr>
        <p:txBody>
          <a:bodyPr wrap="square">
            <a:spAutoFit/>
          </a:bodyPr>
          <a:lstStyle/>
          <a:p>
            <a:pPr eaLnBrk="1" hangingPunct="1">
              <a:buFontTx/>
              <a:buChar char="•"/>
              <a:defRPr/>
            </a:pPr>
            <a:endParaRPr lang="en-US" sz="3200" dirty="0">
              <a:latin typeface="Arial" charset="0"/>
            </a:endParaRPr>
          </a:p>
          <a:p>
            <a:pPr>
              <a:buFontTx/>
              <a:buChar char="•"/>
              <a:defRPr/>
            </a:pPr>
            <a:r>
              <a:rPr lang="en-US" sz="2400" dirty="0">
                <a:latin typeface="Arial" charset="0"/>
              </a:rPr>
              <a:t>Agency Administration &amp; Management</a:t>
            </a:r>
          </a:p>
          <a:p>
            <a:pPr>
              <a:buFontTx/>
              <a:buChar char="•"/>
              <a:defRPr/>
            </a:pPr>
            <a:r>
              <a:rPr lang="en-US" sz="2400" dirty="0">
                <a:latin typeface="Arial" charset="0"/>
              </a:rPr>
              <a:t>Air Quality &amp; Natural Resources</a:t>
            </a:r>
          </a:p>
          <a:p>
            <a:pPr eaLnBrk="1" hangingPunct="1">
              <a:buFontTx/>
              <a:buChar char="•"/>
              <a:defRPr/>
            </a:pPr>
            <a:r>
              <a:rPr lang="en-US" sz="2400" dirty="0">
                <a:latin typeface="Arial" charset="0"/>
              </a:rPr>
              <a:t>Alamo and Bexar Area Agencies on Aging “AAA’s”</a:t>
            </a:r>
          </a:p>
          <a:p>
            <a:pPr eaLnBrk="1" hangingPunct="1">
              <a:buFontTx/>
              <a:buChar char="•"/>
              <a:defRPr/>
            </a:pPr>
            <a:r>
              <a:rPr lang="en-US" sz="2400" dirty="0">
                <a:latin typeface="Arial" charset="0"/>
              </a:rPr>
              <a:t>Alamo Regional Transit “ART”</a:t>
            </a:r>
          </a:p>
          <a:p>
            <a:pPr eaLnBrk="1" hangingPunct="1">
              <a:buFontTx/>
              <a:buChar char="•"/>
              <a:defRPr/>
            </a:pPr>
            <a:r>
              <a:rPr lang="en-US" sz="2400" dirty="0">
                <a:latin typeface="Arial" charset="0"/>
              </a:rPr>
              <a:t>Compatible Use Program “CUP”</a:t>
            </a:r>
          </a:p>
          <a:p>
            <a:pPr eaLnBrk="1" hangingPunct="1">
              <a:buFontTx/>
              <a:buChar char="•"/>
              <a:defRPr/>
            </a:pPr>
            <a:r>
              <a:rPr lang="en-US" sz="2400" dirty="0">
                <a:latin typeface="Arial" charset="0"/>
              </a:rPr>
              <a:t>Intellectual and Developmental Disabilities Program “IDD”</a:t>
            </a:r>
          </a:p>
          <a:p>
            <a:pPr eaLnBrk="1" hangingPunct="1">
              <a:buFontTx/>
              <a:buChar char="•"/>
              <a:defRPr/>
            </a:pPr>
            <a:r>
              <a:rPr lang="en-US" sz="2400" dirty="0">
                <a:latin typeface="Arial" charset="0"/>
              </a:rPr>
              <a:t>Public Safety</a:t>
            </a:r>
          </a:p>
          <a:p>
            <a:pPr>
              <a:buFontTx/>
              <a:buChar char="•"/>
              <a:defRPr/>
            </a:pPr>
            <a:r>
              <a:rPr lang="en-US" sz="2400" dirty="0">
                <a:latin typeface="Arial" charset="0"/>
              </a:rPr>
              <a:t>Regional Services (Economic Development)</a:t>
            </a:r>
          </a:p>
          <a:p>
            <a:pPr eaLnBrk="1" hangingPunct="1">
              <a:buFontTx/>
              <a:buChar char="•"/>
              <a:defRPr/>
            </a:pPr>
            <a:r>
              <a:rPr lang="en-US" sz="2400" dirty="0">
                <a:latin typeface="Arial" charset="0"/>
              </a:rPr>
              <a:t>Resource Recovery</a:t>
            </a:r>
          </a:p>
          <a:p>
            <a:pPr eaLnBrk="1" hangingPunct="1">
              <a:buFontTx/>
              <a:buChar char="•"/>
              <a:defRPr/>
            </a:pPr>
            <a:r>
              <a:rPr lang="en-US" sz="2400" dirty="0">
                <a:latin typeface="Arial" charset="0"/>
              </a:rPr>
              <a:t>Weatherization Assistance Program</a:t>
            </a:r>
          </a:p>
          <a:p>
            <a:pPr eaLnBrk="1" hangingPunct="1">
              <a:buFontTx/>
              <a:buChar char="•"/>
              <a:defRPr/>
            </a:pPr>
            <a:r>
              <a:rPr lang="en-US" sz="2400" dirty="0">
                <a:latin typeface="Arial" charset="0"/>
              </a:rPr>
              <a:t>Veterans Program</a:t>
            </a:r>
          </a:p>
          <a:p>
            <a:pPr eaLnBrk="1" hangingPunct="1">
              <a:defRPr/>
            </a:pPr>
            <a:endParaRPr lang="en-US" sz="2400" b="1" dirty="0">
              <a:effectLst>
                <a:outerShdw blurRad="38100" dist="38100" dir="2700000" algn="tl">
                  <a:srgbClr val="FFFFFF"/>
                </a:outerShdw>
              </a:effectLst>
              <a:latin typeface="Arial" charset="0"/>
            </a:endParaRPr>
          </a:p>
          <a:p>
            <a:pPr eaLnBrk="1" hangingPunct="1">
              <a:defRPr/>
            </a:pPr>
            <a:endParaRPr lang="en-US" sz="2400" b="1" dirty="0">
              <a:effectLst>
                <a:outerShdw blurRad="38100" dist="38100" dir="2700000" algn="tl">
                  <a:srgbClr val="FFFFFF"/>
                </a:outerShdw>
              </a:effectLst>
              <a:latin typeface="Arial" charset="0"/>
            </a:endParaRPr>
          </a:p>
        </p:txBody>
      </p:sp>
      <p:pic>
        <p:nvPicPr>
          <p:cNvPr id="9" name="Picture 8" descr="AACOGLogo"/>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54399" y="5461000"/>
            <a:ext cx="1801132" cy="1219200"/>
          </a:xfrm>
          <a:prstGeom prst="rect">
            <a:avLst/>
          </a:prstGeom>
          <a:noFill/>
          <a:ln>
            <a:noFill/>
          </a:ln>
        </p:spPr>
      </p:pic>
    </p:spTree>
    <p:extLst>
      <p:ext uri="{BB962C8B-B14F-4D97-AF65-F5344CB8AC3E}">
        <p14:creationId xmlns:p14="http://schemas.microsoft.com/office/powerpoint/2010/main" val="20621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city&#10;&#10;Description automatically generated">
            <a:extLst>
              <a:ext uri="{FF2B5EF4-FFF2-40B4-BE49-F238E27FC236}">
                <a16:creationId xmlns:a16="http://schemas.microsoft.com/office/drawing/2014/main" id="{C01A76F0-6EFB-894B-AF18-9B32B0629DB3}"/>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a:fillRect/>
          </a:stretch>
        </p:blipFill>
        <p:spPr/>
      </p:pic>
      <p:sp>
        <p:nvSpPr>
          <p:cNvPr id="10" name="Title 1">
            <a:extLst>
              <a:ext uri="{FF2B5EF4-FFF2-40B4-BE49-F238E27FC236}">
                <a16:creationId xmlns:a16="http://schemas.microsoft.com/office/drawing/2014/main" id="{7C2DBE83-652E-BF4B-AE3E-BE5CB017D38F}"/>
              </a:ext>
            </a:extLst>
          </p:cNvPr>
          <p:cNvSpPr txBox="1">
            <a:spLocks/>
          </p:cNvSpPr>
          <p:nvPr/>
        </p:nvSpPr>
        <p:spPr>
          <a:xfrm>
            <a:off x="5032514" y="593822"/>
            <a:ext cx="6737728" cy="383621"/>
          </a:xfrm>
          <a:prstGeom prst="rect">
            <a:avLst/>
          </a:prstGeom>
        </p:spPr>
        <p:txBody>
          <a:bodyPr vert="horz" lIns="0" tIns="0" rIns="0" bIns="0" rtlCol="0" anchor="t">
            <a:normAutofit fontScale="97500"/>
          </a:bodyPr>
          <a:lstStyle>
            <a:lvl1pPr algn="l" defTabSz="914400" rtl="0" eaLnBrk="1" latinLnBrk="0" hangingPunct="1">
              <a:lnSpc>
                <a:spcPct val="110000"/>
              </a:lnSpc>
              <a:spcBef>
                <a:spcPct val="0"/>
              </a:spcBef>
              <a:buNone/>
              <a:defRPr sz="2400" kern="1200">
                <a:solidFill>
                  <a:srgbClr val="001689"/>
                </a:solidFill>
                <a:latin typeface="Helvetica" pitchFamily="2" charset="0"/>
                <a:ea typeface="+mj-ea"/>
                <a:cs typeface="+mj-cs"/>
              </a:defRPr>
            </a:lvl1pPr>
          </a:lstStyle>
          <a:p>
            <a:r>
              <a:rPr lang="en-US" dirty="0">
                <a:latin typeface="Arial" panose="020B0604020202020204" pitchFamily="34" charset="0"/>
                <a:cs typeface="Arial" panose="020B0604020202020204" pitchFamily="34" charset="0"/>
              </a:rPr>
              <a:t>Who We Serve</a:t>
            </a:r>
          </a:p>
        </p:txBody>
      </p:sp>
      <p:sp>
        <p:nvSpPr>
          <p:cNvPr id="13" name="Rectangle 12">
            <a:extLst>
              <a:ext uri="{FF2B5EF4-FFF2-40B4-BE49-F238E27FC236}">
                <a16:creationId xmlns:a16="http://schemas.microsoft.com/office/drawing/2014/main" id="{5B10D72D-0D7C-624C-9345-800EBFE78AEC}"/>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42013" y="1428716"/>
            <a:ext cx="6096000" cy="1477328"/>
          </a:xfrm>
          <a:prstGeom prst="rect">
            <a:avLst/>
          </a:prstGeom>
        </p:spPr>
        <p:txBody>
          <a:bodyPr>
            <a:spAutoFit/>
          </a:bodyPr>
          <a:lstStyle/>
          <a:p>
            <a:r>
              <a:rPr lang="en-US" dirty="0"/>
              <a:t>AACOG serves 13 counties and 12,582 square miles. Comprising the area planning region are Atascosa, Bandera, Bexar, Comal, Frio, Gillespie, Guadalupe, Karnes, Kendall, Kerr, Medina, McMullen, and Wilson counties.</a:t>
            </a:r>
          </a:p>
        </p:txBody>
      </p:sp>
      <p:pic>
        <p:nvPicPr>
          <p:cNvPr id="7" name="Picture 8" descr="C:\Users\lindemanns\AppData\Local\Microsoft\Windows\Temporary Internet Files\Content.Outlook\NWMJ0T0M\13CountyMap.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9887" y="2608834"/>
            <a:ext cx="4089952" cy="395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B870BB8-AD65-4FEE-B563-D5D7A3BD9FD2}"/>
              </a:ext>
            </a:extLst>
          </p:cNvPr>
          <p:cNvSpPr txBox="1"/>
          <p:nvPr/>
        </p:nvSpPr>
        <p:spPr>
          <a:xfrm>
            <a:off x="4676359" y="5572851"/>
            <a:ext cx="3213654" cy="738664"/>
          </a:xfrm>
          <a:prstGeom prst="rect">
            <a:avLst/>
          </a:prstGeom>
          <a:noFill/>
        </p:spPr>
        <p:txBody>
          <a:bodyPr wrap="square" rtlCol="0">
            <a:spAutoFit/>
          </a:bodyPr>
          <a:lstStyle/>
          <a:p>
            <a:r>
              <a:rPr lang="en-US" sz="1400" dirty="0"/>
              <a:t>*McMullen County receives its weatherization services from the Community Action Committee of Victoria</a:t>
            </a:r>
          </a:p>
        </p:txBody>
      </p:sp>
    </p:spTree>
    <p:extLst>
      <p:ext uri="{BB962C8B-B14F-4D97-AF65-F5344CB8AC3E}">
        <p14:creationId xmlns:p14="http://schemas.microsoft.com/office/powerpoint/2010/main" val="1645347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16">
            <a:extLst>
              <a:ext uri="{FF2B5EF4-FFF2-40B4-BE49-F238E27FC236}">
                <a16:creationId xmlns:a16="http://schemas.microsoft.com/office/drawing/2014/main" id="{512043BF-8EDB-8549-B30B-A4D5156DA502}"/>
              </a:ext>
            </a:extLst>
          </p:cNvPr>
          <p:cNvPicPr>
            <a:picLocks noChangeAspect="1"/>
          </p:cNvPicPr>
          <p:nvPr/>
        </p:nvPicPr>
        <p:blipFill>
          <a:blip r:embed="rId2" cstate="screen">
            <a:alphaModFix amt="8000"/>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pic>
        <p:nvPicPr>
          <p:cNvPr id="7" name="Picture Placeholder 6" descr="A picture containing grass, outdoor, tree, stone&#10;&#10;Description automatically generated">
            <a:extLst>
              <a:ext uri="{FF2B5EF4-FFF2-40B4-BE49-F238E27FC236}">
                <a16:creationId xmlns:a16="http://schemas.microsoft.com/office/drawing/2014/main" id="{6980DCA6-8510-264B-8748-9A0649EAC960}"/>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0" y="2872001"/>
            <a:ext cx="4253948" cy="3773348"/>
          </a:xfrm>
        </p:spPr>
      </p:pic>
      <p:sp>
        <p:nvSpPr>
          <p:cNvPr id="13" name="Rectangle 12">
            <a:extLst>
              <a:ext uri="{FF2B5EF4-FFF2-40B4-BE49-F238E27FC236}">
                <a16:creationId xmlns:a16="http://schemas.microsoft.com/office/drawing/2014/main" id="{29915EB5-239F-0B45-B9DF-A87D32502BFD}"/>
              </a:ext>
            </a:extLst>
          </p:cNvPr>
          <p:cNvSpPr/>
          <p:nvPr/>
        </p:nvSpPr>
        <p:spPr>
          <a:xfrm>
            <a:off x="0" y="6645348"/>
            <a:ext cx="12192000" cy="220269"/>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48046" y="501828"/>
            <a:ext cx="2738437" cy="1898814"/>
          </a:xfrm>
          <a:prstGeom prst="rect">
            <a:avLst/>
          </a:prstGeom>
        </p:spPr>
        <p:txBody>
          <a:bodyPr vert="horz" lIns="0" tIns="0" rIns="0" bIns="0" rtlCol="0" anchor="ctr">
            <a:noAutofit/>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r>
              <a:rPr lang="en-US" sz="4000" dirty="0"/>
              <a:t>Funding Sources</a:t>
            </a:r>
          </a:p>
        </p:txBody>
      </p:sp>
      <p:sp>
        <p:nvSpPr>
          <p:cNvPr id="9" name="Oval 8">
            <a:extLst>
              <a:ext uri="{FF2B5EF4-FFF2-40B4-BE49-F238E27FC236}">
                <a16:creationId xmlns:a16="http://schemas.microsoft.com/office/drawing/2014/main" id="{004C9F19-372B-C447-AC04-B2A28459BEB4}"/>
              </a:ext>
            </a:extLst>
          </p:cNvPr>
          <p:cNvSpPr/>
          <p:nvPr/>
        </p:nvSpPr>
        <p:spPr>
          <a:xfrm>
            <a:off x="4965699" y="501828"/>
            <a:ext cx="452757" cy="452757"/>
          </a:xfrm>
          <a:prstGeom prst="ellipse">
            <a:avLst/>
          </a:prstGeom>
          <a:solidFill>
            <a:srgbClr val="FBC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24588" y="501828"/>
            <a:ext cx="3969035" cy="369332"/>
          </a:xfrm>
          <a:prstGeom prst="rect">
            <a:avLst/>
          </a:prstGeom>
          <a:noFill/>
        </p:spPr>
        <p:txBody>
          <a:bodyPr wrap="none" lIns="0" tIns="0" rIns="0" bIns="0" rtlCol="0">
            <a:spAutoFit/>
          </a:bodyPr>
          <a:lstStyle/>
          <a:p>
            <a:r>
              <a:rPr lang="en-US" sz="2400" dirty="0">
                <a:solidFill>
                  <a:srgbClr val="001689"/>
                </a:solidFill>
                <a:latin typeface="Arial" panose="020B0604020202020204" pitchFamily="34" charset="0"/>
                <a:cs typeface="Arial" panose="020B0604020202020204" pitchFamily="34" charset="0"/>
              </a:rPr>
              <a:t>Department of Energy (DOE)</a:t>
            </a:r>
          </a:p>
        </p:txBody>
      </p:sp>
      <p:sp>
        <p:nvSpPr>
          <p:cNvPr id="15" name="TextBox 14"/>
          <p:cNvSpPr txBox="1"/>
          <p:nvPr/>
        </p:nvSpPr>
        <p:spPr>
          <a:xfrm>
            <a:off x="5924588" y="2240172"/>
            <a:ext cx="5309117" cy="738664"/>
          </a:xfrm>
          <a:prstGeom prst="rect">
            <a:avLst/>
          </a:prstGeom>
          <a:noFill/>
        </p:spPr>
        <p:txBody>
          <a:bodyPr wrap="square" lIns="0" tIns="0" rIns="0" bIns="0" rtlCol="0">
            <a:spAutoFit/>
          </a:bodyPr>
          <a:lstStyle>
            <a:defPPr>
              <a:defRPr lang="en-US"/>
            </a:defPPr>
            <a:lvl1pPr>
              <a:defRPr sz="2400">
                <a:solidFill>
                  <a:srgbClr val="001689"/>
                </a:solidFill>
                <a:latin typeface="Arial" panose="020B0604020202020204" pitchFamily="34" charset="0"/>
                <a:cs typeface="Arial" panose="020B0604020202020204" pitchFamily="34" charset="0"/>
              </a:defRPr>
            </a:lvl1pPr>
          </a:lstStyle>
          <a:p>
            <a:r>
              <a:rPr lang="en-US" dirty="0"/>
              <a:t>Low Income Home Energy Assistance Program (LIHEAP)</a:t>
            </a:r>
          </a:p>
        </p:txBody>
      </p:sp>
      <p:sp>
        <p:nvSpPr>
          <p:cNvPr id="18" name="TextBox 17"/>
          <p:cNvSpPr txBox="1"/>
          <p:nvPr/>
        </p:nvSpPr>
        <p:spPr>
          <a:xfrm>
            <a:off x="5924589" y="4312594"/>
            <a:ext cx="5226012" cy="738664"/>
          </a:xfrm>
          <a:prstGeom prst="rect">
            <a:avLst/>
          </a:prstGeom>
          <a:noFill/>
        </p:spPr>
        <p:txBody>
          <a:bodyPr wrap="square" lIns="0" tIns="0" rIns="0" bIns="0" rtlCol="0">
            <a:spAutoFit/>
          </a:bodyPr>
          <a:lstStyle>
            <a:defPPr>
              <a:defRPr lang="en-US"/>
            </a:defPPr>
            <a:lvl1pPr>
              <a:defRPr sz="2400">
                <a:solidFill>
                  <a:srgbClr val="001689"/>
                </a:solidFill>
                <a:latin typeface="Arial" panose="020B0604020202020204" pitchFamily="34" charset="0"/>
                <a:cs typeface="Arial" panose="020B0604020202020204" pitchFamily="34" charset="0"/>
              </a:defRPr>
            </a:lvl1pPr>
          </a:lstStyle>
          <a:p>
            <a:r>
              <a:rPr lang="en-US" dirty="0"/>
              <a:t>Department of Energy Bipartisan Infrastructure Law (DOE BIL)</a:t>
            </a:r>
          </a:p>
        </p:txBody>
      </p:sp>
      <p:pic>
        <p:nvPicPr>
          <p:cNvPr id="23" name="Picture 22">
            <a:extLst>
              <a:ext uri="{FF2B5EF4-FFF2-40B4-BE49-F238E27FC236}">
                <a16:creationId xmlns:a16="http://schemas.microsoft.com/office/drawing/2014/main" id="{8B8C8B8D-7242-E147-96C9-09DCE8F89B9C}"/>
              </a:ext>
            </a:extLst>
          </p:cNvPr>
          <p:cNvPicPr>
            <a:picLocks noChangeAspect="1"/>
          </p:cNvPicPr>
          <p:nvPr/>
        </p:nvPicPr>
        <p:blipFill>
          <a:blip r:embed="rId4"/>
          <a:stretch>
            <a:fillRect/>
          </a:stretch>
        </p:blipFill>
        <p:spPr>
          <a:xfrm>
            <a:off x="5073162" y="625048"/>
            <a:ext cx="235955" cy="191713"/>
          </a:xfrm>
          <a:prstGeom prst="rect">
            <a:avLst/>
          </a:prstGeom>
        </p:spPr>
      </p:pic>
      <p:sp>
        <p:nvSpPr>
          <p:cNvPr id="24" name="Oval 23">
            <a:extLst>
              <a:ext uri="{FF2B5EF4-FFF2-40B4-BE49-F238E27FC236}">
                <a16:creationId xmlns:a16="http://schemas.microsoft.com/office/drawing/2014/main" id="{4343DC45-0AFC-5041-A239-F4B75B59CD78}"/>
              </a:ext>
            </a:extLst>
          </p:cNvPr>
          <p:cNvSpPr/>
          <p:nvPr/>
        </p:nvSpPr>
        <p:spPr>
          <a:xfrm>
            <a:off x="4965699" y="2272709"/>
            <a:ext cx="452757" cy="452757"/>
          </a:xfrm>
          <a:prstGeom prst="ellipse">
            <a:avLst/>
          </a:prstGeom>
          <a:solidFill>
            <a:srgbClr val="FBC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86775E2-43C2-A541-9C2A-5A1566B46B98}"/>
              </a:ext>
            </a:extLst>
          </p:cNvPr>
          <p:cNvPicPr>
            <a:picLocks noChangeAspect="1"/>
          </p:cNvPicPr>
          <p:nvPr/>
        </p:nvPicPr>
        <p:blipFill>
          <a:blip r:embed="rId4"/>
          <a:stretch>
            <a:fillRect/>
          </a:stretch>
        </p:blipFill>
        <p:spPr>
          <a:xfrm>
            <a:off x="5073162" y="2395929"/>
            <a:ext cx="235955" cy="191713"/>
          </a:xfrm>
          <a:prstGeom prst="rect">
            <a:avLst/>
          </a:prstGeom>
        </p:spPr>
      </p:pic>
      <p:sp>
        <p:nvSpPr>
          <p:cNvPr id="26" name="Oval 25">
            <a:extLst>
              <a:ext uri="{FF2B5EF4-FFF2-40B4-BE49-F238E27FC236}">
                <a16:creationId xmlns:a16="http://schemas.microsoft.com/office/drawing/2014/main" id="{C5959238-5868-8340-80CD-AF245A4BDA14}"/>
              </a:ext>
            </a:extLst>
          </p:cNvPr>
          <p:cNvSpPr/>
          <p:nvPr/>
        </p:nvSpPr>
        <p:spPr>
          <a:xfrm>
            <a:off x="4984990" y="4347871"/>
            <a:ext cx="452757" cy="452757"/>
          </a:xfrm>
          <a:prstGeom prst="ellipse">
            <a:avLst/>
          </a:prstGeom>
          <a:solidFill>
            <a:srgbClr val="FBC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644BC4FB-DA16-8442-B5ED-4665B0CAEA72}"/>
              </a:ext>
            </a:extLst>
          </p:cNvPr>
          <p:cNvPicPr>
            <a:picLocks noChangeAspect="1"/>
          </p:cNvPicPr>
          <p:nvPr/>
        </p:nvPicPr>
        <p:blipFill>
          <a:blip r:embed="rId4"/>
          <a:stretch>
            <a:fillRect/>
          </a:stretch>
        </p:blipFill>
        <p:spPr>
          <a:xfrm>
            <a:off x="5092453" y="4471091"/>
            <a:ext cx="235955" cy="191713"/>
          </a:xfrm>
          <a:prstGeom prst="rect">
            <a:avLst/>
          </a:prstGeom>
        </p:spPr>
      </p:pic>
      <p:pic>
        <p:nvPicPr>
          <p:cNvPr id="29" name="Picture 28">
            <a:extLst>
              <a:ext uri="{FF2B5EF4-FFF2-40B4-BE49-F238E27FC236}">
                <a16:creationId xmlns:a16="http://schemas.microsoft.com/office/drawing/2014/main" id="{40657CAF-14FA-E948-A976-B2A1E86E7481}"/>
              </a:ext>
            </a:extLst>
          </p:cNvPr>
          <p:cNvPicPr>
            <a:picLocks noChangeAspect="1"/>
          </p:cNvPicPr>
          <p:nvPr/>
        </p:nvPicPr>
        <p:blipFill>
          <a:blip r:embed="rId4"/>
          <a:stretch>
            <a:fillRect/>
          </a:stretch>
        </p:blipFill>
        <p:spPr>
          <a:xfrm>
            <a:off x="5096409" y="5224781"/>
            <a:ext cx="235955" cy="191713"/>
          </a:xfrm>
          <a:prstGeom prst="rect">
            <a:avLst/>
          </a:prstGeom>
        </p:spPr>
      </p:pic>
      <p:sp>
        <p:nvSpPr>
          <p:cNvPr id="8" name="TextBox 7"/>
          <p:cNvSpPr txBox="1"/>
          <p:nvPr/>
        </p:nvSpPr>
        <p:spPr>
          <a:xfrm>
            <a:off x="5924588" y="886163"/>
            <a:ext cx="5480668"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July 1, 2024 – June 30, 2025</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$721,198</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Project Units – 50</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Cost Per Unit - $8,250</a:t>
            </a:r>
          </a:p>
          <a:p>
            <a:endParaRPr lang="en-US" dirty="0">
              <a:solidFill>
                <a:srgbClr val="232323"/>
              </a:solidFill>
              <a:latin typeface="Arial" panose="020B0604020202020204" pitchFamily="34" charset="0"/>
              <a:cs typeface="Arial" panose="020B0604020202020204" pitchFamily="34" charset="0"/>
            </a:endParaRPr>
          </a:p>
        </p:txBody>
      </p:sp>
      <p:sp>
        <p:nvSpPr>
          <p:cNvPr id="30" name="TextBox 29"/>
          <p:cNvSpPr txBox="1"/>
          <p:nvPr/>
        </p:nvSpPr>
        <p:spPr>
          <a:xfrm>
            <a:off x="5924588" y="3018830"/>
            <a:ext cx="5480668"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sym typeface="Wingdings" panose="05000000000000000000" pitchFamily="2" charset="2"/>
              </a:rPr>
              <a:t>January 1, 2024 – December 31, 2024</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sym typeface="Wingdings" panose="05000000000000000000" pitchFamily="2" charset="2"/>
              </a:rPr>
              <a:t>$919,614</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sym typeface="Wingdings" panose="05000000000000000000" pitchFamily="2" charset="2"/>
              </a:rPr>
              <a:t>Projected Units – 57</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sym typeface="Wingdings" panose="05000000000000000000" pitchFamily="2" charset="2"/>
              </a:rPr>
              <a:t>Cost Per Unit - $12,000</a:t>
            </a:r>
          </a:p>
          <a:p>
            <a:endParaRPr lang="en-US" dirty="0">
              <a:solidFill>
                <a:srgbClr val="232323"/>
              </a:solidFill>
              <a:latin typeface="Arial" panose="020B0604020202020204" pitchFamily="34" charset="0"/>
              <a:cs typeface="Arial" panose="020B0604020202020204" pitchFamily="34" charset="0"/>
            </a:endParaRPr>
          </a:p>
        </p:txBody>
      </p:sp>
      <p:sp>
        <p:nvSpPr>
          <p:cNvPr id="31" name="TextBox 30"/>
          <p:cNvSpPr txBox="1"/>
          <p:nvPr/>
        </p:nvSpPr>
        <p:spPr>
          <a:xfrm>
            <a:off x="5924588" y="5036366"/>
            <a:ext cx="5480668"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July 15, 2023 – June 30, 2026 (3-year grant)</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$3,511,208</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Project Units – 250</a:t>
            </a:r>
          </a:p>
          <a:p>
            <a:pPr marL="285750" indent="-285750">
              <a:buFont typeface="Wingdings" panose="05000000000000000000" pitchFamily="2" charset="2"/>
              <a:buChar char="§"/>
            </a:pPr>
            <a:r>
              <a:rPr lang="en-US" dirty="0">
                <a:solidFill>
                  <a:srgbClr val="232323"/>
                </a:solidFill>
                <a:latin typeface="Arial" panose="020B0604020202020204" pitchFamily="34" charset="0"/>
                <a:cs typeface="Arial" panose="020B0604020202020204" pitchFamily="34" charset="0"/>
              </a:rPr>
              <a:t>Cost Per Unit - $8,250</a:t>
            </a:r>
          </a:p>
        </p:txBody>
      </p:sp>
    </p:spTree>
    <p:extLst>
      <p:ext uri="{BB962C8B-B14F-4D97-AF65-F5344CB8AC3E}">
        <p14:creationId xmlns:p14="http://schemas.microsoft.com/office/powerpoint/2010/main" val="658158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6500" y="380882"/>
            <a:ext cx="6091767" cy="815573"/>
          </a:xfrm>
        </p:spPr>
        <p:txBody>
          <a:bodyPr>
            <a:normAutofit fontScale="90000"/>
          </a:bodyPr>
          <a:lstStyle/>
          <a:p>
            <a:r>
              <a:rPr lang="en-US" dirty="0"/>
              <a:t>What services does weatherization provide?</a:t>
            </a:r>
          </a:p>
        </p:txBody>
      </p:sp>
      <p:sp>
        <p:nvSpPr>
          <p:cNvPr id="4" name="Text Placeholder 3"/>
          <p:cNvSpPr>
            <a:spLocks noGrp="1"/>
          </p:cNvSpPr>
          <p:nvPr>
            <p:ph type="body" sz="quarter" idx="10"/>
          </p:nvPr>
        </p:nvSpPr>
        <p:spPr>
          <a:xfrm>
            <a:off x="5016501" y="1804582"/>
            <a:ext cx="6091766" cy="4232640"/>
          </a:xfrm>
        </p:spPr>
        <p:txBody>
          <a:bodyPr>
            <a:normAutofit fontScale="25000" lnSpcReduction="20000"/>
          </a:bodyPr>
          <a:lstStyle/>
          <a:p>
            <a:pPr marL="171450" indent="-171450">
              <a:buFont typeface="Arial" panose="020B0604020202020204" pitchFamily="34" charset="0"/>
              <a:buChar char="•"/>
            </a:pPr>
            <a:r>
              <a:rPr lang="en-US" sz="8000" dirty="0"/>
              <a:t>Insulating attics and walls.</a:t>
            </a:r>
          </a:p>
          <a:p>
            <a:pPr marL="171450" indent="-171450">
              <a:buFont typeface="Arial" panose="020B0604020202020204" pitchFamily="34" charset="0"/>
              <a:buChar char="•"/>
            </a:pPr>
            <a:r>
              <a:rPr lang="en-US" sz="8000" dirty="0"/>
              <a:t>Weather stripping of doors and windows.</a:t>
            </a:r>
          </a:p>
          <a:p>
            <a:pPr marL="171450" indent="-171450">
              <a:buFont typeface="Arial" panose="020B0604020202020204" pitchFamily="34" charset="0"/>
              <a:buChar char="•"/>
            </a:pPr>
            <a:r>
              <a:rPr lang="en-US" sz="8000" dirty="0"/>
              <a:t>Caulking and sealing cracks and holes in the house’s structure.</a:t>
            </a:r>
          </a:p>
          <a:p>
            <a:pPr marL="171450" indent="-171450">
              <a:buFont typeface="Arial" panose="020B0604020202020204" pitchFamily="34" charset="0"/>
              <a:buChar char="•"/>
            </a:pPr>
            <a:r>
              <a:rPr lang="en-US" sz="8000" dirty="0"/>
              <a:t>Incidental repairs to preserve and protect the weatherization materials installed.</a:t>
            </a:r>
          </a:p>
          <a:p>
            <a:pPr marL="171450" indent="-171450">
              <a:buFont typeface="Arial" panose="020B0604020202020204" pitchFamily="34" charset="0"/>
              <a:buChar char="•"/>
            </a:pPr>
            <a:r>
              <a:rPr lang="en-US" sz="8000" dirty="0"/>
              <a:t>Refrigerators, HVAC, stoves and water heaters will be tested and may be tuned up or replaced if approved by funding agency.</a:t>
            </a:r>
          </a:p>
          <a:p>
            <a:pPr marL="171450" indent="-171450">
              <a:buFont typeface="Arial" panose="020B0604020202020204" pitchFamily="34" charset="0"/>
              <a:buChar char="•"/>
            </a:pPr>
            <a:r>
              <a:rPr lang="en-US" sz="8000" dirty="0"/>
              <a:t>NOTE:  The Weatherization Program does not do home repairs such as: roofing, plumbing, electrical or house leveling.</a:t>
            </a:r>
          </a:p>
          <a:p>
            <a:endParaRPr lang="en-US" sz="1200" dirty="0"/>
          </a:p>
        </p:txBody>
      </p:sp>
      <p:pic>
        <p:nvPicPr>
          <p:cNvPr id="17" name="Picture Placeholder 16">
            <a:extLst>
              <a:ext uri="{FF2B5EF4-FFF2-40B4-BE49-F238E27FC236}">
                <a16:creationId xmlns:a16="http://schemas.microsoft.com/office/drawing/2014/main" id="{512043BF-8EDB-8549-B30B-A4D5156DA502}"/>
              </a:ext>
            </a:extLst>
          </p:cNvPr>
          <p:cNvPicPr>
            <a:picLocks noGrp="1" noChangeAspect="1"/>
          </p:cNvPicPr>
          <p:nvPr>
            <p:ph type="pic" sz="quarter" idx="12"/>
          </p:nvPr>
        </p:nvPicPr>
        <p:blipFill>
          <a:blip r:embed="rId2" cstate="screen">
            <a:alphaModFix amt="8000"/>
            <a:extLst>
              <a:ext uri="{28A0092B-C50C-407E-A947-70E740481C1C}">
                <a14:useLocalDpi xmlns:a14="http://schemas.microsoft.com/office/drawing/2010/main"/>
              </a:ext>
            </a:extLst>
          </a:blip>
          <a:srcRect/>
          <a:stretch/>
        </p:blipFill>
        <p:spPr>
          <a:noFill/>
        </p:spPr>
      </p:pic>
      <p:pic>
        <p:nvPicPr>
          <p:cNvPr id="18" name="Picture 17">
            <a:extLst>
              <a:ext uri="{FF2B5EF4-FFF2-40B4-BE49-F238E27FC236}">
                <a16:creationId xmlns:a16="http://schemas.microsoft.com/office/drawing/2014/main" id="{1DCF006B-8E41-BE40-A8BD-BCEBC8760759}"/>
              </a:ext>
            </a:extLst>
          </p:cNvPr>
          <p:cNvPicPr>
            <a:picLocks noChangeAspect="1"/>
          </p:cNvPicPr>
          <p:nvPr/>
        </p:nvPicPr>
        <p:blipFill>
          <a:blip r:embed="rId3"/>
          <a:stretch>
            <a:fillRect/>
          </a:stretch>
        </p:blipFill>
        <p:spPr>
          <a:xfrm>
            <a:off x="10132828" y="5303706"/>
            <a:ext cx="1594882" cy="1012623"/>
          </a:xfrm>
          <a:prstGeom prst="rect">
            <a:avLst/>
          </a:prstGeom>
        </p:spPr>
      </p:pic>
      <p:sp>
        <p:nvSpPr>
          <p:cNvPr id="19" name="Rectangle 18">
            <a:extLst>
              <a:ext uri="{FF2B5EF4-FFF2-40B4-BE49-F238E27FC236}">
                <a16:creationId xmlns:a16="http://schemas.microsoft.com/office/drawing/2014/main" id="{0171C19D-08F1-FD45-BAD6-1CD1528AF09F}"/>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474606" y="1071065"/>
            <a:ext cx="3060457" cy="2030144"/>
          </a:xfrm>
          <a:prstGeom prst="rect">
            <a:avLst/>
          </a:prstGeom>
        </p:spPr>
      </p:pic>
    </p:spTree>
    <p:extLst>
      <p:ext uri="{BB962C8B-B14F-4D97-AF65-F5344CB8AC3E}">
        <p14:creationId xmlns:p14="http://schemas.microsoft.com/office/powerpoint/2010/main" val="8751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02643" y="3000393"/>
            <a:ext cx="5800824" cy="484619"/>
          </a:xfrm>
        </p:spPr>
        <p:txBody>
          <a:bodyPr>
            <a:normAutofit fontScale="90000"/>
          </a:bodyPr>
          <a:lstStyle/>
          <a:p>
            <a:r>
              <a:rPr lang="en-US" dirty="0"/>
              <a:t>Does the person have to be over 60 to qualify?</a:t>
            </a:r>
          </a:p>
        </p:txBody>
      </p:sp>
      <p:sp>
        <p:nvSpPr>
          <p:cNvPr id="4" name="Text Placeholder 3"/>
          <p:cNvSpPr>
            <a:spLocks noGrp="1"/>
          </p:cNvSpPr>
          <p:nvPr>
            <p:ph type="body" sz="quarter" idx="10"/>
          </p:nvPr>
        </p:nvSpPr>
        <p:spPr>
          <a:xfrm>
            <a:off x="5002642" y="1490216"/>
            <a:ext cx="5379027" cy="1461931"/>
          </a:xfrm>
        </p:spPr>
        <p:txBody>
          <a:bodyPr>
            <a:noAutofit/>
          </a:bodyPr>
          <a:lstStyle/>
          <a:p>
            <a:r>
              <a:rPr lang="en-US" sz="2000" dirty="0"/>
              <a:t>NO!  Renters, as well as homeowners, are eligible to apply as long as your landlord gives written permission for the work to be done.</a:t>
            </a:r>
            <a:endParaRPr lang="en-US" sz="2000" b="1" dirty="0"/>
          </a:p>
          <a:p>
            <a:endParaRPr lang="en-US" sz="2000" b="1" dirty="0"/>
          </a:p>
        </p:txBody>
      </p:sp>
      <p:pic>
        <p:nvPicPr>
          <p:cNvPr id="17" name="Picture Placeholder 16">
            <a:extLst>
              <a:ext uri="{FF2B5EF4-FFF2-40B4-BE49-F238E27FC236}">
                <a16:creationId xmlns:a16="http://schemas.microsoft.com/office/drawing/2014/main" id="{512043BF-8EDB-8549-B30B-A4D5156DA502}"/>
              </a:ext>
            </a:extLst>
          </p:cNvPr>
          <p:cNvPicPr>
            <a:picLocks noGrp="1" noChangeAspect="1"/>
          </p:cNvPicPr>
          <p:nvPr>
            <p:ph type="pic" sz="quarter" idx="12"/>
          </p:nvPr>
        </p:nvPicPr>
        <p:blipFill>
          <a:blip r:embed="rId2" cstate="screen">
            <a:alphaModFix amt="8000"/>
            <a:extLst>
              <a:ext uri="{28A0092B-C50C-407E-A947-70E740481C1C}">
                <a14:useLocalDpi xmlns:a14="http://schemas.microsoft.com/office/drawing/2010/main"/>
              </a:ext>
            </a:extLst>
          </a:blip>
          <a:srcRect/>
          <a:stretch/>
        </p:blipFill>
        <p:spPr>
          <a:noFill/>
        </p:spPr>
      </p:pic>
      <p:pic>
        <p:nvPicPr>
          <p:cNvPr id="18" name="Picture 17">
            <a:extLst>
              <a:ext uri="{FF2B5EF4-FFF2-40B4-BE49-F238E27FC236}">
                <a16:creationId xmlns:a16="http://schemas.microsoft.com/office/drawing/2014/main" id="{1DCF006B-8E41-BE40-A8BD-BCEBC8760759}"/>
              </a:ext>
            </a:extLst>
          </p:cNvPr>
          <p:cNvPicPr>
            <a:picLocks noChangeAspect="1"/>
          </p:cNvPicPr>
          <p:nvPr/>
        </p:nvPicPr>
        <p:blipFill>
          <a:blip r:embed="rId3"/>
          <a:stretch>
            <a:fillRect/>
          </a:stretch>
        </p:blipFill>
        <p:spPr>
          <a:xfrm>
            <a:off x="10132828" y="5303706"/>
            <a:ext cx="1594882" cy="1012623"/>
          </a:xfrm>
          <a:prstGeom prst="rect">
            <a:avLst/>
          </a:prstGeom>
        </p:spPr>
      </p:pic>
      <p:sp>
        <p:nvSpPr>
          <p:cNvPr id="19" name="Rectangle 18">
            <a:extLst>
              <a:ext uri="{FF2B5EF4-FFF2-40B4-BE49-F238E27FC236}">
                <a16:creationId xmlns:a16="http://schemas.microsoft.com/office/drawing/2014/main" id="{0171C19D-08F1-FD45-BAD6-1CD1528AF09F}"/>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5"/>
          <p:cNvSpPr txBox="1">
            <a:spLocks/>
          </p:cNvSpPr>
          <p:nvPr/>
        </p:nvSpPr>
        <p:spPr>
          <a:xfrm>
            <a:off x="5002644" y="794617"/>
            <a:ext cx="5531427" cy="484619"/>
          </a:xfrm>
          <a:prstGeom prst="rect">
            <a:avLst/>
          </a:prstGeom>
        </p:spPr>
        <p:txBody>
          <a:bodyPr vert="horz" lIns="0" tIns="0" rIns="0" bIns="0" rtlCol="0" anchor="t">
            <a:normAutofit fontScale="77500" lnSpcReduction="20000"/>
          </a:bodyPr>
          <a:lstStyle>
            <a:lvl1pPr algn="l" defTabSz="914400" rtl="0" eaLnBrk="1" latinLnBrk="0" hangingPunct="1">
              <a:lnSpc>
                <a:spcPct val="110000"/>
              </a:lnSpc>
              <a:spcBef>
                <a:spcPct val="0"/>
              </a:spcBef>
              <a:buNone/>
              <a:defRPr sz="2400" kern="1200">
                <a:solidFill>
                  <a:srgbClr val="001689"/>
                </a:solidFill>
                <a:latin typeface="Arial" panose="020B0604020202020204" pitchFamily="34" charset="0"/>
                <a:ea typeface="+mj-ea"/>
                <a:cs typeface="Arial" panose="020B0604020202020204" pitchFamily="34" charset="0"/>
              </a:defRPr>
            </a:lvl1pPr>
          </a:lstStyle>
          <a:p>
            <a:r>
              <a:rPr lang="en-US" dirty="0"/>
              <a:t>Does the person have to own their home to qualify?</a:t>
            </a:r>
          </a:p>
        </p:txBody>
      </p:sp>
      <p:sp>
        <p:nvSpPr>
          <p:cNvPr id="12" name="Text Placeholder 3"/>
          <p:cNvSpPr>
            <a:spLocks noGrp="1"/>
          </p:cNvSpPr>
          <p:nvPr>
            <p:ph type="body" sz="quarter" idx="10"/>
          </p:nvPr>
        </p:nvSpPr>
        <p:spPr>
          <a:xfrm>
            <a:off x="5002642" y="4193957"/>
            <a:ext cx="5379027" cy="1461931"/>
          </a:xfrm>
        </p:spPr>
        <p:txBody>
          <a:bodyPr>
            <a:noAutofit/>
          </a:bodyPr>
          <a:lstStyle/>
          <a:p>
            <a:r>
              <a:rPr lang="en-US" sz="2000" dirty="0"/>
              <a:t>NO!  All age groups are eligible to apply as long as you’ve lived in your home for 12 months.</a:t>
            </a:r>
            <a:endParaRPr lang="en-US" sz="2000" b="1" dirty="0"/>
          </a:p>
          <a:p>
            <a:endParaRPr lang="en-US" sz="2000" b="1" dirty="0"/>
          </a:p>
        </p:txBody>
      </p:sp>
      <p:pic>
        <p:nvPicPr>
          <p:cNvPr id="1030" name="Picture 6" descr="https://nascsp.org/wp-content/uploads/2019/08/Green-And-Blue-300x22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029" y="826780"/>
            <a:ext cx="2857500" cy="233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79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22536" y="693307"/>
            <a:ext cx="5531427" cy="815573"/>
          </a:xfrm>
        </p:spPr>
        <p:txBody>
          <a:bodyPr>
            <a:normAutofit fontScale="90000"/>
          </a:bodyPr>
          <a:lstStyle/>
          <a:p>
            <a:r>
              <a:rPr lang="en-US" dirty="0"/>
              <a:t>What does the client have to pay?</a:t>
            </a:r>
          </a:p>
        </p:txBody>
      </p:sp>
      <p:sp>
        <p:nvSpPr>
          <p:cNvPr id="4" name="Text Placeholder 3"/>
          <p:cNvSpPr>
            <a:spLocks noGrp="1"/>
          </p:cNvSpPr>
          <p:nvPr>
            <p:ph type="body" sz="quarter" idx="10"/>
          </p:nvPr>
        </p:nvSpPr>
        <p:spPr>
          <a:xfrm>
            <a:off x="4822537" y="1993900"/>
            <a:ext cx="5531426" cy="3242733"/>
          </a:xfrm>
        </p:spPr>
        <p:txBody>
          <a:bodyPr>
            <a:normAutofit/>
          </a:bodyPr>
          <a:lstStyle/>
          <a:p>
            <a:r>
              <a:rPr lang="en-US" sz="2200" b="1" dirty="0"/>
              <a:t>NOTHING!  </a:t>
            </a:r>
          </a:p>
          <a:p>
            <a:r>
              <a:rPr lang="en-US" sz="2200" dirty="0"/>
              <a:t>It is FREE to people who are income eligible and accepted into the program.  However, not all people who are eligible will be served immediately.  Priority is given to the elderly, disabled, homes with children under 6 years old and those with a high energy burden.</a:t>
            </a:r>
          </a:p>
          <a:p>
            <a:r>
              <a:rPr lang="en-US" sz="2200" dirty="0"/>
              <a:t>Weatherization services are available </a:t>
            </a:r>
            <a:r>
              <a:rPr lang="en-US" sz="2200" i="1" dirty="0"/>
              <a:t>once</a:t>
            </a:r>
            <a:r>
              <a:rPr lang="en-US" sz="2200" dirty="0"/>
              <a:t> every fifteen years.</a:t>
            </a:r>
          </a:p>
          <a:p>
            <a:endParaRPr lang="en-US" sz="1200" dirty="0"/>
          </a:p>
        </p:txBody>
      </p:sp>
      <p:pic>
        <p:nvPicPr>
          <p:cNvPr id="17" name="Picture Placeholder 16">
            <a:extLst>
              <a:ext uri="{FF2B5EF4-FFF2-40B4-BE49-F238E27FC236}">
                <a16:creationId xmlns:a16="http://schemas.microsoft.com/office/drawing/2014/main" id="{512043BF-8EDB-8549-B30B-A4D5156DA502}"/>
              </a:ext>
            </a:extLst>
          </p:cNvPr>
          <p:cNvPicPr>
            <a:picLocks noGrp="1" noChangeAspect="1"/>
          </p:cNvPicPr>
          <p:nvPr>
            <p:ph type="pic" sz="quarter" idx="12"/>
          </p:nvPr>
        </p:nvPicPr>
        <p:blipFill>
          <a:blip r:embed="rId2" cstate="screen">
            <a:alphaModFix amt="8000"/>
            <a:extLst>
              <a:ext uri="{28A0092B-C50C-407E-A947-70E740481C1C}">
                <a14:useLocalDpi xmlns:a14="http://schemas.microsoft.com/office/drawing/2010/main"/>
              </a:ext>
            </a:extLst>
          </a:blip>
          <a:srcRect/>
          <a:stretch/>
        </p:blipFill>
        <p:spPr>
          <a:noFill/>
        </p:spPr>
      </p:pic>
      <p:pic>
        <p:nvPicPr>
          <p:cNvPr id="18" name="Picture 17">
            <a:extLst>
              <a:ext uri="{FF2B5EF4-FFF2-40B4-BE49-F238E27FC236}">
                <a16:creationId xmlns:a16="http://schemas.microsoft.com/office/drawing/2014/main" id="{1DCF006B-8E41-BE40-A8BD-BCEBC8760759}"/>
              </a:ext>
            </a:extLst>
          </p:cNvPr>
          <p:cNvPicPr>
            <a:picLocks noChangeAspect="1"/>
          </p:cNvPicPr>
          <p:nvPr/>
        </p:nvPicPr>
        <p:blipFill>
          <a:blip r:embed="rId3"/>
          <a:stretch>
            <a:fillRect/>
          </a:stretch>
        </p:blipFill>
        <p:spPr>
          <a:xfrm>
            <a:off x="10132828" y="5303706"/>
            <a:ext cx="1594882" cy="1012623"/>
          </a:xfrm>
          <a:prstGeom prst="rect">
            <a:avLst/>
          </a:prstGeom>
        </p:spPr>
      </p:pic>
      <p:sp>
        <p:nvSpPr>
          <p:cNvPr id="19" name="Rectangle 18">
            <a:extLst>
              <a:ext uri="{FF2B5EF4-FFF2-40B4-BE49-F238E27FC236}">
                <a16:creationId xmlns:a16="http://schemas.microsoft.com/office/drawing/2014/main" id="{0171C19D-08F1-FD45-BAD6-1CD1528AF09F}"/>
              </a:ext>
            </a:extLst>
          </p:cNvPr>
          <p:cNvSpPr/>
          <p:nvPr/>
        </p:nvSpPr>
        <p:spPr>
          <a:xfrm>
            <a:off x="0" y="6645349"/>
            <a:ext cx="12192000" cy="212650"/>
          </a:xfrm>
          <a:prstGeom prst="rect">
            <a:avLst/>
          </a:prstGeom>
          <a:solidFill>
            <a:srgbClr val="00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6186" t="10356" r="7216" b="14563"/>
          <a:stretch/>
        </p:blipFill>
        <p:spPr>
          <a:xfrm>
            <a:off x="459091" y="1842053"/>
            <a:ext cx="3200400" cy="2209800"/>
          </a:xfrm>
          <a:prstGeom prst="rect">
            <a:avLst/>
          </a:prstGeom>
        </p:spPr>
      </p:pic>
    </p:spTree>
    <p:extLst>
      <p:ext uri="{BB962C8B-B14F-4D97-AF65-F5344CB8AC3E}">
        <p14:creationId xmlns:p14="http://schemas.microsoft.com/office/powerpoint/2010/main" val="1977587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1151</Words>
  <Application>Microsoft Office PowerPoint</Application>
  <PresentationFormat>Widescreen</PresentationFormat>
  <Paragraphs>175</Paragraphs>
  <Slides>23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Arial Black</vt:lpstr>
      <vt:lpstr>Calibri</vt:lpstr>
      <vt:lpstr>OpenSans-Light</vt:lpstr>
      <vt:lpstr>Times New Roman</vt:lpstr>
      <vt:lpstr>Verdana</vt:lpstr>
      <vt:lpstr>Wingdings</vt:lpstr>
      <vt:lpstr>Office Theme</vt:lpstr>
      <vt:lpstr>Weatherization Roundtable</vt:lpstr>
      <vt:lpstr>AACOG Weatherization Assistance Program Overview</vt:lpstr>
      <vt:lpstr>Overview</vt:lpstr>
      <vt:lpstr>PowerPoint Presentation</vt:lpstr>
      <vt:lpstr>PowerPoint Presentation</vt:lpstr>
      <vt:lpstr>PowerPoint Presentation</vt:lpstr>
      <vt:lpstr>What services does weatherization provide?</vt:lpstr>
      <vt:lpstr>Does the person have to be over 60 to qualify?</vt:lpstr>
      <vt:lpstr>What does the client have to pay?</vt:lpstr>
      <vt:lpstr>Am I eligible for assistance?</vt:lpstr>
      <vt:lpstr>What is the weatherization process?</vt:lpstr>
      <vt:lpstr>PowerPoint Presentation</vt:lpstr>
      <vt:lpstr>PowerPoint Presentation</vt:lpstr>
      <vt:lpstr>PowerPoint Presentation</vt:lpstr>
      <vt:lpstr>PowerPoint Presentation</vt:lpstr>
      <vt:lpstr>Thank You For Your Time</vt:lpstr>
      <vt:lpstr>01 Discussion</vt:lpstr>
      <vt:lpstr>02 Discussion</vt:lpstr>
      <vt:lpstr>03 Discussion</vt:lpstr>
      <vt:lpstr>04 Discussion</vt:lpstr>
      <vt:lpstr>05 Discussion</vt:lpstr>
      <vt:lpstr>06 Discussion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Mariah Sanchez</dc:creator>
  <cp:lastModifiedBy>Mariah Sanchez</cp:lastModifiedBy>
  <cp:revision>1</cp:revision>
  <dcterms:created xsi:type="dcterms:W3CDTF">2024-08-21T20:39:48Z</dcterms:created>
  <dcterms:modified xsi:type="dcterms:W3CDTF">2024-08-21T21:14:01Z</dcterms:modified>
</cp:coreProperties>
</file>