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A359C6_DF65AF0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29_CDEAB925.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41"/>
  </p:notesMasterIdLst>
  <p:sldIdLst>
    <p:sldId id="256" r:id="rId5"/>
    <p:sldId id="288" r:id="rId6"/>
    <p:sldId id="289" r:id="rId7"/>
    <p:sldId id="282" r:id="rId8"/>
    <p:sldId id="2141411705" r:id="rId9"/>
    <p:sldId id="301" r:id="rId10"/>
    <p:sldId id="2141411721" r:id="rId11"/>
    <p:sldId id="298" r:id="rId12"/>
    <p:sldId id="2141411782" r:id="rId13"/>
    <p:sldId id="359" r:id="rId14"/>
    <p:sldId id="2141411786" r:id="rId15"/>
    <p:sldId id="273" r:id="rId16"/>
    <p:sldId id="2141411788" r:id="rId17"/>
    <p:sldId id="2141411789" r:id="rId18"/>
    <p:sldId id="2141411772" r:id="rId19"/>
    <p:sldId id="2432" r:id="rId20"/>
    <p:sldId id="2141411791" r:id="rId21"/>
    <p:sldId id="2141411793" r:id="rId22"/>
    <p:sldId id="2141411794" r:id="rId23"/>
    <p:sldId id="2141411781" r:id="rId24"/>
    <p:sldId id="2141411795" r:id="rId25"/>
    <p:sldId id="678" r:id="rId26"/>
    <p:sldId id="2141411779" r:id="rId27"/>
    <p:sldId id="2141411796" r:id="rId28"/>
    <p:sldId id="2141411797" r:id="rId29"/>
    <p:sldId id="467" r:id="rId30"/>
    <p:sldId id="470" r:id="rId31"/>
    <p:sldId id="471" r:id="rId32"/>
    <p:sldId id="2141411780" r:id="rId33"/>
    <p:sldId id="297" r:id="rId34"/>
    <p:sldId id="304" r:id="rId35"/>
    <p:sldId id="2141411774" r:id="rId36"/>
    <p:sldId id="305" r:id="rId37"/>
    <p:sldId id="2141411719" r:id="rId38"/>
    <p:sldId id="2141411790" r:id="rId39"/>
    <p:sldId id="279" r:id="rId40"/>
  </p:sldIdLst>
  <p:sldSz cx="12192000" cy="6858000"/>
  <p:notesSz cx="6858000" cy="9144000"/>
  <p:embeddedFontLst>
    <p:embeddedFont>
      <p:font typeface="Helvetica Neue" panose="020B0604020202020204" charset="0"/>
      <p:regular r:id="rId42"/>
      <p:bold r:id="rId43"/>
      <p:italic r:id="rId44"/>
      <p:boldItalic r:id="rId45"/>
    </p:embeddedFont>
    <p:embeddedFont>
      <p:font typeface="Rockwell" panose="02060603020205020403" pitchFamily="18"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Source Sans Pro" panose="020B0503030403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L7r9pKs5uxZBT5C6x0wQUgrbe9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AD150F-E76E-2279-2999-89907771E302}" name="Joaquin Escalante" initials="JE" userId="S::JEscalante@nctcog.org::487c992c-c4a4-458e-81f0-afcdccb71ee2" providerId="AD"/>
  <p188:author id="{7C3DD817-1E96-D57D-DE13-609E718C800C}" name="suzanne.macdonald@nrel.gov" initials="su" userId="S::urn:spo:guest#suzanne.macdonald@nrel.gov::" providerId="AD"/>
  <p188:author id="{8E4CF730-E1E3-2BCF-F9DA-4C54CBC21618}" name="lauren.reichelt@nrel.gov" initials="la" userId="S::urn:spo:guest#lauren.reichelt@nrel.gov::" providerId="AD"/>
  <p188:author id="{1CB4AF51-C867-4256-9A12-A4906B8210DE}" name="Alyssa Knox" initials="AK" userId="S::aknox@nctcog.org::2682adab-eff7-4a69-b3f1-6b304023e846" providerId="AD"/>
  <p188:author id="{9A192F62-5112-7681-F9A2-CC400ADE05CF}" name="Amy Hodges" initials="AH" userId="S::AHodges@nctcog.org::89b95d68-9e60-47db-acd5-9385dec8d0a5" providerId="AD"/>
  <p188:author id="{F7868065-7771-821D-F67B-72299B225315}" name="Joaquin Escalante" initials="JE" userId="S::jescalante@nctcog.org::487c992c-c4a4-458e-81f0-afcdccb71ee2" providerId="AD"/>
  <p188:author id="{59D26E6C-C67A-2E03-7572-AE9C61389A8A}" name="Alyssa Knox" initials="AK" userId="S::AKnox@nctcog.org::2682adab-eff7-4a69-b3f1-6b304023e846" providerId="AD"/>
  <p188:author id="{BAFD2375-B7B6-5CC7-CEA1-F96F2111D8AD}" name="Amy Hodges" initials="AH" userId="S::ahodges@nctcog.org::89b95d68-9e60-47db-acd5-9385dec8d0a5" providerId="AD"/>
  <p188:author id="{C6B2288A-1072-15F6-470B-D862AF148C9A}" name="Brandy O'Quinn" initials="BO" userId="S::brandyo_irecusa.org#ext#@nctcog.onmicrosoft.com::ecc62a1d-bcad-4777-8079-3ff5ab0ea213" providerId="AD"/>
  <p188:author id="{12D3B6BF-4C5C-5457-9B59-C096290C93CA}" name="Zachary Greene" initials="ZG" userId="S::Zach.Greene@wri.org::3a559067-faf7-4e48-ad1a-a72ef2bbd74a" providerId="AD"/>
  <p188:author id="{89A66CC4-4685-D7C2-D90F-B035CBEB1357}" name="lis.blanco@nrel.gov" initials="li" userId="S::urn:spo:guest#lis.blanco@nrel.gov::" providerId="AD"/>
  <p188:author id="{981007E5-A4E2-48FA-880C-185164F88DAF}" name="Lilyana Gabrielse" initials="LG" userId="S::lilyana.gabrielse@wri.org::697b88ab-8937-4788-84ee-76c49eb58445" providerId="AD"/>
  <p188:author id="{597F8BE9-52B6-CC14-CB06-18F287EFBBFB}" name="Zachary Greene" initials="ZG" userId="S::zach.greene_wri.org#ext#@nctcog.onmicrosoft.com::44145358-c867-452f-b061-1a2e2f476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C00"/>
    <a:srgbClr val="FFA3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16F22-2947-453A-3A18-6FD742E6A22C}" v="5" dt="2025-05-30T14:55:27.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84"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79" Type="http://customschemas.google.com/relationships/presentationmetadata" Target="metadata"/><Relationship Id="rId5" Type="http://schemas.openxmlformats.org/officeDocument/2006/relationships/slide" Target="slides/slide1.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29_CDEAB925.xml><?xml version="1.0" encoding="utf-8"?>
<p188:cmLst xmlns:a="http://schemas.openxmlformats.org/drawingml/2006/main" xmlns:r="http://schemas.openxmlformats.org/officeDocument/2006/relationships" xmlns:p188="http://schemas.microsoft.com/office/powerpoint/2018/8/main">
  <p188:cm id="{FF729D9F-5517-4EBD-BF9D-B72FC71980D3}" authorId="{981007E5-A4E2-48FA-880C-185164F88DAF}" created="2025-05-27T14:24:15.354">
    <pc:sldMkLst xmlns:pc="http://schemas.microsoft.com/office/powerpoint/2013/main/command">
      <pc:docMk/>
      <pc:sldMk cId="3454712101" sldId="297"/>
    </pc:sldMkLst>
    <p188:txBody>
      <a:bodyPr/>
      <a:lstStyle/>
      <a:p>
        <a:r>
          <a:rPr lang="en-US"/>
          <a:t>[@Andrew Light] I feel like we move this to after the presentation and have it replace the breakout activity. We could change the questions as well though</a:t>
        </a:r>
      </a:p>
    </p188:txBody>
  </p188:cm>
</p188:cmLst>
</file>

<file path=ppt/comments/modernComment_7FA359C6_DF65AF00.xml><?xml version="1.0" encoding="utf-8"?>
<p188:cmLst xmlns:a="http://schemas.openxmlformats.org/drawingml/2006/main" xmlns:r="http://schemas.openxmlformats.org/officeDocument/2006/relationships" xmlns:p188="http://schemas.microsoft.com/office/powerpoint/2018/8/main">
  <p188:cm id="{C7EEA6CF-DA82-4D22-AF82-1C63774BE832}" authorId="{59D26E6C-C67A-2E03-7572-AE9C61389A8A}" status="resolved" created="2024-07-08T15:10:42.004" complete="100000">
    <ac:deMkLst xmlns:ac="http://schemas.microsoft.com/office/drawing/2013/main/command">
      <pc:docMk xmlns:pc="http://schemas.microsoft.com/office/powerpoint/2013/main/command"/>
      <pc:sldMk xmlns:pc="http://schemas.microsoft.com/office/powerpoint/2013/main/command" cId="3747983104" sldId="2141411782"/>
      <ac:spMk id="4" creationId="{0BB334F2-5375-A6D2-8C28-0CB5FE853A56}"/>
    </ac:deMkLst>
    <p188:txBody>
      <a:bodyPr/>
      <a:lstStyle/>
      <a:p>
        <a:r>
          <a:rPr lang="en-US"/>
          <a:t>I thought this was a clickable link at first. Can we link to the Celina page so participants can check it out post-session? </a:t>
        </a:r>
      </a:p>
    </p188:txBody>
    <p188:extLst>
      <p:ext xmlns:p="http://schemas.openxmlformats.org/presentationml/2006/main" uri="{57CB4572-C831-44C2-8A1C-0ADB6CCDFE69}">
        <p223:reactions xmlns:p223="http://schemas.microsoft.com/office/powerpoint/2022/03/main">
          <p223:rxn type="👍">
            <p223:instance time="2024-07-09T00:38:50.809" authorId="{597F8BE9-52B6-CC14-CB06-18F287EFBBFB}"/>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4B9DA-E795-4069-8D71-F8264EBFEA6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B28472E-C957-4364-8FAC-1177B8DBC984}">
      <dgm:prSet phldrT="[Text]" custT="1"/>
      <dgm:spPr>
        <a:solidFill>
          <a:srgbClr val="FFA300"/>
        </a:solidFill>
      </dgm:spPr>
      <dgm:t>
        <a:bodyPr/>
        <a:lstStyle/>
        <a:p>
          <a:r>
            <a:rPr lang="en-US" sz="2400" b="1" dirty="0"/>
            <a:t>Welcome</a:t>
          </a:r>
        </a:p>
      </dgm:t>
    </dgm:pt>
    <dgm:pt modelId="{0EC9F2DB-8B21-4204-A5C4-9C8FEDE5ABFC}" type="parTrans" cxnId="{217AD1DD-13EC-45C9-975A-898661065B47}">
      <dgm:prSet/>
      <dgm:spPr/>
      <dgm:t>
        <a:bodyPr/>
        <a:lstStyle/>
        <a:p>
          <a:endParaRPr lang="en-US"/>
        </a:p>
      </dgm:t>
    </dgm:pt>
    <dgm:pt modelId="{CA8E96DF-DE13-4E76-A74E-C81116D1067B}" type="sibTrans" cxnId="{217AD1DD-13EC-45C9-975A-898661065B47}">
      <dgm:prSet/>
      <dgm:spPr/>
      <dgm:t>
        <a:bodyPr/>
        <a:lstStyle/>
        <a:p>
          <a:endParaRPr lang="en-US"/>
        </a:p>
      </dgm:t>
    </dgm:pt>
    <dgm:pt modelId="{E57703E2-BA9E-4741-AE8E-EAF033DE83B8}">
      <dgm:prSet phldrT="[Text]" custT="1"/>
      <dgm:spPr>
        <a:solidFill>
          <a:srgbClr val="FFA300"/>
        </a:solidFill>
      </dgm:spPr>
      <dgm:t>
        <a:bodyPr/>
        <a:lstStyle/>
        <a:p>
          <a:pPr rtl="0"/>
          <a:r>
            <a:rPr lang="en-US" sz="2400" b="1" dirty="0">
              <a:latin typeface="Arial"/>
            </a:rPr>
            <a:t>Cohort Progress and Session</a:t>
          </a:r>
          <a:r>
            <a:rPr lang="en-US" sz="2400" b="1" dirty="0"/>
            <a:t> Overview</a:t>
          </a:r>
          <a:r>
            <a:rPr lang="en-US" sz="2400" b="1" dirty="0">
              <a:latin typeface="Arial"/>
            </a:rPr>
            <a:t> </a:t>
          </a:r>
          <a:endParaRPr lang="en-US" sz="2400" b="1" dirty="0"/>
        </a:p>
      </dgm:t>
    </dgm:pt>
    <dgm:pt modelId="{04F82497-F510-450E-9017-67A13EBAAFFA}" type="parTrans" cxnId="{04FA0376-3943-4206-8160-A3F4636CF588}">
      <dgm:prSet/>
      <dgm:spPr/>
      <dgm:t>
        <a:bodyPr/>
        <a:lstStyle/>
        <a:p>
          <a:endParaRPr lang="en-US"/>
        </a:p>
      </dgm:t>
    </dgm:pt>
    <dgm:pt modelId="{BFCBF056-B0E9-40C2-8BA0-B0E98D51B3E9}" type="sibTrans" cxnId="{04FA0376-3943-4206-8160-A3F4636CF588}">
      <dgm:prSet/>
      <dgm:spPr/>
      <dgm:t>
        <a:bodyPr/>
        <a:lstStyle/>
        <a:p>
          <a:endParaRPr lang="en-US"/>
        </a:p>
      </dgm:t>
    </dgm:pt>
    <dgm:pt modelId="{23CE884D-8D6C-4B4C-94DD-C9A4AD0873FD}">
      <dgm:prSet phldrT="[Text]" custT="1"/>
      <dgm:spPr>
        <a:solidFill>
          <a:srgbClr val="FFA300"/>
        </a:solidFill>
      </dgm:spPr>
      <dgm:t>
        <a:bodyPr/>
        <a:lstStyle/>
        <a:p>
          <a:pPr rtl="0"/>
          <a:r>
            <a:rPr lang="en-US" sz="2400" b="1" dirty="0">
              <a:latin typeface="Arial"/>
            </a:rPr>
            <a:t>Community-Facing Opportunities to Support Solar</a:t>
          </a:r>
          <a:endParaRPr lang="en-US" sz="2400" b="1" dirty="0"/>
        </a:p>
      </dgm:t>
    </dgm:pt>
    <dgm:pt modelId="{15A48AC1-E4D9-46E8-83EC-1E939918416F}" type="parTrans" cxnId="{48C59518-DA70-490F-8B2D-7B85C06554A3}">
      <dgm:prSet/>
      <dgm:spPr/>
      <dgm:t>
        <a:bodyPr/>
        <a:lstStyle/>
        <a:p>
          <a:endParaRPr lang="en-US"/>
        </a:p>
      </dgm:t>
    </dgm:pt>
    <dgm:pt modelId="{2F9F5B23-9186-4F59-8FA8-0D253332B9DF}" type="sibTrans" cxnId="{48C59518-DA70-490F-8B2D-7B85C06554A3}">
      <dgm:prSet/>
      <dgm:spPr/>
      <dgm:t>
        <a:bodyPr/>
        <a:lstStyle/>
        <a:p>
          <a:endParaRPr lang="en-US"/>
        </a:p>
      </dgm:t>
    </dgm:pt>
    <dgm:pt modelId="{2779FD65-D8F8-42E5-AFEC-41FF9FD8EB5E}">
      <dgm:prSet phldrT="[Text]" custT="1"/>
      <dgm:spPr>
        <a:solidFill>
          <a:srgbClr val="FFA300"/>
        </a:solidFill>
      </dgm:spPr>
      <dgm:t>
        <a:bodyPr/>
        <a:lstStyle/>
        <a:p>
          <a:pPr rtl="0"/>
          <a:r>
            <a:rPr lang="en-US" sz="2400" b="1" dirty="0">
              <a:latin typeface="Arial"/>
            </a:rPr>
            <a:t>Municipal Procurement Best Practices</a:t>
          </a:r>
        </a:p>
      </dgm:t>
    </dgm:pt>
    <dgm:pt modelId="{6F723809-9DB0-4635-8303-CDCDA4CD4D5B}" type="parTrans" cxnId="{C72FC299-0355-4D01-A565-D968A361E6B0}">
      <dgm:prSet/>
      <dgm:spPr/>
      <dgm:t>
        <a:bodyPr/>
        <a:lstStyle/>
        <a:p>
          <a:endParaRPr lang="en-US"/>
        </a:p>
      </dgm:t>
    </dgm:pt>
    <dgm:pt modelId="{11904AC2-9101-4C57-B82C-42D02B9D46A9}" type="sibTrans" cxnId="{C72FC299-0355-4D01-A565-D968A361E6B0}">
      <dgm:prSet/>
      <dgm:spPr/>
      <dgm:t>
        <a:bodyPr/>
        <a:lstStyle/>
        <a:p>
          <a:endParaRPr lang="en-US"/>
        </a:p>
      </dgm:t>
    </dgm:pt>
    <dgm:pt modelId="{88947395-F158-4A3F-A945-59D1097815E9}">
      <dgm:prSet phldrT="[Text]" custT="1"/>
      <dgm:spPr>
        <a:solidFill>
          <a:srgbClr val="FFA300"/>
        </a:solidFill>
      </dgm:spPr>
      <dgm:t>
        <a:bodyPr/>
        <a:lstStyle/>
        <a:p>
          <a:r>
            <a:rPr lang="en-US" sz="2400" b="1" dirty="0"/>
            <a:t>Next Steps</a:t>
          </a:r>
        </a:p>
      </dgm:t>
    </dgm:pt>
    <dgm:pt modelId="{EC6D5E48-C396-41EF-AE24-88EC2D3F264F}" type="parTrans" cxnId="{919612D5-51F6-4D81-851E-5BEAC8BFD6D8}">
      <dgm:prSet/>
      <dgm:spPr/>
      <dgm:t>
        <a:bodyPr/>
        <a:lstStyle/>
        <a:p>
          <a:endParaRPr lang="en-US"/>
        </a:p>
      </dgm:t>
    </dgm:pt>
    <dgm:pt modelId="{0C0F2CC3-1967-4D1E-B473-ADF0CAC9DA6E}" type="sibTrans" cxnId="{919612D5-51F6-4D81-851E-5BEAC8BFD6D8}">
      <dgm:prSet/>
      <dgm:spPr/>
      <dgm:t>
        <a:bodyPr/>
        <a:lstStyle/>
        <a:p>
          <a:endParaRPr lang="en-US"/>
        </a:p>
      </dgm:t>
    </dgm:pt>
    <dgm:pt modelId="{C067CB07-23B0-468B-A829-077E34AE75DC}">
      <dgm:prSet phldr="0" custT="1"/>
      <dgm:spPr>
        <a:solidFill>
          <a:srgbClr val="FFA300"/>
        </a:solidFill>
        <a:ln w="25400" cap="flat" cmpd="sng" algn="ctr">
          <a:solidFill>
            <a:srgbClr val="FFFFFF">
              <a:hueOff val="0"/>
              <a:satOff val="0"/>
              <a:lumOff val="0"/>
              <a:alphaOff val="0"/>
            </a:srgbClr>
          </a:solidFill>
          <a:prstDash val="solid"/>
        </a:ln>
        <a:effectLst/>
      </dgm:spPr>
      <dgm:t>
        <a:bodyPr spcFirstLastPara="0" vert="horz" wrap="square" lIns="91440" tIns="91440" rIns="91440" bIns="91440" numCol="1" spcCol="1270" anchor="ctr" anchorCtr="0"/>
        <a:lstStyle/>
        <a:p>
          <a:pPr marL="0" lvl="0" indent="0" algn="l" defTabSz="1066800" rtl="0">
            <a:lnSpc>
              <a:spcPct val="90000"/>
            </a:lnSpc>
            <a:spcBef>
              <a:spcPct val="0"/>
            </a:spcBef>
            <a:spcAft>
              <a:spcPct val="35000"/>
            </a:spcAft>
            <a:buNone/>
          </a:pPr>
          <a:r>
            <a:rPr lang="en-US" sz="2400" b="1" kern="1200" dirty="0">
              <a:solidFill>
                <a:srgbClr val="FFFFFF"/>
              </a:solidFill>
              <a:latin typeface="Arial"/>
              <a:ea typeface="+mn-ea"/>
              <a:cs typeface="+mn-cs"/>
            </a:rPr>
            <a:t>Discussion + Q&amp;A</a:t>
          </a:r>
        </a:p>
      </dgm:t>
    </dgm:pt>
    <dgm:pt modelId="{5395C851-713C-4146-A90F-A3A7F4E81F2F}" type="parTrans" cxnId="{E8B68A4C-BF93-45AB-B587-F3D0B759166B}">
      <dgm:prSet/>
      <dgm:spPr/>
      <dgm:t>
        <a:bodyPr/>
        <a:lstStyle/>
        <a:p>
          <a:endParaRPr lang="en-US"/>
        </a:p>
      </dgm:t>
    </dgm:pt>
    <dgm:pt modelId="{398E46DB-6E24-4D02-93C4-A865218FDAA0}" type="sibTrans" cxnId="{E8B68A4C-BF93-45AB-B587-F3D0B759166B}">
      <dgm:prSet/>
      <dgm:spPr/>
      <dgm:t>
        <a:bodyPr/>
        <a:lstStyle/>
        <a:p>
          <a:endParaRPr lang="en-US"/>
        </a:p>
      </dgm:t>
    </dgm:pt>
    <dgm:pt modelId="{F004B6C6-D216-485F-BC32-2528BBE0D333}" type="pres">
      <dgm:prSet presAssocID="{B734B9DA-E795-4069-8D71-F8264EBFEA6A}" presName="linear" presStyleCnt="0">
        <dgm:presLayoutVars>
          <dgm:animLvl val="lvl"/>
          <dgm:resizeHandles val="exact"/>
        </dgm:presLayoutVars>
      </dgm:prSet>
      <dgm:spPr/>
    </dgm:pt>
    <dgm:pt modelId="{8D0C73EA-2050-4C6B-9C24-1B4E232E13B5}" type="pres">
      <dgm:prSet presAssocID="{BB28472E-C957-4364-8FAC-1177B8DBC984}" presName="parentText" presStyleLbl="node1" presStyleIdx="0" presStyleCnt="6" custLinFactY="-70484" custLinFactNeighborX="403" custLinFactNeighborY="-100000">
        <dgm:presLayoutVars>
          <dgm:chMax val="0"/>
          <dgm:bulletEnabled val="1"/>
        </dgm:presLayoutVars>
      </dgm:prSet>
      <dgm:spPr/>
    </dgm:pt>
    <dgm:pt modelId="{2225A9EF-492F-4797-B8E8-94812775F588}" type="pres">
      <dgm:prSet presAssocID="{CA8E96DF-DE13-4E76-A74E-C81116D1067B}" presName="spacer" presStyleCnt="0"/>
      <dgm:spPr/>
    </dgm:pt>
    <dgm:pt modelId="{514B5B51-8134-4269-BC35-D507B133D935}" type="pres">
      <dgm:prSet presAssocID="{E57703E2-BA9E-4741-AE8E-EAF033DE83B8}" presName="parentText" presStyleLbl="node1" presStyleIdx="1" presStyleCnt="6">
        <dgm:presLayoutVars>
          <dgm:chMax val="0"/>
          <dgm:bulletEnabled val="1"/>
        </dgm:presLayoutVars>
      </dgm:prSet>
      <dgm:spPr/>
    </dgm:pt>
    <dgm:pt modelId="{CE2033D3-3315-4731-A7D6-A06A88179697}" type="pres">
      <dgm:prSet presAssocID="{BFCBF056-B0E9-40C2-8BA0-B0E98D51B3E9}" presName="spacer" presStyleCnt="0"/>
      <dgm:spPr/>
    </dgm:pt>
    <dgm:pt modelId="{BAAB962F-6569-4051-8754-39063F87EAE0}" type="pres">
      <dgm:prSet presAssocID="{23CE884D-8D6C-4B4C-94DD-C9A4AD0873FD}" presName="parentText" presStyleLbl="node1" presStyleIdx="2" presStyleCnt="6">
        <dgm:presLayoutVars>
          <dgm:chMax val="0"/>
          <dgm:bulletEnabled val="1"/>
        </dgm:presLayoutVars>
      </dgm:prSet>
      <dgm:spPr/>
    </dgm:pt>
    <dgm:pt modelId="{421A2196-3B95-45BA-95D9-C45D0941593C}" type="pres">
      <dgm:prSet presAssocID="{2F9F5B23-9186-4F59-8FA8-0D253332B9DF}" presName="spacer" presStyleCnt="0"/>
      <dgm:spPr/>
    </dgm:pt>
    <dgm:pt modelId="{8AE840E2-EA1E-47DA-AB64-4BC45F1D6017}" type="pres">
      <dgm:prSet presAssocID="{2779FD65-D8F8-42E5-AFEC-41FF9FD8EB5E}" presName="parentText" presStyleLbl="node1" presStyleIdx="3" presStyleCnt="6">
        <dgm:presLayoutVars>
          <dgm:chMax val="0"/>
          <dgm:bulletEnabled val="1"/>
        </dgm:presLayoutVars>
      </dgm:prSet>
      <dgm:spPr/>
    </dgm:pt>
    <dgm:pt modelId="{8078F65D-9804-4A01-9D00-5042CE004D7D}" type="pres">
      <dgm:prSet presAssocID="{11904AC2-9101-4C57-B82C-42D02B9D46A9}" presName="spacer" presStyleCnt="0"/>
      <dgm:spPr/>
    </dgm:pt>
    <dgm:pt modelId="{258BC70C-E265-4691-9D9B-410DC0EF1ADF}" type="pres">
      <dgm:prSet presAssocID="{C067CB07-23B0-468B-A829-077E34AE75DC}" presName="parentText" presStyleLbl="node1" presStyleIdx="4" presStyleCnt="6" custLinFactNeighborX="-508" custLinFactNeighborY="-27394">
        <dgm:presLayoutVars>
          <dgm:chMax val="0"/>
          <dgm:bulletEnabled val="1"/>
        </dgm:presLayoutVars>
      </dgm:prSet>
      <dgm:spPr>
        <a:xfrm>
          <a:off x="0" y="3057959"/>
          <a:ext cx="8845626" cy="555750"/>
        </a:xfrm>
        <a:prstGeom prst="roundRect">
          <a:avLst/>
        </a:prstGeom>
      </dgm:spPr>
    </dgm:pt>
    <dgm:pt modelId="{10C6B527-BFC8-465E-A7CD-8F077C2C3A1F}" type="pres">
      <dgm:prSet presAssocID="{398E46DB-6E24-4D02-93C4-A865218FDAA0}" presName="spacer" presStyleCnt="0"/>
      <dgm:spPr/>
    </dgm:pt>
    <dgm:pt modelId="{C2524DCC-7B5F-48A2-9A03-DA4A51778E8B}" type="pres">
      <dgm:prSet presAssocID="{88947395-F158-4A3F-A945-59D1097815E9}" presName="parentText" presStyleLbl="node1" presStyleIdx="5" presStyleCnt="6" custLinFactY="203861" custLinFactNeighborX="-8946" custLinFactNeighborY="300000">
        <dgm:presLayoutVars>
          <dgm:chMax val="0"/>
          <dgm:bulletEnabled val="1"/>
        </dgm:presLayoutVars>
      </dgm:prSet>
      <dgm:spPr/>
    </dgm:pt>
  </dgm:ptLst>
  <dgm:cxnLst>
    <dgm:cxn modelId="{0CBB2506-91F8-49AD-9EA2-0BE7465EEB43}" type="presOf" srcId="{B734B9DA-E795-4069-8D71-F8264EBFEA6A}" destId="{F004B6C6-D216-485F-BC32-2528BBE0D333}" srcOrd="0" destOrd="0" presId="urn:microsoft.com/office/officeart/2005/8/layout/vList2"/>
    <dgm:cxn modelId="{48C59518-DA70-490F-8B2D-7B85C06554A3}" srcId="{B734B9DA-E795-4069-8D71-F8264EBFEA6A}" destId="{23CE884D-8D6C-4B4C-94DD-C9A4AD0873FD}" srcOrd="2" destOrd="0" parTransId="{15A48AC1-E4D9-46E8-83EC-1E939918416F}" sibTransId="{2F9F5B23-9186-4F59-8FA8-0D253332B9DF}"/>
    <dgm:cxn modelId="{E4FFFF30-E149-47DF-8DBD-D6EAC939C3CF}" type="presOf" srcId="{C067CB07-23B0-468B-A829-077E34AE75DC}" destId="{258BC70C-E265-4691-9D9B-410DC0EF1ADF}" srcOrd="0" destOrd="0" presId="urn:microsoft.com/office/officeart/2005/8/layout/vList2"/>
    <dgm:cxn modelId="{833C6B49-B0DD-4920-8336-B4634B9BB20F}" type="presOf" srcId="{2779FD65-D8F8-42E5-AFEC-41FF9FD8EB5E}" destId="{8AE840E2-EA1E-47DA-AB64-4BC45F1D6017}" srcOrd="0" destOrd="0" presId="urn:microsoft.com/office/officeart/2005/8/layout/vList2"/>
    <dgm:cxn modelId="{8887E34A-2648-4D67-9A58-29F5163E899D}" type="presOf" srcId="{E57703E2-BA9E-4741-AE8E-EAF033DE83B8}" destId="{514B5B51-8134-4269-BC35-D507B133D935}" srcOrd="0" destOrd="0" presId="urn:microsoft.com/office/officeart/2005/8/layout/vList2"/>
    <dgm:cxn modelId="{E8B68A4C-BF93-45AB-B587-F3D0B759166B}" srcId="{B734B9DA-E795-4069-8D71-F8264EBFEA6A}" destId="{C067CB07-23B0-468B-A829-077E34AE75DC}" srcOrd="4" destOrd="0" parTransId="{5395C851-713C-4146-A90F-A3A7F4E81F2F}" sibTransId="{398E46DB-6E24-4D02-93C4-A865218FDAA0}"/>
    <dgm:cxn modelId="{04FA0376-3943-4206-8160-A3F4636CF588}" srcId="{B734B9DA-E795-4069-8D71-F8264EBFEA6A}" destId="{E57703E2-BA9E-4741-AE8E-EAF033DE83B8}" srcOrd="1" destOrd="0" parTransId="{04F82497-F510-450E-9017-67A13EBAAFFA}" sibTransId="{BFCBF056-B0E9-40C2-8BA0-B0E98D51B3E9}"/>
    <dgm:cxn modelId="{481E585A-3CD7-4529-A1E1-498F6461B533}" type="presOf" srcId="{BB28472E-C957-4364-8FAC-1177B8DBC984}" destId="{8D0C73EA-2050-4C6B-9C24-1B4E232E13B5}" srcOrd="0" destOrd="0" presId="urn:microsoft.com/office/officeart/2005/8/layout/vList2"/>
    <dgm:cxn modelId="{C72FC299-0355-4D01-A565-D968A361E6B0}" srcId="{B734B9DA-E795-4069-8D71-F8264EBFEA6A}" destId="{2779FD65-D8F8-42E5-AFEC-41FF9FD8EB5E}" srcOrd="3" destOrd="0" parTransId="{6F723809-9DB0-4635-8303-CDCDA4CD4D5B}" sibTransId="{11904AC2-9101-4C57-B82C-42D02B9D46A9}"/>
    <dgm:cxn modelId="{E1AE8FAA-C468-4944-92CA-2D2FBC5BA965}" type="presOf" srcId="{88947395-F158-4A3F-A945-59D1097815E9}" destId="{C2524DCC-7B5F-48A2-9A03-DA4A51778E8B}" srcOrd="0" destOrd="0" presId="urn:microsoft.com/office/officeart/2005/8/layout/vList2"/>
    <dgm:cxn modelId="{919612D5-51F6-4D81-851E-5BEAC8BFD6D8}" srcId="{B734B9DA-E795-4069-8D71-F8264EBFEA6A}" destId="{88947395-F158-4A3F-A945-59D1097815E9}" srcOrd="5" destOrd="0" parTransId="{EC6D5E48-C396-41EF-AE24-88EC2D3F264F}" sibTransId="{0C0F2CC3-1967-4D1E-B473-ADF0CAC9DA6E}"/>
    <dgm:cxn modelId="{797C91D8-BAB1-4727-99D5-DFE8D4AAA2A4}" type="presOf" srcId="{23CE884D-8D6C-4B4C-94DD-C9A4AD0873FD}" destId="{BAAB962F-6569-4051-8754-39063F87EAE0}" srcOrd="0" destOrd="0" presId="urn:microsoft.com/office/officeart/2005/8/layout/vList2"/>
    <dgm:cxn modelId="{217AD1DD-13EC-45C9-975A-898661065B47}" srcId="{B734B9DA-E795-4069-8D71-F8264EBFEA6A}" destId="{BB28472E-C957-4364-8FAC-1177B8DBC984}" srcOrd="0" destOrd="0" parTransId="{0EC9F2DB-8B21-4204-A5C4-9C8FEDE5ABFC}" sibTransId="{CA8E96DF-DE13-4E76-A74E-C81116D1067B}"/>
    <dgm:cxn modelId="{04A8147F-A202-4EDF-AFE0-D7E3232DE4EC}" type="presParOf" srcId="{F004B6C6-D216-485F-BC32-2528BBE0D333}" destId="{8D0C73EA-2050-4C6B-9C24-1B4E232E13B5}" srcOrd="0" destOrd="0" presId="urn:microsoft.com/office/officeart/2005/8/layout/vList2"/>
    <dgm:cxn modelId="{19C6155A-AE6E-46C3-9718-1D3A6176419F}" type="presParOf" srcId="{F004B6C6-D216-485F-BC32-2528BBE0D333}" destId="{2225A9EF-492F-4797-B8E8-94812775F588}" srcOrd="1" destOrd="0" presId="urn:microsoft.com/office/officeart/2005/8/layout/vList2"/>
    <dgm:cxn modelId="{AF7019EA-85DC-40D2-92D0-46356A119453}" type="presParOf" srcId="{F004B6C6-D216-485F-BC32-2528BBE0D333}" destId="{514B5B51-8134-4269-BC35-D507B133D935}" srcOrd="2" destOrd="0" presId="urn:microsoft.com/office/officeart/2005/8/layout/vList2"/>
    <dgm:cxn modelId="{78089179-1B49-4BA1-B016-E0490DAEDB86}" type="presParOf" srcId="{F004B6C6-D216-485F-BC32-2528BBE0D333}" destId="{CE2033D3-3315-4731-A7D6-A06A88179697}" srcOrd="3" destOrd="0" presId="urn:microsoft.com/office/officeart/2005/8/layout/vList2"/>
    <dgm:cxn modelId="{4DF027C1-12EC-4133-A1E1-544E1DFDA040}" type="presParOf" srcId="{F004B6C6-D216-485F-BC32-2528BBE0D333}" destId="{BAAB962F-6569-4051-8754-39063F87EAE0}" srcOrd="4" destOrd="0" presId="urn:microsoft.com/office/officeart/2005/8/layout/vList2"/>
    <dgm:cxn modelId="{52F3D9F4-802C-48DC-92F5-EA42D41C56C1}" type="presParOf" srcId="{F004B6C6-D216-485F-BC32-2528BBE0D333}" destId="{421A2196-3B95-45BA-95D9-C45D0941593C}" srcOrd="5" destOrd="0" presId="urn:microsoft.com/office/officeart/2005/8/layout/vList2"/>
    <dgm:cxn modelId="{03B62D4D-605D-440B-99C0-C0EECB569068}" type="presParOf" srcId="{F004B6C6-D216-485F-BC32-2528BBE0D333}" destId="{8AE840E2-EA1E-47DA-AB64-4BC45F1D6017}" srcOrd="6" destOrd="0" presId="urn:microsoft.com/office/officeart/2005/8/layout/vList2"/>
    <dgm:cxn modelId="{FF829AA9-BD74-4133-9084-1A5CE92AAA3F}" type="presParOf" srcId="{F004B6C6-D216-485F-BC32-2528BBE0D333}" destId="{8078F65D-9804-4A01-9D00-5042CE004D7D}" srcOrd="7" destOrd="0" presId="urn:microsoft.com/office/officeart/2005/8/layout/vList2"/>
    <dgm:cxn modelId="{74A4042B-589B-49D7-BA1C-3950E00628AE}" type="presParOf" srcId="{F004B6C6-D216-485F-BC32-2528BBE0D333}" destId="{258BC70C-E265-4691-9D9B-410DC0EF1ADF}" srcOrd="8" destOrd="0" presId="urn:microsoft.com/office/officeart/2005/8/layout/vList2"/>
    <dgm:cxn modelId="{81D1C662-6F51-4F4A-82FE-7AED39218D61}" type="presParOf" srcId="{F004B6C6-D216-485F-BC32-2528BBE0D333}" destId="{10C6B527-BFC8-465E-A7CD-8F077C2C3A1F}" srcOrd="9" destOrd="0" presId="urn:microsoft.com/office/officeart/2005/8/layout/vList2"/>
    <dgm:cxn modelId="{9E6ABA69-AEA7-4E2C-8ED1-5D2F87999A1E}" type="presParOf" srcId="{F004B6C6-D216-485F-BC32-2528BBE0D333}" destId="{C2524DCC-7B5F-48A2-9A03-DA4A51778E8B}" srcOrd="1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C3D83F-A3CE-457F-A539-AB2BE9113D3D}" type="doc">
      <dgm:prSet loTypeId="urn:microsoft.com/office/officeart/2016/7/layout/BasicTimeline" loCatId="timeline" qsTypeId="urn:microsoft.com/office/officeart/2005/8/quickstyle/simple1" qsCatId="simple" csTypeId="urn:microsoft.com/office/officeart/2005/8/colors/accent2_2" csCatId="accent2" phldr="1"/>
      <dgm:spPr/>
      <dgm:t>
        <a:bodyPr/>
        <a:lstStyle/>
        <a:p>
          <a:endParaRPr lang="en-US"/>
        </a:p>
      </dgm:t>
    </dgm:pt>
    <dgm:pt modelId="{E9D28A09-083A-4E8C-9122-D2550BA35B6A}">
      <dgm:prSet phldr="0"/>
      <dgm:spPr/>
      <dgm:t>
        <a:bodyPr/>
        <a:lstStyle/>
        <a:p>
          <a:pPr>
            <a:defRPr b="1"/>
          </a:pPr>
          <a:r>
            <a:rPr lang="en-US" i="1">
              <a:latin typeface="+mn-lt"/>
              <a:ea typeface="Calibri"/>
              <a:cs typeface="Calibri"/>
            </a:rPr>
            <a:t>February 27, </a:t>
          </a:r>
          <a:r>
            <a:rPr lang="en-US" b="1" i="1">
              <a:latin typeface="+mn-lt"/>
              <a:ea typeface="Calibri"/>
              <a:cs typeface="Calibri"/>
            </a:rPr>
            <a:t>2025</a:t>
          </a:r>
          <a:endParaRPr lang="en-US" b="0">
            <a:latin typeface="+mn-lt"/>
            <a:ea typeface="Calibri"/>
            <a:cs typeface="Calibri"/>
          </a:endParaRPr>
        </a:p>
      </dgm:t>
    </dgm:pt>
    <dgm:pt modelId="{5032A1C4-3070-4FB5-82BD-FBAF844D307E}" type="parTrans" cxnId="{82F58889-00D4-48FF-AAF2-354B7F33295C}">
      <dgm:prSet/>
      <dgm:spPr/>
      <dgm:t>
        <a:bodyPr/>
        <a:lstStyle/>
        <a:p>
          <a:endParaRPr lang="en-US" altLang="zh-CN"/>
        </a:p>
      </dgm:t>
    </dgm:pt>
    <dgm:pt modelId="{08B3D991-38B2-4652-B6B5-454DE685E610}" type="sibTrans" cxnId="{82F58889-00D4-48FF-AAF2-354B7F33295C}">
      <dgm:prSet/>
      <dgm:spPr/>
      <dgm:t>
        <a:bodyPr/>
        <a:lstStyle/>
        <a:p>
          <a:endParaRPr lang="en-US" altLang="zh-CN"/>
        </a:p>
      </dgm:t>
    </dgm:pt>
    <dgm:pt modelId="{7D7723D9-086C-4569-A8B1-B4D4F067F23E}">
      <dgm:prSet phldr="0" custT="1"/>
      <dgm:spPr/>
      <dgm:t>
        <a:bodyPr/>
        <a:lstStyle/>
        <a:p>
          <a:r>
            <a:rPr lang="en-US" sz="1400" b="1">
              <a:latin typeface="+mn-lt"/>
              <a:ea typeface="Calibri"/>
              <a:cs typeface="Calibri"/>
            </a:rPr>
            <a:t>Session #1: </a:t>
          </a:r>
          <a:r>
            <a:rPr lang="en-US" sz="1400" b="1">
              <a:latin typeface="+mn-lt"/>
            </a:rPr>
            <a:t>Setting the stage for solar development</a:t>
          </a:r>
          <a:endParaRPr lang="en-US" sz="1400" b="1">
            <a:latin typeface="+mn-lt"/>
            <a:ea typeface="Calibri"/>
            <a:cs typeface="Calibri"/>
          </a:endParaRPr>
        </a:p>
      </dgm:t>
    </dgm:pt>
    <dgm:pt modelId="{07F84698-E3EF-42D7-A0F5-400DB7197B2E}" type="parTrans" cxnId="{58C70D75-FC31-4A8B-853C-F5684F4C84FD}">
      <dgm:prSet/>
      <dgm:spPr/>
      <dgm:t>
        <a:bodyPr/>
        <a:lstStyle/>
        <a:p>
          <a:endParaRPr lang="en-US" altLang="zh-CN"/>
        </a:p>
      </dgm:t>
    </dgm:pt>
    <dgm:pt modelId="{079000E0-9B3A-403F-8EB5-F14D85C8B454}" type="sibTrans" cxnId="{58C70D75-FC31-4A8B-853C-F5684F4C84FD}">
      <dgm:prSet/>
      <dgm:spPr/>
      <dgm:t>
        <a:bodyPr/>
        <a:lstStyle/>
        <a:p>
          <a:endParaRPr lang="en-US" altLang="zh-CN"/>
        </a:p>
      </dgm:t>
    </dgm:pt>
    <dgm:pt modelId="{87869EF8-CCF7-4C4E-863B-D0D710FD6328}">
      <dgm:prSet phldr="0" custT="1"/>
      <dgm:spPr/>
      <dgm:t>
        <a:bodyPr/>
        <a:lstStyle/>
        <a:p>
          <a:r>
            <a:rPr lang="en-US" sz="1400" b="1" i="1">
              <a:latin typeface="+mn-lt"/>
              <a:ea typeface="Calibri"/>
              <a:cs typeface="Calibri"/>
            </a:rPr>
            <a:t>Session 2: Planning for solar</a:t>
          </a:r>
          <a:endParaRPr lang="en-US" sz="1400" b="1">
            <a:latin typeface="+mn-lt"/>
            <a:ea typeface="Calibri"/>
            <a:cs typeface="Calibri"/>
          </a:endParaRPr>
        </a:p>
      </dgm:t>
    </dgm:pt>
    <dgm:pt modelId="{0AECBD09-B649-4EBD-AB81-7A6E6F7318AA}" type="parTrans" cxnId="{4C32DBA3-2F57-4E1F-B06B-07E6CA46A872}">
      <dgm:prSet/>
      <dgm:spPr/>
      <dgm:t>
        <a:bodyPr/>
        <a:lstStyle/>
        <a:p>
          <a:endParaRPr lang="en-US" altLang="zh-CN"/>
        </a:p>
      </dgm:t>
    </dgm:pt>
    <dgm:pt modelId="{29B5B4AB-EDF4-45AF-94B4-84FC1E6B2D5F}" type="sibTrans" cxnId="{4C32DBA3-2F57-4E1F-B06B-07E6CA46A872}">
      <dgm:prSet/>
      <dgm:spPr/>
      <dgm:t>
        <a:bodyPr/>
        <a:lstStyle/>
        <a:p>
          <a:endParaRPr lang="en-US" altLang="zh-CN"/>
        </a:p>
      </dgm:t>
    </dgm:pt>
    <dgm:pt modelId="{2F76C604-469D-4742-9A4A-083582279621}">
      <dgm:prSet phldr="0" custT="1"/>
      <dgm:spPr/>
      <dgm:t>
        <a:bodyPr/>
        <a:lstStyle/>
        <a:p>
          <a:r>
            <a:rPr lang="en-US" sz="1400"/>
            <a:t>Best practice guidance for planning and zoning of small and large-scale solar arrays</a:t>
          </a:r>
          <a:endParaRPr lang="en-US" sz="1400" i="0">
            <a:latin typeface="+mn-lt"/>
            <a:ea typeface="Calibri"/>
            <a:cs typeface="Calibri"/>
          </a:endParaRPr>
        </a:p>
      </dgm:t>
    </dgm:pt>
    <dgm:pt modelId="{C227DE2C-1DC0-4233-A372-E0330B5B4DEA}" type="parTrans" cxnId="{5B82B64A-75AD-4596-968E-AC25FDA44152}">
      <dgm:prSet/>
      <dgm:spPr/>
      <dgm:t>
        <a:bodyPr/>
        <a:lstStyle/>
        <a:p>
          <a:endParaRPr lang="en-US" altLang="zh-CN"/>
        </a:p>
      </dgm:t>
    </dgm:pt>
    <dgm:pt modelId="{5460575D-AD80-437A-9F17-73C22B03934B}" type="sibTrans" cxnId="{5B82B64A-75AD-4596-968E-AC25FDA44152}">
      <dgm:prSet/>
      <dgm:spPr/>
      <dgm:t>
        <a:bodyPr/>
        <a:lstStyle/>
        <a:p>
          <a:endParaRPr lang="en-US" altLang="zh-CN"/>
        </a:p>
      </dgm:t>
    </dgm:pt>
    <dgm:pt modelId="{38C6A988-AEFB-4709-974F-F0CAA4C98F6B}">
      <dgm:prSet phldr="0" custT="1"/>
      <dgm:spPr/>
      <dgm:t>
        <a:bodyPr/>
        <a:lstStyle/>
        <a:p>
          <a:r>
            <a:rPr lang="en-US" sz="1400" b="1" i="1">
              <a:latin typeface="+mn-lt"/>
              <a:ea typeface="Calibri"/>
              <a:cs typeface="Calibri"/>
            </a:rPr>
            <a:t>Session 3: Permitting &amp; inspection for solar</a:t>
          </a:r>
          <a:endParaRPr lang="en-US" sz="1400" b="1">
            <a:latin typeface="+mn-lt"/>
            <a:ea typeface="Calibri"/>
            <a:cs typeface="Calibri"/>
          </a:endParaRPr>
        </a:p>
      </dgm:t>
    </dgm:pt>
    <dgm:pt modelId="{E37476D5-BB33-4229-A3EF-2E467B2482B1}" type="parTrans" cxnId="{48B225B7-0E5E-4147-AA85-97033D4C36C0}">
      <dgm:prSet/>
      <dgm:spPr/>
      <dgm:t>
        <a:bodyPr/>
        <a:lstStyle/>
        <a:p>
          <a:endParaRPr lang="en-US" altLang="zh-CN"/>
        </a:p>
      </dgm:t>
    </dgm:pt>
    <dgm:pt modelId="{1636E109-DF75-4D82-B477-95496A0556C2}" type="sibTrans" cxnId="{48B225B7-0E5E-4147-AA85-97033D4C36C0}">
      <dgm:prSet/>
      <dgm:spPr/>
      <dgm:t>
        <a:bodyPr/>
        <a:lstStyle/>
        <a:p>
          <a:endParaRPr lang="en-US" altLang="zh-CN"/>
        </a:p>
      </dgm:t>
    </dgm:pt>
    <dgm:pt modelId="{185673EC-B628-466D-A938-CBF9E0682AFF}">
      <dgm:prSet phldr="0" custT="1"/>
      <dgm:spPr/>
      <dgm:t>
        <a:bodyPr/>
        <a:lstStyle/>
        <a:p>
          <a:r>
            <a:rPr lang="en-US" sz="1400" b="1" i="1">
              <a:latin typeface="+mn-lt"/>
              <a:ea typeface="Calibri"/>
              <a:cs typeface="Calibri"/>
            </a:rPr>
            <a:t>Session 4: Community engagement &amp; municipal operations</a:t>
          </a:r>
          <a:endParaRPr lang="en-US" sz="1400" b="0">
            <a:latin typeface="+mn-lt"/>
            <a:ea typeface="Calibri"/>
            <a:cs typeface="Calibri"/>
          </a:endParaRPr>
        </a:p>
      </dgm:t>
    </dgm:pt>
    <dgm:pt modelId="{225428B5-5A76-481F-8987-DEDA95CF1632}" type="parTrans" cxnId="{C4A93CF1-5413-4003-B043-78776D9D8C63}">
      <dgm:prSet/>
      <dgm:spPr/>
      <dgm:t>
        <a:bodyPr/>
        <a:lstStyle/>
        <a:p>
          <a:endParaRPr lang="en-US" altLang="zh-CN"/>
        </a:p>
      </dgm:t>
    </dgm:pt>
    <dgm:pt modelId="{18601594-19B9-4E22-A298-61FB34C7F8FF}" type="sibTrans" cxnId="{C4A93CF1-5413-4003-B043-78776D9D8C63}">
      <dgm:prSet/>
      <dgm:spPr/>
      <dgm:t>
        <a:bodyPr/>
        <a:lstStyle/>
        <a:p>
          <a:endParaRPr lang="en-US" altLang="zh-CN"/>
        </a:p>
      </dgm:t>
    </dgm:pt>
    <dgm:pt modelId="{6F875BAB-903B-4D83-8EC0-7B804FA228FE}">
      <dgm:prSet phldr="0" custT="1"/>
      <dgm:spPr/>
      <dgm:t>
        <a:bodyPr/>
        <a:lstStyle/>
        <a:p>
          <a:r>
            <a:rPr lang="en-US" sz="1400"/>
            <a:t>Guidance on how to support residents,                 businesses, and your own operations teams as they consider adopting solar</a:t>
          </a:r>
          <a:endParaRPr lang="en-US" sz="1400" b="0">
            <a:latin typeface="+mn-lt"/>
            <a:ea typeface="Calibri"/>
            <a:cs typeface="Calibri"/>
          </a:endParaRPr>
        </a:p>
      </dgm:t>
    </dgm:pt>
    <dgm:pt modelId="{133FF2CF-20FF-4576-9B90-04C88E022464}" type="parTrans" cxnId="{5ED41C2C-BE66-49C6-BA32-57989DED1353}">
      <dgm:prSet/>
      <dgm:spPr/>
      <dgm:t>
        <a:bodyPr/>
        <a:lstStyle/>
        <a:p>
          <a:endParaRPr lang="en-US" altLang="zh-CN"/>
        </a:p>
      </dgm:t>
    </dgm:pt>
    <dgm:pt modelId="{8B0215DC-DE0F-43F8-B533-B7988A1D74F1}" type="sibTrans" cxnId="{5ED41C2C-BE66-49C6-BA32-57989DED1353}">
      <dgm:prSet/>
      <dgm:spPr/>
      <dgm:t>
        <a:bodyPr/>
        <a:lstStyle/>
        <a:p>
          <a:endParaRPr lang="en-US" altLang="zh-CN"/>
        </a:p>
      </dgm:t>
    </dgm:pt>
    <dgm:pt modelId="{E3056EBD-7CE6-4CF2-9667-9E3933CCA919}">
      <dgm:prSet phldr="0"/>
      <dgm:spPr/>
      <dgm:t>
        <a:bodyPr/>
        <a:lstStyle/>
        <a:p>
          <a:pPr>
            <a:defRPr b="1"/>
          </a:pPr>
          <a:r>
            <a:rPr lang="en-US" i="1">
              <a:highlight>
                <a:srgbClr val="FFFF00"/>
              </a:highlight>
              <a:latin typeface="+mn-lt"/>
              <a:ea typeface="Calibri"/>
              <a:cs typeface="Calibri"/>
            </a:rPr>
            <a:t>June 5, 2025</a:t>
          </a:r>
        </a:p>
      </dgm:t>
    </dgm:pt>
    <dgm:pt modelId="{97090416-C506-4D88-AD8B-8E194828CFD4}" type="parTrans" cxnId="{A19689F8-C075-4A44-9B30-08B2666A96B1}">
      <dgm:prSet/>
      <dgm:spPr/>
      <dgm:t>
        <a:bodyPr/>
        <a:lstStyle/>
        <a:p>
          <a:endParaRPr lang="en-US" altLang="zh-CN"/>
        </a:p>
      </dgm:t>
    </dgm:pt>
    <dgm:pt modelId="{899EE960-B905-4E68-AE29-8B0212B0DB93}" type="sibTrans" cxnId="{A19689F8-C075-4A44-9B30-08B2666A96B1}">
      <dgm:prSet/>
      <dgm:spPr/>
      <dgm:t>
        <a:bodyPr/>
        <a:lstStyle/>
        <a:p>
          <a:endParaRPr lang="en-US" altLang="zh-CN"/>
        </a:p>
      </dgm:t>
    </dgm:pt>
    <dgm:pt modelId="{FE95B937-F66A-4425-A652-F3440C562627}">
      <dgm:prSet phldr="0"/>
      <dgm:spPr/>
      <dgm:t>
        <a:bodyPr/>
        <a:lstStyle/>
        <a:p>
          <a:pPr>
            <a:defRPr b="1"/>
          </a:pPr>
          <a:r>
            <a:rPr lang="en-US" b="1" i="1">
              <a:latin typeface="+mn-lt"/>
              <a:ea typeface="Calibri"/>
              <a:cs typeface="Calibri"/>
            </a:rPr>
            <a:t>March 27, 2025</a:t>
          </a:r>
        </a:p>
      </dgm:t>
    </dgm:pt>
    <dgm:pt modelId="{6505506A-C36F-4A09-A183-9E092F0499D5}" type="parTrans" cxnId="{5562E333-CE22-4D32-9376-13A9A4395C11}">
      <dgm:prSet/>
      <dgm:spPr/>
      <dgm:t>
        <a:bodyPr/>
        <a:lstStyle/>
        <a:p>
          <a:endParaRPr lang="en-US" altLang="zh-CN"/>
        </a:p>
      </dgm:t>
    </dgm:pt>
    <dgm:pt modelId="{1028B6B1-9FD9-4958-9B1A-7F6A788ECF0C}" type="sibTrans" cxnId="{5562E333-CE22-4D32-9376-13A9A4395C11}">
      <dgm:prSet/>
      <dgm:spPr/>
      <dgm:t>
        <a:bodyPr/>
        <a:lstStyle/>
        <a:p>
          <a:endParaRPr lang="en-US" altLang="zh-CN"/>
        </a:p>
      </dgm:t>
    </dgm:pt>
    <dgm:pt modelId="{27755287-76B3-4C7E-88A5-6D202C08B1B4}">
      <dgm:prSet phldr="0"/>
      <dgm:spPr/>
      <dgm:t>
        <a:bodyPr/>
        <a:lstStyle/>
        <a:p>
          <a:pPr>
            <a:defRPr b="1"/>
          </a:pPr>
          <a:r>
            <a:rPr lang="en-US" b="1">
              <a:latin typeface="+mn-lt"/>
              <a:cs typeface="Calibri"/>
            </a:rPr>
            <a:t>July 9, 2025</a:t>
          </a:r>
        </a:p>
      </dgm:t>
    </dgm:pt>
    <dgm:pt modelId="{62DC5268-DA21-47B6-8A39-5D995D587269}" type="parTrans" cxnId="{A4C831A1-BC1D-4DCC-B00F-13EFB28AB4FD}">
      <dgm:prSet/>
      <dgm:spPr/>
      <dgm:t>
        <a:bodyPr/>
        <a:lstStyle/>
        <a:p>
          <a:endParaRPr lang="en-US"/>
        </a:p>
      </dgm:t>
    </dgm:pt>
    <dgm:pt modelId="{E49D2368-6365-436F-BB41-CB1F42DFD6DF}" type="sibTrans" cxnId="{A4C831A1-BC1D-4DCC-B00F-13EFB28AB4FD}">
      <dgm:prSet/>
      <dgm:spPr/>
      <dgm:t>
        <a:bodyPr/>
        <a:lstStyle/>
        <a:p>
          <a:endParaRPr lang="en-US"/>
        </a:p>
      </dgm:t>
    </dgm:pt>
    <dgm:pt modelId="{6E1B3F33-7CB2-4176-B155-43FF09F5F580}">
      <dgm:prSet phldr="0" custT="1"/>
      <dgm:spPr/>
      <dgm:t>
        <a:bodyPr/>
        <a:lstStyle/>
        <a:p>
          <a:r>
            <a:rPr lang="en-US" sz="1400" b="1">
              <a:latin typeface="+mn-lt"/>
              <a:cs typeface="Calibri"/>
            </a:rPr>
            <a:t>Session 5: Wrap up &amp; next steps</a:t>
          </a:r>
        </a:p>
      </dgm:t>
    </dgm:pt>
    <dgm:pt modelId="{AEF24D27-31C3-4548-9C61-7F5C5A444935}" type="parTrans" cxnId="{DAB03932-A5A7-407B-8E10-B819BAAEB0F4}">
      <dgm:prSet/>
      <dgm:spPr/>
      <dgm:t>
        <a:bodyPr/>
        <a:lstStyle/>
        <a:p>
          <a:endParaRPr lang="en-US"/>
        </a:p>
      </dgm:t>
    </dgm:pt>
    <dgm:pt modelId="{5127C164-9E94-4354-AC9E-17C0C863986E}" type="sibTrans" cxnId="{DAB03932-A5A7-407B-8E10-B819BAAEB0F4}">
      <dgm:prSet/>
      <dgm:spPr/>
      <dgm:t>
        <a:bodyPr/>
        <a:lstStyle/>
        <a:p>
          <a:endParaRPr lang="en-US"/>
        </a:p>
      </dgm:t>
    </dgm:pt>
    <dgm:pt modelId="{EE9A9EB9-FE3E-4F13-99E4-839C50578491}">
      <dgm:prSet phldr="0" custT="1"/>
      <dgm:spPr/>
      <dgm:t>
        <a:bodyPr/>
        <a:lstStyle/>
        <a:p>
          <a:r>
            <a:rPr lang="en-US" sz="1400" b="0">
              <a:latin typeface="+mn-lt"/>
              <a:cs typeface="Calibri"/>
            </a:rPr>
            <a:t>Address any outstanding questions and chart a pathway forward</a:t>
          </a:r>
        </a:p>
      </dgm:t>
    </dgm:pt>
    <dgm:pt modelId="{75B331D1-B762-404B-AF04-8ED448DB8D34}" type="parTrans" cxnId="{C3AB283B-251B-4E11-BFD1-005D050810B5}">
      <dgm:prSet/>
      <dgm:spPr/>
      <dgm:t>
        <a:bodyPr/>
        <a:lstStyle/>
        <a:p>
          <a:endParaRPr lang="en-US"/>
        </a:p>
      </dgm:t>
    </dgm:pt>
    <dgm:pt modelId="{4C545B65-D08E-4E67-AF5E-EAA00ADF88F6}" type="sibTrans" cxnId="{C3AB283B-251B-4E11-BFD1-005D050810B5}">
      <dgm:prSet/>
      <dgm:spPr/>
      <dgm:t>
        <a:bodyPr/>
        <a:lstStyle/>
        <a:p>
          <a:endParaRPr lang="en-US"/>
        </a:p>
      </dgm:t>
    </dgm:pt>
    <dgm:pt modelId="{24CCB7E4-2E1A-4272-970F-D28476642257}">
      <dgm:prSet phldr="0"/>
      <dgm:spPr/>
      <dgm:t>
        <a:bodyPr/>
        <a:lstStyle/>
        <a:p>
          <a:pPr>
            <a:defRPr b="1"/>
          </a:pPr>
          <a:r>
            <a:rPr lang="en-US" i="1">
              <a:latin typeface="+mn-lt"/>
              <a:ea typeface="Calibri"/>
              <a:cs typeface="Calibri"/>
            </a:rPr>
            <a:t>April 24, 2025</a:t>
          </a:r>
          <a:endParaRPr lang="en-US">
            <a:latin typeface="+mn-lt"/>
          </a:endParaRPr>
        </a:p>
      </dgm:t>
    </dgm:pt>
    <dgm:pt modelId="{AA414E29-210D-4EA3-91F2-7F73D82DB6BA}" type="parTrans" cxnId="{9E52505E-3769-43E8-B151-BAEFCA3BD8F9}">
      <dgm:prSet/>
      <dgm:spPr/>
      <dgm:t>
        <a:bodyPr/>
        <a:lstStyle/>
        <a:p>
          <a:endParaRPr lang="en-US"/>
        </a:p>
      </dgm:t>
    </dgm:pt>
    <dgm:pt modelId="{A358F529-3A51-44B0-8090-BB75021DF001}" type="sibTrans" cxnId="{9E52505E-3769-43E8-B151-BAEFCA3BD8F9}">
      <dgm:prSet/>
      <dgm:spPr/>
      <dgm:t>
        <a:bodyPr/>
        <a:lstStyle/>
        <a:p>
          <a:endParaRPr lang="en-US"/>
        </a:p>
      </dgm:t>
    </dgm:pt>
    <dgm:pt modelId="{DF4DD246-2B9E-4114-AA9E-671E97A306CE}">
      <dgm:prSet phldr="0" custT="1"/>
      <dgm:spPr/>
      <dgm:t>
        <a:bodyPr/>
        <a:lstStyle/>
        <a:p>
          <a:r>
            <a:rPr lang="en-US" sz="1400" b="0">
              <a:latin typeface="+mn-lt"/>
              <a:ea typeface="Calibri"/>
              <a:cs typeface="Calibri"/>
            </a:rPr>
            <a:t>Overview of regional and state energy context</a:t>
          </a:r>
          <a:endParaRPr lang="en-US" sz="1400" b="1">
            <a:latin typeface="+mn-lt"/>
            <a:ea typeface="Calibri"/>
            <a:cs typeface="Calibri"/>
          </a:endParaRPr>
        </a:p>
      </dgm:t>
    </dgm:pt>
    <dgm:pt modelId="{3B479FFB-2762-4819-9CFA-237E26CB5BC9}" type="parTrans" cxnId="{152CC6C0-A1A5-4ECB-A4B1-F5CF267BA97C}">
      <dgm:prSet/>
      <dgm:spPr/>
      <dgm:t>
        <a:bodyPr/>
        <a:lstStyle/>
        <a:p>
          <a:endParaRPr lang="en-US"/>
        </a:p>
      </dgm:t>
    </dgm:pt>
    <dgm:pt modelId="{73730ADD-00FF-499F-8AC2-9AD8577DB48D}" type="sibTrans" cxnId="{152CC6C0-A1A5-4ECB-A4B1-F5CF267BA97C}">
      <dgm:prSet/>
      <dgm:spPr/>
      <dgm:t>
        <a:bodyPr/>
        <a:lstStyle/>
        <a:p>
          <a:endParaRPr lang="en-US"/>
        </a:p>
      </dgm:t>
    </dgm:pt>
    <dgm:pt modelId="{3F8AE5CE-C26C-4D3D-AC54-AF45AB800A7B}">
      <dgm:prSet phldr="0" custT="1"/>
      <dgm:spPr/>
      <dgm:t>
        <a:bodyPr/>
        <a:lstStyle/>
        <a:p>
          <a:r>
            <a:rPr lang="en-US" sz="1400" b="0">
              <a:latin typeface="+mn-lt"/>
              <a:ea typeface="Calibri"/>
              <a:cs typeface="Calibri"/>
            </a:rPr>
            <a:t>Training on best practices for permitting and inspecting solar arrays</a:t>
          </a:r>
        </a:p>
      </dgm:t>
    </dgm:pt>
    <dgm:pt modelId="{4AA4FD3F-7DDF-4653-BB73-21EFC6FCCE33}" type="sibTrans" cxnId="{E02169BE-B7FF-4852-BC08-E97064F17829}">
      <dgm:prSet/>
      <dgm:spPr/>
      <dgm:t>
        <a:bodyPr/>
        <a:lstStyle/>
        <a:p>
          <a:endParaRPr lang="en-US" altLang="zh-CN"/>
        </a:p>
      </dgm:t>
    </dgm:pt>
    <dgm:pt modelId="{1F93F859-0F4F-4E2D-B396-3E8DFC7F8176}" type="parTrans" cxnId="{E02169BE-B7FF-4852-BC08-E97064F17829}">
      <dgm:prSet/>
      <dgm:spPr/>
      <dgm:t>
        <a:bodyPr/>
        <a:lstStyle/>
        <a:p>
          <a:endParaRPr lang="en-US" altLang="zh-CN"/>
        </a:p>
      </dgm:t>
    </dgm:pt>
    <dgm:pt modelId="{A6290213-F7E4-4A7D-8E9D-6E31221946FC}" type="pres">
      <dgm:prSet presAssocID="{F8C3D83F-A3CE-457F-A539-AB2BE9113D3D}" presName="root" presStyleCnt="0">
        <dgm:presLayoutVars>
          <dgm:chMax/>
          <dgm:chPref/>
          <dgm:animLvl val="lvl"/>
        </dgm:presLayoutVars>
      </dgm:prSet>
      <dgm:spPr/>
    </dgm:pt>
    <dgm:pt modelId="{10CBE3D4-AEEE-4C70-B0A0-6B76E3322143}" type="pres">
      <dgm:prSet presAssocID="{F8C3D83F-A3CE-457F-A539-AB2BE9113D3D}" presName="divider" presStyleLbl="fgAccFollowNode1" presStyleIdx="0" presStyleCnt="1"/>
      <dgm:spPr>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tailEnd type="triangle" w="lg" len="lg"/>
        </a:ln>
        <a:effectLst/>
      </dgm:spPr>
    </dgm:pt>
    <dgm:pt modelId="{B00D371F-6ADB-4D17-BA43-0AE7B51F671B}" type="pres">
      <dgm:prSet presAssocID="{F8C3D83F-A3CE-457F-A539-AB2BE9113D3D}" presName="nodes" presStyleCnt="0">
        <dgm:presLayoutVars>
          <dgm:chMax/>
          <dgm:chPref/>
          <dgm:animLvl val="lvl"/>
        </dgm:presLayoutVars>
      </dgm:prSet>
      <dgm:spPr/>
    </dgm:pt>
    <dgm:pt modelId="{F56BF8D6-FAF5-4461-982E-B354708A7FA9}" type="pres">
      <dgm:prSet presAssocID="{E9D28A09-083A-4E8C-9122-D2550BA35B6A}" presName="composite" presStyleCnt="0"/>
      <dgm:spPr/>
    </dgm:pt>
    <dgm:pt modelId="{CDEDFEC3-C78E-4E82-9FAC-A9D76B987B99}" type="pres">
      <dgm:prSet presAssocID="{E9D28A09-083A-4E8C-9122-D2550BA35B6A}" presName="L1TextContainer" presStyleLbl="revTx" presStyleIdx="0" presStyleCnt="5">
        <dgm:presLayoutVars>
          <dgm:chMax val="1"/>
          <dgm:chPref val="1"/>
          <dgm:bulletEnabled val="1"/>
        </dgm:presLayoutVars>
      </dgm:prSet>
      <dgm:spPr/>
    </dgm:pt>
    <dgm:pt modelId="{31727366-CAA6-422B-8BBD-26AD7F9FBAB1}" type="pres">
      <dgm:prSet presAssocID="{E9D28A09-083A-4E8C-9122-D2550BA35B6A}" presName="L2TextContainerWrapper" presStyleCnt="0">
        <dgm:presLayoutVars>
          <dgm:chMax val="0"/>
          <dgm:chPref val="0"/>
          <dgm:bulletEnabled val="1"/>
        </dgm:presLayoutVars>
      </dgm:prSet>
      <dgm:spPr/>
    </dgm:pt>
    <dgm:pt modelId="{404E0351-1F11-4233-BB72-E2F6F58AEAF0}" type="pres">
      <dgm:prSet presAssocID="{E9D28A09-083A-4E8C-9122-D2550BA35B6A}" presName="L2TextContainer" presStyleLbl="bgAcc1" presStyleIdx="0" presStyleCnt="5"/>
      <dgm:spPr/>
    </dgm:pt>
    <dgm:pt modelId="{E7BE5393-0859-4D5E-BA7E-2FA568E3FD9D}" type="pres">
      <dgm:prSet presAssocID="{E9D28A09-083A-4E8C-9122-D2550BA35B6A}" presName="FlexibleEmptyPlaceHolder" presStyleCnt="0"/>
      <dgm:spPr/>
    </dgm:pt>
    <dgm:pt modelId="{E40010F5-9669-4F3A-B7CA-7621D5FBED1E}" type="pres">
      <dgm:prSet presAssocID="{E9D28A09-083A-4E8C-9122-D2550BA35B6A}" presName="ConnectLine" presStyleLbl="sibTrans1D1" presStyleIdx="0" presStyleCnt="5"/>
      <dgm:spPr>
        <a:noFill/>
        <a:ln w="9525" cap="flat" cmpd="sng" algn="ctr">
          <a:solidFill>
            <a:schemeClr val="accent2">
              <a:hueOff val="0"/>
              <a:satOff val="0"/>
              <a:lumOff val="0"/>
              <a:alphaOff val="0"/>
            </a:schemeClr>
          </a:solidFill>
          <a:prstDash val="dash"/>
        </a:ln>
        <a:effectLst/>
      </dgm:spPr>
    </dgm:pt>
    <dgm:pt modelId="{E69BAC96-2919-463C-A7C7-651285C85AD7}" type="pres">
      <dgm:prSet presAssocID="{E9D28A09-083A-4E8C-9122-D2550BA35B6A}" presName="ConnectorPoint" presStyleLbl="alignNode1" presStyleIdx="0" presStyleCnt="5"/>
      <dgm:spPr/>
    </dgm:pt>
    <dgm:pt modelId="{CC186424-E566-45EC-8432-A3520BA0C476}" type="pres">
      <dgm:prSet presAssocID="{E9D28A09-083A-4E8C-9122-D2550BA35B6A}" presName="EmptyPlaceHolder" presStyleCnt="0"/>
      <dgm:spPr/>
    </dgm:pt>
    <dgm:pt modelId="{3271647E-8405-4C8B-8CAE-2A6188E4C351}" type="pres">
      <dgm:prSet presAssocID="{08B3D991-38B2-4652-B6B5-454DE685E610}" presName="spaceBetweenRectangles" presStyleCnt="0"/>
      <dgm:spPr/>
    </dgm:pt>
    <dgm:pt modelId="{788A72DC-5C73-411D-867B-7C668EFB2092}" type="pres">
      <dgm:prSet presAssocID="{FE95B937-F66A-4425-A652-F3440C562627}" presName="composite" presStyleCnt="0"/>
      <dgm:spPr/>
    </dgm:pt>
    <dgm:pt modelId="{4FBDB12C-57AA-42B0-B28F-00CB317356B6}" type="pres">
      <dgm:prSet presAssocID="{FE95B937-F66A-4425-A652-F3440C562627}" presName="L1TextContainer" presStyleLbl="revTx" presStyleIdx="1" presStyleCnt="5">
        <dgm:presLayoutVars>
          <dgm:chMax val="1"/>
          <dgm:chPref val="1"/>
          <dgm:bulletEnabled val="1"/>
        </dgm:presLayoutVars>
      </dgm:prSet>
      <dgm:spPr/>
    </dgm:pt>
    <dgm:pt modelId="{E4675D13-810A-4FDA-8777-CD4601805221}" type="pres">
      <dgm:prSet presAssocID="{FE95B937-F66A-4425-A652-F3440C562627}" presName="L2TextContainerWrapper" presStyleCnt="0">
        <dgm:presLayoutVars>
          <dgm:chMax val="0"/>
          <dgm:chPref val="0"/>
          <dgm:bulletEnabled val="1"/>
        </dgm:presLayoutVars>
      </dgm:prSet>
      <dgm:spPr/>
    </dgm:pt>
    <dgm:pt modelId="{A30CF023-DD5C-4F9F-AE5D-DAFD0BC738B9}" type="pres">
      <dgm:prSet presAssocID="{FE95B937-F66A-4425-A652-F3440C562627}" presName="L2TextContainer" presStyleLbl="bgAcc1" presStyleIdx="1" presStyleCnt="5"/>
      <dgm:spPr/>
    </dgm:pt>
    <dgm:pt modelId="{D4B60792-EBE8-442D-88C4-56F5A995B095}" type="pres">
      <dgm:prSet presAssocID="{FE95B937-F66A-4425-A652-F3440C562627}" presName="FlexibleEmptyPlaceHolder" presStyleCnt="0"/>
      <dgm:spPr/>
    </dgm:pt>
    <dgm:pt modelId="{8A34BCB2-8110-47C2-9871-ED8AD4430D22}" type="pres">
      <dgm:prSet presAssocID="{FE95B937-F66A-4425-A652-F3440C562627}" presName="ConnectLine" presStyleLbl="sibTrans1D1" presStyleIdx="1" presStyleCnt="5"/>
      <dgm:spPr>
        <a:noFill/>
        <a:ln w="9525" cap="flat" cmpd="sng" algn="ctr">
          <a:solidFill>
            <a:schemeClr val="accent2">
              <a:hueOff val="0"/>
              <a:satOff val="0"/>
              <a:lumOff val="0"/>
              <a:alphaOff val="0"/>
            </a:schemeClr>
          </a:solidFill>
          <a:prstDash val="dash"/>
        </a:ln>
        <a:effectLst/>
      </dgm:spPr>
    </dgm:pt>
    <dgm:pt modelId="{30BD281C-5138-4286-818E-E5DA04B2CC18}" type="pres">
      <dgm:prSet presAssocID="{FE95B937-F66A-4425-A652-F3440C562627}" presName="ConnectorPoint" presStyleLbl="alignNode1" presStyleIdx="1" presStyleCnt="5"/>
      <dgm:spPr/>
    </dgm:pt>
    <dgm:pt modelId="{E3A5D82D-62BC-4FF4-817B-2471B3B85B8A}" type="pres">
      <dgm:prSet presAssocID="{FE95B937-F66A-4425-A652-F3440C562627}" presName="EmptyPlaceHolder" presStyleCnt="0"/>
      <dgm:spPr/>
    </dgm:pt>
    <dgm:pt modelId="{CA04CCBB-CA1D-4FEF-B4C8-1BFD968108E4}" type="pres">
      <dgm:prSet presAssocID="{1028B6B1-9FD9-4958-9B1A-7F6A788ECF0C}" presName="spaceBetweenRectangles" presStyleCnt="0"/>
      <dgm:spPr/>
    </dgm:pt>
    <dgm:pt modelId="{99B74C60-FBA5-4D1E-A07C-B7A4E458C00E}" type="pres">
      <dgm:prSet presAssocID="{24CCB7E4-2E1A-4272-970F-D28476642257}" presName="composite" presStyleCnt="0"/>
      <dgm:spPr/>
    </dgm:pt>
    <dgm:pt modelId="{4E656E54-3CD1-4A79-AE22-1EB6FCFD804C}" type="pres">
      <dgm:prSet presAssocID="{24CCB7E4-2E1A-4272-970F-D28476642257}" presName="L1TextContainer" presStyleLbl="revTx" presStyleIdx="2" presStyleCnt="5">
        <dgm:presLayoutVars>
          <dgm:chMax val="1"/>
          <dgm:chPref val="1"/>
          <dgm:bulletEnabled val="1"/>
        </dgm:presLayoutVars>
      </dgm:prSet>
      <dgm:spPr/>
    </dgm:pt>
    <dgm:pt modelId="{701BBCA4-94D0-4A10-9F80-387541FA464C}" type="pres">
      <dgm:prSet presAssocID="{24CCB7E4-2E1A-4272-970F-D28476642257}" presName="L2TextContainerWrapper" presStyleCnt="0">
        <dgm:presLayoutVars>
          <dgm:chMax val="0"/>
          <dgm:chPref val="0"/>
          <dgm:bulletEnabled val="1"/>
        </dgm:presLayoutVars>
      </dgm:prSet>
      <dgm:spPr/>
    </dgm:pt>
    <dgm:pt modelId="{0EF205ED-6902-46FD-A43E-52E5F40E8710}" type="pres">
      <dgm:prSet presAssocID="{24CCB7E4-2E1A-4272-970F-D28476642257}" presName="L2TextContainer" presStyleLbl="bgAcc1" presStyleIdx="2" presStyleCnt="5" custScaleX="105239"/>
      <dgm:spPr/>
    </dgm:pt>
    <dgm:pt modelId="{6F1A630F-4670-4134-ABB9-ABC14DDFFFB8}" type="pres">
      <dgm:prSet presAssocID="{24CCB7E4-2E1A-4272-970F-D28476642257}" presName="FlexibleEmptyPlaceHolder" presStyleCnt="0"/>
      <dgm:spPr/>
    </dgm:pt>
    <dgm:pt modelId="{0D5CD500-FFB7-4036-8CA5-23EA802A7540}" type="pres">
      <dgm:prSet presAssocID="{24CCB7E4-2E1A-4272-970F-D28476642257}" presName="ConnectLine" presStyleLbl="sibTrans1D1" presStyleIdx="2" presStyleCnt="5"/>
      <dgm:spPr>
        <a:noFill/>
        <a:ln w="9525" cap="flat" cmpd="sng" algn="ctr">
          <a:solidFill>
            <a:schemeClr val="accent2">
              <a:hueOff val="0"/>
              <a:satOff val="0"/>
              <a:lumOff val="0"/>
              <a:alphaOff val="0"/>
            </a:schemeClr>
          </a:solidFill>
          <a:prstDash val="dash"/>
        </a:ln>
        <a:effectLst/>
      </dgm:spPr>
    </dgm:pt>
    <dgm:pt modelId="{1D2C9902-86E2-49FA-A2D5-D6D806129A4E}" type="pres">
      <dgm:prSet presAssocID="{24CCB7E4-2E1A-4272-970F-D28476642257}" presName="ConnectorPoint" presStyleLbl="alignNode1" presStyleIdx="2" presStyleCnt="5"/>
      <dgm:spPr/>
    </dgm:pt>
    <dgm:pt modelId="{E5C71CDC-6812-4B0F-9E91-4290EA712DF7}" type="pres">
      <dgm:prSet presAssocID="{24CCB7E4-2E1A-4272-970F-D28476642257}" presName="EmptyPlaceHolder" presStyleCnt="0"/>
      <dgm:spPr/>
    </dgm:pt>
    <dgm:pt modelId="{D162CEE6-A329-4F1B-BC98-4D449A959C3D}" type="pres">
      <dgm:prSet presAssocID="{A358F529-3A51-44B0-8090-BB75021DF001}" presName="spaceBetweenRectangles" presStyleCnt="0"/>
      <dgm:spPr/>
    </dgm:pt>
    <dgm:pt modelId="{9E70753A-D881-42D8-85EC-8E0FEB7C7230}" type="pres">
      <dgm:prSet presAssocID="{E3056EBD-7CE6-4CF2-9667-9E3933CCA919}" presName="composite" presStyleCnt="0"/>
      <dgm:spPr/>
    </dgm:pt>
    <dgm:pt modelId="{244E72F3-F0E4-4085-9897-90C7152B92CE}" type="pres">
      <dgm:prSet presAssocID="{E3056EBD-7CE6-4CF2-9667-9E3933CCA919}" presName="L1TextContainer" presStyleLbl="revTx" presStyleIdx="3" presStyleCnt="5">
        <dgm:presLayoutVars>
          <dgm:chMax val="1"/>
          <dgm:chPref val="1"/>
          <dgm:bulletEnabled val="1"/>
        </dgm:presLayoutVars>
      </dgm:prSet>
      <dgm:spPr/>
    </dgm:pt>
    <dgm:pt modelId="{2C83D47F-C5F9-4489-90BD-3311BD630895}" type="pres">
      <dgm:prSet presAssocID="{E3056EBD-7CE6-4CF2-9667-9E3933CCA919}" presName="L2TextContainerWrapper" presStyleCnt="0">
        <dgm:presLayoutVars>
          <dgm:chMax val="0"/>
          <dgm:chPref val="0"/>
          <dgm:bulletEnabled val="1"/>
        </dgm:presLayoutVars>
      </dgm:prSet>
      <dgm:spPr/>
    </dgm:pt>
    <dgm:pt modelId="{FBF2164C-D818-41C1-BB1A-ABFA6C35430B}" type="pres">
      <dgm:prSet presAssocID="{E3056EBD-7CE6-4CF2-9667-9E3933CCA919}" presName="L2TextContainer" presStyleLbl="bgAcc1" presStyleIdx="3" presStyleCnt="5" custScaleX="115645"/>
      <dgm:spPr/>
    </dgm:pt>
    <dgm:pt modelId="{EDF042FC-8BC8-49CE-9056-874B62C73240}" type="pres">
      <dgm:prSet presAssocID="{E3056EBD-7CE6-4CF2-9667-9E3933CCA919}" presName="FlexibleEmptyPlaceHolder" presStyleCnt="0"/>
      <dgm:spPr/>
    </dgm:pt>
    <dgm:pt modelId="{93DD9E7D-C9B5-49EA-9742-1E06F720D38B}" type="pres">
      <dgm:prSet presAssocID="{E3056EBD-7CE6-4CF2-9667-9E3933CCA919}" presName="ConnectLine" presStyleLbl="sibTrans1D1" presStyleIdx="3" presStyleCnt="5"/>
      <dgm:spPr>
        <a:noFill/>
        <a:ln w="9525" cap="flat" cmpd="sng" algn="ctr">
          <a:solidFill>
            <a:schemeClr val="accent2">
              <a:hueOff val="0"/>
              <a:satOff val="0"/>
              <a:lumOff val="0"/>
              <a:alphaOff val="0"/>
            </a:schemeClr>
          </a:solidFill>
          <a:prstDash val="dash"/>
        </a:ln>
        <a:effectLst/>
      </dgm:spPr>
    </dgm:pt>
    <dgm:pt modelId="{074EAA2B-78B8-4BE6-910C-DC187E7EDE9B}" type="pres">
      <dgm:prSet presAssocID="{E3056EBD-7CE6-4CF2-9667-9E3933CCA919}" presName="ConnectorPoint" presStyleLbl="alignNode1" presStyleIdx="3" presStyleCnt="5"/>
      <dgm:spPr/>
    </dgm:pt>
    <dgm:pt modelId="{3B9A5AEB-60E5-4EFD-87F0-26F8795C0122}" type="pres">
      <dgm:prSet presAssocID="{E3056EBD-7CE6-4CF2-9667-9E3933CCA919}" presName="EmptyPlaceHolder" presStyleCnt="0"/>
      <dgm:spPr/>
    </dgm:pt>
    <dgm:pt modelId="{97CDC6C5-7366-4724-A7B2-519FB5DC4287}" type="pres">
      <dgm:prSet presAssocID="{899EE960-B905-4E68-AE29-8B0212B0DB93}" presName="spaceBetweenRectangles" presStyleCnt="0"/>
      <dgm:spPr/>
    </dgm:pt>
    <dgm:pt modelId="{D8116020-E816-409B-873F-B504FF108817}" type="pres">
      <dgm:prSet presAssocID="{27755287-76B3-4C7E-88A5-6D202C08B1B4}" presName="composite" presStyleCnt="0"/>
      <dgm:spPr/>
    </dgm:pt>
    <dgm:pt modelId="{C7473DFF-CE69-4332-AFB8-DF16049E44F3}" type="pres">
      <dgm:prSet presAssocID="{27755287-76B3-4C7E-88A5-6D202C08B1B4}" presName="L1TextContainer" presStyleLbl="revTx" presStyleIdx="4" presStyleCnt="5">
        <dgm:presLayoutVars>
          <dgm:chMax val="1"/>
          <dgm:chPref val="1"/>
          <dgm:bulletEnabled val="1"/>
        </dgm:presLayoutVars>
      </dgm:prSet>
      <dgm:spPr/>
    </dgm:pt>
    <dgm:pt modelId="{9AA259E2-94C5-41AB-A5A1-3A7D546603BF}" type="pres">
      <dgm:prSet presAssocID="{27755287-76B3-4C7E-88A5-6D202C08B1B4}" presName="L2TextContainerWrapper" presStyleCnt="0">
        <dgm:presLayoutVars>
          <dgm:chMax val="0"/>
          <dgm:chPref val="0"/>
          <dgm:bulletEnabled val="1"/>
        </dgm:presLayoutVars>
      </dgm:prSet>
      <dgm:spPr/>
    </dgm:pt>
    <dgm:pt modelId="{216C319B-54F0-4671-8544-55EF21A7C4C8}" type="pres">
      <dgm:prSet presAssocID="{27755287-76B3-4C7E-88A5-6D202C08B1B4}" presName="L2TextContainer" presStyleLbl="bgAcc1" presStyleIdx="4" presStyleCnt="5" custScaleY="121012" custLinFactNeighborX="-595" custLinFactNeighborY="-9497"/>
      <dgm:spPr/>
    </dgm:pt>
    <dgm:pt modelId="{9F1F3FDC-4573-4BAC-AA27-BA20BB6DFEC7}" type="pres">
      <dgm:prSet presAssocID="{27755287-76B3-4C7E-88A5-6D202C08B1B4}" presName="FlexibleEmptyPlaceHolder" presStyleCnt="0"/>
      <dgm:spPr/>
    </dgm:pt>
    <dgm:pt modelId="{7A2A7E25-4C71-4F35-A2D3-523748678BFA}" type="pres">
      <dgm:prSet presAssocID="{27755287-76B3-4C7E-88A5-6D202C08B1B4}" presName="ConnectLine" presStyleLbl="sibTrans1D1" presStyleIdx="4" presStyleCnt="5"/>
      <dgm:spPr>
        <a:noFill/>
        <a:ln w="9525" cap="flat" cmpd="sng" algn="ctr">
          <a:solidFill>
            <a:schemeClr val="accent2">
              <a:hueOff val="0"/>
              <a:satOff val="0"/>
              <a:lumOff val="0"/>
              <a:alphaOff val="0"/>
            </a:schemeClr>
          </a:solidFill>
          <a:prstDash val="dash"/>
        </a:ln>
        <a:effectLst/>
      </dgm:spPr>
    </dgm:pt>
    <dgm:pt modelId="{F1EF3E50-6E94-471B-9709-389F6897DC68}" type="pres">
      <dgm:prSet presAssocID="{27755287-76B3-4C7E-88A5-6D202C08B1B4}" presName="ConnectorPoint" presStyleLbl="alignNode1" presStyleIdx="4" presStyleCnt="5"/>
      <dgm:spPr/>
    </dgm:pt>
    <dgm:pt modelId="{FECE02AF-8B29-4F45-98BD-2D526CD7171A}" type="pres">
      <dgm:prSet presAssocID="{27755287-76B3-4C7E-88A5-6D202C08B1B4}" presName="EmptyPlaceHolder" presStyleCnt="0"/>
      <dgm:spPr/>
    </dgm:pt>
  </dgm:ptLst>
  <dgm:cxnLst>
    <dgm:cxn modelId="{36B8D403-B2AA-449B-AC5B-88619C9EBFC0}" type="presOf" srcId="{E3056EBD-7CE6-4CF2-9667-9E3933CCA919}" destId="{244E72F3-F0E4-4085-9897-90C7152B92CE}" srcOrd="0" destOrd="0" presId="urn:microsoft.com/office/officeart/2016/7/layout/BasicTimeline"/>
    <dgm:cxn modelId="{4D261911-E04E-4520-9C0A-A3E2EA47D3FB}" type="presOf" srcId="{7D7723D9-086C-4569-A8B1-B4D4F067F23E}" destId="{404E0351-1F11-4233-BB72-E2F6F58AEAF0}" srcOrd="0" destOrd="0" presId="urn:microsoft.com/office/officeart/2016/7/layout/BasicTimeline"/>
    <dgm:cxn modelId="{5ED41C2C-BE66-49C6-BA32-57989DED1353}" srcId="{E3056EBD-7CE6-4CF2-9667-9E3933CCA919}" destId="{6F875BAB-903B-4D83-8EC0-7B804FA228FE}" srcOrd="1" destOrd="0" parTransId="{133FF2CF-20FF-4576-9B90-04C88E022464}" sibTransId="{8B0215DC-DE0F-43F8-B533-B7988A1D74F1}"/>
    <dgm:cxn modelId="{DAB03932-A5A7-407B-8E10-B819BAAEB0F4}" srcId="{27755287-76B3-4C7E-88A5-6D202C08B1B4}" destId="{6E1B3F33-7CB2-4176-B155-43FF09F5F580}" srcOrd="0" destOrd="0" parTransId="{AEF24D27-31C3-4548-9C61-7F5C5A444935}" sibTransId="{5127C164-9E94-4354-AC9E-17C0C863986E}"/>
    <dgm:cxn modelId="{5562E333-CE22-4D32-9376-13A9A4395C11}" srcId="{F8C3D83F-A3CE-457F-A539-AB2BE9113D3D}" destId="{FE95B937-F66A-4425-A652-F3440C562627}" srcOrd="1" destOrd="0" parTransId="{6505506A-C36F-4A09-A183-9E092F0499D5}" sibTransId="{1028B6B1-9FD9-4958-9B1A-7F6A788ECF0C}"/>
    <dgm:cxn modelId="{C3AB283B-251B-4E11-BFD1-005D050810B5}" srcId="{27755287-76B3-4C7E-88A5-6D202C08B1B4}" destId="{EE9A9EB9-FE3E-4F13-99E4-839C50578491}" srcOrd="1" destOrd="0" parTransId="{75B331D1-B762-404B-AF04-8ED448DB8D34}" sibTransId="{4C545B65-D08E-4E67-AF5E-EAA00ADF88F6}"/>
    <dgm:cxn modelId="{9E52505E-3769-43E8-B151-BAEFCA3BD8F9}" srcId="{F8C3D83F-A3CE-457F-A539-AB2BE9113D3D}" destId="{24CCB7E4-2E1A-4272-970F-D28476642257}" srcOrd="2" destOrd="0" parTransId="{AA414E29-210D-4EA3-91F2-7F73D82DB6BA}" sibTransId="{A358F529-3A51-44B0-8090-BB75021DF001}"/>
    <dgm:cxn modelId="{4FFA9342-0A8E-4EF6-B0C2-1BB9676AC79F}" type="presOf" srcId="{87869EF8-CCF7-4C4E-863B-D0D710FD6328}" destId="{A30CF023-DD5C-4F9F-AE5D-DAFD0BC738B9}" srcOrd="0" destOrd="0" presId="urn:microsoft.com/office/officeart/2016/7/layout/BasicTimeline"/>
    <dgm:cxn modelId="{BEF27644-4B3E-41F7-BDD1-1FF1D6BC599A}" type="presOf" srcId="{38C6A988-AEFB-4709-974F-F0CAA4C98F6B}" destId="{0EF205ED-6902-46FD-A43E-52E5F40E8710}" srcOrd="0" destOrd="0" presId="urn:microsoft.com/office/officeart/2016/7/layout/BasicTimeline"/>
    <dgm:cxn modelId="{5B82B64A-75AD-4596-968E-AC25FDA44152}" srcId="{FE95B937-F66A-4425-A652-F3440C562627}" destId="{2F76C604-469D-4742-9A4A-083582279621}" srcOrd="1" destOrd="0" parTransId="{C227DE2C-1DC0-4233-A372-E0330B5B4DEA}" sibTransId="{5460575D-AD80-437A-9F17-73C22B03934B}"/>
    <dgm:cxn modelId="{4B25D36D-6DA5-4D3B-A91B-1FE8E74583A9}" type="presOf" srcId="{6E1B3F33-7CB2-4176-B155-43FF09F5F580}" destId="{216C319B-54F0-4671-8544-55EF21A7C4C8}" srcOrd="0" destOrd="0" presId="urn:microsoft.com/office/officeart/2016/7/layout/BasicTimeline"/>
    <dgm:cxn modelId="{58C70D75-FC31-4A8B-853C-F5684F4C84FD}" srcId="{E9D28A09-083A-4E8C-9122-D2550BA35B6A}" destId="{7D7723D9-086C-4569-A8B1-B4D4F067F23E}" srcOrd="0" destOrd="0" parTransId="{07F84698-E3EF-42D7-A0F5-400DB7197B2E}" sibTransId="{079000E0-9B3A-403F-8EB5-F14D85C8B454}"/>
    <dgm:cxn modelId="{A5150782-8593-4601-83F3-E562121FB2C2}" type="presOf" srcId="{6F875BAB-903B-4D83-8EC0-7B804FA228FE}" destId="{FBF2164C-D818-41C1-BB1A-ABFA6C35430B}" srcOrd="0" destOrd="1" presId="urn:microsoft.com/office/officeart/2016/7/layout/BasicTimeline"/>
    <dgm:cxn modelId="{414A6685-77AD-49DE-B167-D3F11A292D22}" type="presOf" srcId="{24CCB7E4-2E1A-4272-970F-D28476642257}" destId="{4E656E54-3CD1-4A79-AE22-1EB6FCFD804C}" srcOrd="0" destOrd="0" presId="urn:microsoft.com/office/officeart/2016/7/layout/BasicTimeline"/>
    <dgm:cxn modelId="{82F58889-00D4-48FF-AAF2-354B7F33295C}" srcId="{F8C3D83F-A3CE-457F-A539-AB2BE9113D3D}" destId="{E9D28A09-083A-4E8C-9122-D2550BA35B6A}" srcOrd="0" destOrd="0" parTransId="{5032A1C4-3070-4FB5-82BD-FBAF844D307E}" sibTransId="{08B3D991-38B2-4652-B6B5-454DE685E610}"/>
    <dgm:cxn modelId="{005C9397-6734-4B18-A19E-24027F40A963}" type="presOf" srcId="{2F76C604-469D-4742-9A4A-083582279621}" destId="{A30CF023-DD5C-4F9F-AE5D-DAFD0BC738B9}" srcOrd="0" destOrd="1" presId="urn:microsoft.com/office/officeart/2016/7/layout/BasicTimeline"/>
    <dgm:cxn modelId="{A4C831A1-BC1D-4DCC-B00F-13EFB28AB4FD}" srcId="{F8C3D83F-A3CE-457F-A539-AB2BE9113D3D}" destId="{27755287-76B3-4C7E-88A5-6D202C08B1B4}" srcOrd="4" destOrd="0" parTransId="{62DC5268-DA21-47B6-8A39-5D995D587269}" sibTransId="{E49D2368-6365-436F-BB41-CB1F42DFD6DF}"/>
    <dgm:cxn modelId="{21BC43A3-F31D-4BE7-96DA-E9D2168A798D}" type="presOf" srcId="{185673EC-B628-466D-A938-CBF9E0682AFF}" destId="{FBF2164C-D818-41C1-BB1A-ABFA6C35430B}" srcOrd="0" destOrd="0" presId="urn:microsoft.com/office/officeart/2016/7/layout/BasicTimeline"/>
    <dgm:cxn modelId="{4C32DBA3-2F57-4E1F-B06B-07E6CA46A872}" srcId="{FE95B937-F66A-4425-A652-F3440C562627}" destId="{87869EF8-CCF7-4C4E-863B-D0D710FD6328}" srcOrd="0" destOrd="0" parTransId="{0AECBD09-B649-4EBD-AB81-7A6E6F7318AA}" sibTransId="{29B5B4AB-EDF4-45AF-94B4-84FC1E6B2D5F}"/>
    <dgm:cxn modelId="{48B225B7-0E5E-4147-AA85-97033D4C36C0}" srcId="{24CCB7E4-2E1A-4272-970F-D28476642257}" destId="{38C6A988-AEFB-4709-974F-F0CAA4C98F6B}" srcOrd="0" destOrd="0" parTransId="{E37476D5-BB33-4229-A3EF-2E467B2482B1}" sibTransId="{1636E109-DF75-4D82-B477-95496A0556C2}"/>
    <dgm:cxn modelId="{E02169BE-B7FF-4852-BC08-E97064F17829}" srcId="{24CCB7E4-2E1A-4272-970F-D28476642257}" destId="{3F8AE5CE-C26C-4D3D-AC54-AF45AB800A7B}" srcOrd="1" destOrd="0" parTransId="{1F93F859-0F4F-4E2D-B396-3E8DFC7F8176}" sibTransId="{4AA4FD3F-7DDF-4653-BB73-21EFC6FCCE33}"/>
    <dgm:cxn modelId="{C274FCBE-12C2-4215-8202-9DDA93C3F43F}" type="presOf" srcId="{EE9A9EB9-FE3E-4F13-99E4-839C50578491}" destId="{216C319B-54F0-4671-8544-55EF21A7C4C8}" srcOrd="0" destOrd="1" presId="urn:microsoft.com/office/officeart/2016/7/layout/BasicTimeline"/>
    <dgm:cxn modelId="{152CC6C0-A1A5-4ECB-A4B1-F5CF267BA97C}" srcId="{E9D28A09-083A-4E8C-9122-D2550BA35B6A}" destId="{DF4DD246-2B9E-4114-AA9E-671E97A306CE}" srcOrd="1" destOrd="0" parTransId="{3B479FFB-2762-4819-9CFA-237E26CB5BC9}" sibTransId="{73730ADD-00FF-499F-8AC2-9AD8577DB48D}"/>
    <dgm:cxn modelId="{98E484CC-17F7-4528-BCE6-B74A2848D3A5}" type="presOf" srcId="{DF4DD246-2B9E-4114-AA9E-671E97A306CE}" destId="{404E0351-1F11-4233-BB72-E2F6F58AEAF0}" srcOrd="0" destOrd="1" presId="urn:microsoft.com/office/officeart/2016/7/layout/BasicTimeline"/>
    <dgm:cxn modelId="{314C81D1-B612-4F30-BBB8-BCAEE9CD27D9}" type="presOf" srcId="{F8C3D83F-A3CE-457F-A539-AB2BE9113D3D}" destId="{A6290213-F7E4-4A7D-8E9D-6E31221946FC}" srcOrd="0" destOrd="0" presId="urn:microsoft.com/office/officeart/2016/7/layout/BasicTimeline"/>
    <dgm:cxn modelId="{93BA72D6-5A1E-4256-BC31-EB9B51ABC2ED}" type="presOf" srcId="{E9D28A09-083A-4E8C-9122-D2550BA35B6A}" destId="{CDEDFEC3-C78E-4E82-9FAC-A9D76B987B99}" srcOrd="0" destOrd="0" presId="urn:microsoft.com/office/officeart/2016/7/layout/BasicTimeline"/>
    <dgm:cxn modelId="{ECE8A7ED-73D6-4C89-9772-40E4B095B14A}" type="presOf" srcId="{FE95B937-F66A-4425-A652-F3440C562627}" destId="{4FBDB12C-57AA-42B0-B28F-00CB317356B6}" srcOrd="0" destOrd="0" presId="urn:microsoft.com/office/officeart/2016/7/layout/BasicTimeline"/>
    <dgm:cxn modelId="{C4A93CF1-5413-4003-B043-78776D9D8C63}" srcId="{E3056EBD-7CE6-4CF2-9667-9E3933CCA919}" destId="{185673EC-B628-466D-A938-CBF9E0682AFF}" srcOrd="0" destOrd="0" parTransId="{225428B5-5A76-481F-8987-DEDA95CF1632}" sibTransId="{18601594-19B9-4E22-A298-61FB34C7F8FF}"/>
    <dgm:cxn modelId="{A19689F8-C075-4A44-9B30-08B2666A96B1}" srcId="{F8C3D83F-A3CE-457F-A539-AB2BE9113D3D}" destId="{E3056EBD-7CE6-4CF2-9667-9E3933CCA919}" srcOrd="3" destOrd="0" parTransId="{97090416-C506-4D88-AD8B-8E194828CFD4}" sibTransId="{899EE960-B905-4E68-AE29-8B0212B0DB93}"/>
    <dgm:cxn modelId="{0A51D9FB-38E8-4EBA-A324-BE607E855660}" type="presOf" srcId="{27755287-76B3-4C7E-88A5-6D202C08B1B4}" destId="{C7473DFF-CE69-4332-AFB8-DF16049E44F3}" srcOrd="0" destOrd="0" presId="urn:microsoft.com/office/officeart/2016/7/layout/BasicTimeline"/>
    <dgm:cxn modelId="{E5E8CCFC-B503-4ABA-AC9B-130B04FCD60A}" type="presOf" srcId="{3F8AE5CE-C26C-4D3D-AC54-AF45AB800A7B}" destId="{0EF205ED-6902-46FD-A43E-52E5F40E8710}" srcOrd="0" destOrd="1" presId="urn:microsoft.com/office/officeart/2016/7/layout/BasicTimeline"/>
    <dgm:cxn modelId="{10171242-D10D-4E29-A224-9AB7E3989AEC}" type="presParOf" srcId="{A6290213-F7E4-4A7D-8E9D-6E31221946FC}" destId="{10CBE3D4-AEEE-4C70-B0A0-6B76E3322143}" srcOrd="0" destOrd="0" presId="urn:microsoft.com/office/officeart/2016/7/layout/BasicTimeline"/>
    <dgm:cxn modelId="{50523AD3-8AA7-48B2-830D-9300511DE7B2}" type="presParOf" srcId="{A6290213-F7E4-4A7D-8E9D-6E31221946FC}" destId="{B00D371F-6ADB-4D17-BA43-0AE7B51F671B}" srcOrd="1" destOrd="0" presId="urn:microsoft.com/office/officeart/2016/7/layout/BasicTimeline"/>
    <dgm:cxn modelId="{4289C2E9-5A2A-4734-8D50-4109CDE05BE4}" type="presParOf" srcId="{B00D371F-6ADB-4D17-BA43-0AE7B51F671B}" destId="{F56BF8D6-FAF5-4461-982E-B354708A7FA9}" srcOrd="0" destOrd="0" presId="urn:microsoft.com/office/officeart/2016/7/layout/BasicTimeline"/>
    <dgm:cxn modelId="{8A08FE34-F257-42AD-93C4-04FA53EA053A}" type="presParOf" srcId="{F56BF8D6-FAF5-4461-982E-B354708A7FA9}" destId="{CDEDFEC3-C78E-4E82-9FAC-A9D76B987B99}" srcOrd="0" destOrd="0" presId="urn:microsoft.com/office/officeart/2016/7/layout/BasicTimeline"/>
    <dgm:cxn modelId="{442DC32A-CB3D-40E6-B751-CB4509B7BF8E}" type="presParOf" srcId="{F56BF8D6-FAF5-4461-982E-B354708A7FA9}" destId="{31727366-CAA6-422B-8BBD-26AD7F9FBAB1}" srcOrd="1" destOrd="0" presId="urn:microsoft.com/office/officeart/2016/7/layout/BasicTimeline"/>
    <dgm:cxn modelId="{3E1B4D5D-AEDB-4434-AC8A-CCB9D2D4ABF5}" type="presParOf" srcId="{31727366-CAA6-422B-8BBD-26AD7F9FBAB1}" destId="{404E0351-1F11-4233-BB72-E2F6F58AEAF0}" srcOrd="0" destOrd="0" presId="urn:microsoft.com/office/officeart/2016/7/layout/BasicTimeline"/>
    <dgm:cxn modelId="{7415B55B-83A0-45F4-A887-E22A3A19F3E2}" type="presParOf" srcId="{31727366-CAA6-422B-8BBD-26AD7F9FBAB1}" destId="{E7BE5393-0859-4D5E-BA7E-2FA568E3FD9D}" srcOrd="1" destOrd="0" presId="urn:microsoft.com/office/officeart/2016/7/layout/BasicTimeline"/>
    <dgm:cxn modelId="{DB3ED07E-8FB3-48B5-B330-DF9680531AC7}" type="presParOf" srcId="{F56BF8D6-FAF5-4461-982E-B354708A7FA9}" destId="{E40010F5-9669-4F3A-B7CA-7621D5FBED1E}" srcOrd="2" destOrd="0" presId="urn:microsoft.com/office/officeart/2016/7/layout/BasicTimeline"/>
    <dgm:cxn modelId="{6747FB8F-561D-4A05-9FA0-2D75F7A60D91}" type="presParOf" srcId="{F56BF8D6-FAF5-4461-982E-B354708A7FA9}" destId="{E69BAC96-2919-463C-A7C7-651285C85AD7}" srcOrd="3" destOrd="0" presId="urn:microsoft.com/office/officeart/2016/7/layout/BasicTimeline"/>
    <dgm:cxn modelId="{FF04D722-9F4A-48CE-879C-E733B5BA1FFA}" type="presParOf" srcId="{F56BF8D6-FAF5-4461-982E-B354708A7FA9}" destId="{CC186424-E566-45EC-8432-A3520BA0C476}" srcOrd="4" destOrd="0" presId="urn:microsoft.com/office/officeart/2016/7/layout/BasicTimeline"/>
    <dgm:cxn modelId="{EEF6CCB0-6D6A-4514-8529-E7FBB9318350}" type="presParOf" srcId="{B00D371F-6ADB-4D17-BA43-0AE7B51F671B}" destId="{3271647E-8405-4C8B-8CAE-2A6188E4C351}" srcOrd="1" destOrd="0" presId="urn:microsoft.com/office/officeart/2016/7/layout/BasicTimeline"/>
    <dgm:cxn modelId="{FDFA395F-2985-4678-B1DE-3774DB2F5ED4}" type="presParOf" srcId="{B00D371F-6ADB-4D17-BA43-0AE7B51F671B}" destId="{788A72DC-5C73-411D-867B-7C668EFB2092}" srcOrd="2" destOrd="0" presId="urn:microsoft.com/office/officeart/2016/7/layout/BasicTimeline"/>
    <dgm:cxn modelId="{8BEE0F67-3793-4335-A1E6-B7F6BE20E317}" type="presParOf" srcId="{788A72DC-5C73-411D-867B-7C668EFB2092}" destId="{4FBDB12C-57AA-42B0-B28F-00CB317356B6}" srcOrd="0" destOrd="0" presId="urn:microsoft.com/office/officeart/2016/7/layout/BasicTimeline"/>
    <dgm:cxn modelId="{E0585EE1-2583-4F0D-80CB-2EB14C8F7036}" type="presParOf" srcId="{788A72DC-5C73-411D-867B-7C668EFB2092}" destId="{E4675D13-810A-4FDA-8777-CD4601805221}" srcOrd="1" destOrd="0" presId="urn:microsoft.com/office/officeart/2016/7/layout/BasicTimeline"/>
    <dgm:cxn modelId="{8F3429FE-0077-4410-A39B-83E9ADA783CE}" type="presParOf" srcId="{E4675D13-810A-4FDA-8777-CD4601805221}" destId="{A30CF023-DD5C-4F9F-AE5D-DAFD0BC738B9}" srcOrd="0" destOrd="0" presId="urn:microsoft.com/office/officeart/2016/7/layout/BasicTimeline"/>
    <dgm:cxn modelId="{069450A4-316D-482A-B787-980F85E2065D}" type="presParOf" srcId="{E4675D13-810A-4FDA-8777-CD4601805221}" destId="{D4B60792-EBE8-442D-88C4-56F5A995B095}" srcOrd="1" destOrd="0" presId="urn:microsoft.com/office/officeart/2016/7/layout/BasicTimeline"/>
    <dgm:cxn modelId="{9010BE2B-B0D9-4B0C-B026-CC8EFDA14836}" type="presParOf" srcId="{788A72DC-5C73-411D-867B-7C668EFB2092}" destId="{8A34BCB2-8110-47C2-9871-ED8AD4430D22}" srcOrd="2" destOrd="0" presId="urn:microsoft.com/office/officeart/2016/7/layout/BasicTimeline"/>
    <dgm:cxn modelId="{50160EC0-5F70-4FA6-A06F-9270472FAB87}" type="presParOf" srcId="{788A72DC-5C73-411D-867B-7C668EFB2092}" destId="{30BD281C-5138-4286-818E-E5DA04B2CC18}" srcOrd="3" destOrd="0" presId="urn:microsoft.com/office/officeart/2016/7/layout/BasicTimeline"/>
    <dgm:cxn modelId="{B472EE63-B34E-4C90-B255-985930F5E287}" type="presParOf" srcId="{788A72DC-5C73-411D-867B-7C668EFB2092}" destId="{E3A5D82D-62BC-4FF4-817B-2471B3B85B8A}" srcOrd="4" destOrd="0" presId="urn:microsoft.com/office/officeart/2016/7/layout/BasicTimeline"/>
    <dgm:cxn modelId="{C8BE5BDE-77F7-4CBB-8E9E-D1AD3777CD60}" type="presParOf" srcId="{B00D371F-6ADB-4D17-BA43-0AE7B51F671B}" destId="{CA04CCBB-CA1D-4FEF-B4C8-1BFD968108E4}" srcOrd="3" destOrd="0" presId="urn:microsoft.com/office/officeart/2016/7/layout/BasicTimeline"/>
    <dgm:cxn modelId="{738CE2A0-0459-4B0A-9F9D-5352DA39C5A7}" type="presParOf" srcId="{B00D371F-6ADB-4D17-BA43-0AE7B51F671B}" destId="{99B74C60-FBA5-4D1E-A07C-B7A4E458C00E}" srcOrd="4" destOrd="0" presId="urn:microsoft.com/office/officeart/2016/7/layout/BasicTimeline"/>
    <dgm:cxn modelId="{D4361F00-B977-41B8-B442-9546DB444B53}" type="presParOf" srcId="{99B74C60-FBA5-4D1E-A07C-B7A4E458C00E}" destId="{4E656E54-3CD1-4A79-AE22-1EB6FCFD804C}" srcOrd="0" destOrd="0" presId="urn:microsoft.com/office/officeart/2016/7/layout/BasicTimeline"/>
    <dgm:cxn modelId="{6DDA6AB1-2655-4B2D-8D7A-C6EB3EB49F8D}" type="presParOf" srcId="{99B74C60-FBA5-4D1E-A07C-B7A4E458C00E}" destId="{701BBCA4-94D0-4A10-9F80-387541FA464C}" srcOrd="1" destOrd="0" presId="urn:microsoft.com/office/officeart/2016/7/layout/BasicTimeline"/>
    <dgm:cxn modelId="{5575FED3-CB51-4BDE-8AAE-252380735AA7}" type="presParOf" srcId="{701BBCA4-94D0-4A10-9F80-387541FA464C}" destId="{0EF205ED-6902-46FD-A43E-52E5F40E8710}" srcOrd="0" destOrd="0" presId="urn:microsoft.com/office/officeart/2016/7/layout/BasicTimeline"/>
    <dgm:cxn modelId="{21A426FA-068B-40B1-AF95-204DD80CA725}" type="presParOf" srcId="{701BBCA4-94D0-4A10-9F80-387541FA464C}" destId="{6F1A630F-4670-4134-ABB9-ABC14DDFFFB8}" srcOrd="1" destOrd="0" presId="urn:microsoft.com/office/officeart/2016/7/layout/BasicTimeline"/>
    <dgm:cxn modelId="{26FEC40C-A19E-47CD-8E71-6C791E9F3D6E}" type="presParOf" srcId="{99B74C60-FBA5-4D1E-A07C-B7A4E458C00E}" destId="{0D5CD500-FFB7-4036-8CA5-23EA802A7540}" srcOrd="2" destOrd="0" presId="urn:microsoft.com/office/officeart/2016/7/layout/BasicTimeline"/>
    <dgm:cxn modelId="{5AA45640-6BB0-4BEA-8D0A-1B51F6FF8C1F}" type="presParOf" srcId="{99B74C60-FBA5-4D1E-A07C-B7A4E458C00E}" destId="{1D2C9902-86E2-49FA-A2D5-D6D806129A4E}" srcOrd="3" destOrd="0" presId="urn:microsoft.com/office/officeart/2016/7/layout/BasicTimeline"/>
    <dgm:cxn modelId="{34F0540B-4947-44B4-B1E7-6E5A563B7A04}" type="presParOf" srcId="{99B74C60-FBA5-4D1E-A07C-B7A4E458C00E}" destId="{E5C71CDC-6812-4B0F-9E91-4290EA712DF7}" srcOrd="4" destOrd="0" presId="urn:microsoft.com/office/officeart/2016/7/layout/BasicTimeline"/>
    <dgm:cxn modelId="{F24942A3-74F2-435F-AF73-D2A9807B89B4}" type="presParOf" srcId="{B00D371F-6ADB-4D17-BA43-0AE7B51F671B}" destId="{D162CEE6-A329-4F1B-BC98-4D449A959C3D}" srcOrd="5" destOrd="0" presId="urn:microsoft.com/office/officeart/2016/7/layout/BasicTimeline"/>
    <dgm:cxn modelId="{E1B52D3E-0F44-4A1D-BAE5-360A8B0C8255}" type="presParOf" srcId="{B00D371F-6ADB-4D17-BA43-0AE7B51F671B}" destId="{9E70753A-D881-42D8-85EC-8E0FEB7C7230}" srcOrd="6" destOrd="0" presId="urn:microsoft.com/office/officeart/2016/7/layout/BasicTimeline"/>
    <dgm:cxn modelId="{0B95B129-16E8-44A6-952C-624493C3D7D2}" type="presParOf" srcId="{9E70753A-D881-42D8-85EC-8E0FEB7C7230}" destId="{244E72F3-F0E4-4085-9897-90C7152B92CE}" srcOrd="0" destOrd="0" presId="urn:microsoft.com/office/officeart/2016/7/layout/BasicTimeline"/>
    <dgm:cxn modelId="{79CA39AF-098D-4D46-B8E4-E0A5F5E2CE01}" type="presParOf" srcId="{9E70753A-D881-42D8-85EC-8E0FEB7C7230}" destId="{2C83D47F-C5F9-4489-90BD-3311BD630895}" srcOrd="1" destOrd="0" presId="urn:microsoft.com/office/officeart/2016/7/layout/BasicTimeline"/>
    <dgm:cxn modelId="{45F839EC-1EE8-4153-8FA4-75D198F4EE87}" type="presParOf" srcId="{2C83D47F-C5F9-4489-90BD-3311BD630895}" destId="{FBF2164C-D818-41C1-BB1A-ABFA6C35430B}" srcOrd="0" destOrd="0" presId="urn:microsoft.com/office/officeart/2016/7/layout/BasicTimeline"/>
    <dgm:cxn modelId="{8B2E5426-9C78-4FD7-9CBC-F05D070947EC}" type="presParOf" srcId="{2C83D47F-C5F9-4489-90BD-3311BD630895}" destId="{EDF042FC-8BC8-49CE-9056-874B62C73240}" srcOrd="1" destOrd="0" presId="urn:microsoft.com/office/officeart/2016/7/layout/BasicTimeline"/>
    <dgm:cxn modelId="{B5089F0D-5C4C-4A7A-88FB-3DC6F813EA96}" type="presParOf" srcId="{9E70753A-D881-42D8-85EC-8E0FEB7C7230}" destId="{93DD9E7D-C9B5-49EA-9742-1E06F720D38B}" srcOrd="2" destOrd="0" presId="urn:microsoft.com/office/officeart/2016/7/layout/BasicTimeline"/>
    <dgm:cxn modelId="{826D757F-70D1-4B34-AEF8-BA7A63A9A27E}" type="presParOf" srcId="{9E70753A-D881-42D8-85EC-8E0FEB7C7230}" destId="{074EAA2B-78B8-4BE6-910C-DC187E7EDE9B}" srcOrd="3" destOrd="0" presId="urn:microsoft.com/office/officeart/2016/7/layout/BasicTimeline"/>
    <dgm:cxn modelId="{FDBCD6C5-18AE-4745-9D04-E8A62251D2C1}" type="presParOf" srcId="{9E70753A-D881-42D8-85EC-8E0FEB7C7230}" destId="{3B9A5AEB-60E5-4EFD-87F0-26F8795C0122}" srcOrd="4" destOrd="0" presId="urn:microsoft.com/office/officeart/2016/7/layout/BasicTimeline"/>
    <dgm:cxn modelId="{3E2B795B-D4BD-429F-93FB-E0BEDE000957}" type="presParOf" srcId="{B00D371F-6ADB-4D17-BA43-0AE7B51F671B}" destId="{97CDC6C5-7366-4724-A7B2-519FB5DC4287}" srcOrd="7" destOrd="0" presId="urn:microsoft.com/office/officeart/2016/7/layout/BasicTimeline"/>
    <dgm:cxn modelId="{B88565EC-9506-4164-BCF4-5507C9B9C982}" type="presParOf" srcId="{B00D371F-6ADB-4D17-BA43-0AE7B51F671B}" destId="{D8116020-E816-409B-873F-B504FF108817}" srcOrd="8" destOrd="0" presId="urn:microsoft.com/office/officeart/2016/7/layout/BasicTimeline"/>
    <dgm:cxn modelId="{5E4F599C-DD7E-48E2-97DD-20514110BAE0}" type="presParOf" srcId="{D8116020-E816-409B-873F-B504FF108817}" destId="{C7473DFF-CE69-4332-AFB8-DF16049E44F3}" srcOrd="0" destOrd="0" presId="urn:microsoft.com/office/officeart/2016/7/layout/BasicTimeline"/>
    <dgm:cxn modelId="{7FB03144-ABF1-46A7-B32E-B8D39AEBD625}" type="presParOf" srcId="{D8116020-E816-409B-873F-B504FF108817}" destId="{9AA259E2-94C5-41AB-A5A1-3A7D546603BF}" srcOrd="1" destOrd="0" presId="urn:microsoft.com/office/officeart/2016/7/layout/BasicTimeline"/>
    <dgm:cxn modelId="{40440C60-5EBC-48DD-841A-B164D753CEB3}" type="presParOf" srcId="{9AA259E2-94C5-41AB-A5A1-3A7D546603BF}" destId="{216C319B-54F0-4671-8544-55EF21A7C4C8}" srcOrd="0" destOrd="0" presId="urn:microsoft.com/office/officeart/2016/7/layout/BasicTimeline"/>
    <dgm:cxn modelId="{0FD7B65A-F4A7-4E1F-9388-C89A019011E0}" type="presParOf" srcId="{9AA259E2-94C5-41AB-A5A1-3A7D546603BF}" destId="{9F1F3FDC-4573-4BAC-AA27-BA20BB6DFEC7}" srcOrd="1" destOrd="0" presId="urn:microsoft.com/office/officeart/2016/7/layout/BasicTimeline"/>
    <dgm:cxn modelId="{45124E59-95E5-4AFA-8B77-3F6F9031C386}" type="presParOf" srcId="{D8116020-E816-409B-873F-B504FF108817}" destId="{7A2A7E25-4C71-4F35-A2D3-523748678BFA}" srcOrd="2" destOrd="0" presId="urn:microsoft.com/office/officeart/2016/7/layout/BasicTimeline"/>
    <dgm:cxn modelId="{68814C1C-1508-41D3-9A0B-A44D0BFC238E}" type="presParOf" srcId="{D8116020-E816-409B-873F-B504FF108817}" destId="{F1EF3E50-6E94-471B-9709-389F6897DC68}" srcOrd="3" destOrd="0" presId="urn:microsoft.com/office/officeart/2016/7/layout/BasicTimeline"/>
    <dgm:cxn modelId="{116DE7C4-434A-47BF-9678-A17A287FD975}" type="presParOf" srcId="{D8116020-E816-409B-873F-B504FF108817}" destId="{FECE02AF-8B29-4F45-98BD-2D526CD7171A}" srcOrd="4" destOrd="0" presId="urn:microsoft.com/office/officeart/2016/7/layout/BasicTimeline"/>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650D03-299E-4E95-B372-D6235884DEAD}" type="doc">
      <dgm:prSet loTypeId="urn:microsoft.com/office/officeart/2005/8/layout/hProcess11" loCatId="process" qsTypeId="urn:microsoft.com/office/officeart/2005/8/quickstyle/simple1" qsCatId="simple" csTypeId="urn:microsoft.com/office/officeart/2005/8/colors/accent1_5" csCatId="accent1" phldr="1"/>
      <dgm:spPr/>
      <dgm:t>
        <a:bodyPr/>
        <a:lstStyle/>
        <a:p>
          <a:endParaRPr lang="en-US"/>
        </a:p>
      </dgm:t>
    </dgm:pt>
    <dgm:pt modelId="{56A46040-DA4B-471D-9BAC-6B4014526994}">
      <dgm:prSet phldrT="[Text]" phldr="0"/>
      <dgm:spPr/>
      <dgm:t>
        <a:bodyPr/>
        <a:lstStyle/>
        <a:p>
          <a:pPr rtl="0"/>
          <a:r>
            <a:rPr lang="en-US">
              <a:latin typeface="Arial"/>
              <a:cs typeface="Arial"/>
            </a:rPr>
            <a:t>Build Your Team</a:t>
          </a:r>
        </a:p>
      </dgm:t>
    </dgm:pt>
    <dgm:pt modelId="{FC997124-835E-4665-B338-6835F3E4EBD3}" type="parTrans" cxnId="{C57FB1FA-40FF-4AF9-934B-ADBA1456D179}">
      <dgm:prSet/>
      <dgm:spPr/>
      <dgm:t>
        <a:bodyPr/>
        <a:lstStyle/>
        <a:p>
          <a:endParaRPr lang="en-US"/>
        </a:p>
      </dgm:t>
    </dgm:pt>
    <dgm:pt modelId="{7FC8E9EB-0A3D-48EF-B719-52FE746ED8D6}" type="sibTrans" cxnId="{C57FB1FA-40FF-4AF9-934B-ADBA1456D179}">
      <dgm:prSet/>
      <dgm:spPr/>
      <dgm:t>
        <a:bodyPr/>
        <a:lstStyle/>
        <a:p>
          <a:endParaRPr lang="en-US"/>
        </a:p>
      </dgm:t>
    </dgm:pt>
    <dgm:pt modelId="{D4C980EE-FF2B-4E91-A83F-369DC7B68A0D}">
      <dgm:prSet phldrT="[Text]" phldr="0"/>
      <dgm:spPr/>
      <dgm:t>
        <a:bodyPr/>
        <a:lstStyle/>
        <a:p>
          <a:pPr rtl="0"/>
          <a:r>
            <a:rPr lang="en-US">
              <a:latin typeface="Arial"/>
              <a:cs typeface="Arial"/>
            </a:rPr>
            <a:t>Energy Manager(s)</a:t>
          </a:r>
        </a:p>
      </dgm:t>
    </dgm:pt>
    <dgm:pt modelId="{44A484F7-F6CC-49AB-8449-7A82516E1993}" type="parTrans" cxnId="{8FDDCF0D-8245-47E9-B1F9-24228A860898}">
      <dgm:prSet/>
      <dgm:spPr/>
      <dgm:t>
        <a:bodyPr/>
        <a:lstStyle/>
        <a:p>
          <a:endParaRPr lang="en-US"/>
        </a:p>
      </dgm:t>
    </dgm:pt>
    <dgm:pt modelId="{9A0B2D0F-AD46-4BDC-92BF-829A5E53578D}" type="sibTrans" cxnId="{8FDDCF0D-8245-47E9-B1F9-24228A860898}">
      <dgm:prSet/>
      <dgm:spPr/>
      <dgm:t>
        <a:bodyPr/>
        <a:lstStyle/>
        <a:p>
          <a:endParaRPr lang="en-US"/>
        </a:p>
      </dgm:t>
    </dgm:pt>
    <dgm:pt modelId="{33AD11BD-63F5-4185-A406-D92100EE64C6}">
      <dgm:prSet phldrT="[Text]" phldr="0"/>
      <dgm:spPr/>
      <dgm:t>
        <a:bodyPr/>
        <a:lstStyle/>
        <a:p>
          <a:pPr rtl="0"/>
          <a:r>
            <a:rPr lang="en-US">
              <a:latin typeface="Arial"/>
              <a:cs typeface="Arial"/>
            </a:rPr>
            <a:t>Evaluate On-Site Solar Opportunities</a:t>
          </a:r>
        </a:p>
      </dgm:t>
    </dgm:pt>
    <dgm:pt modelId="{40ECEC02-E0B4-455C-97CA-D4527FF7E132}" type="parTrans" cxnId="{CB7C94D6-D11D-491C-8516-5EA2CC12CAA6}">
      <dgm:prSet/>
      <dgm:spPr/>
      <dgm:t>
        <a:bodyPr/>
        <a:lstStyle/>
        <a:p>
          <a:endParaRPr lang="en-US"/>
        </a:p>
      </dgm:t>
    </dgm:pt>
    <dgm:pt modelId="{D5226A18-5198-4C5B-AF97-2CF478DE336B}" type="sibTrans" cxnId="{CB7C94D6-D11D-491C-8516-5EA2CC12CAA6}">
      <dgm:prSet/>
      <dgm:spPr/>
      <dgm:t>
        <a:bodyPr/>
        <a:lstStyle/>
        <a:p>
          <a:endParaRPr lang="en-US"/>
        </a:p>
      </dgm:t>
    </dgm:pt>
    <dgm:pt modelId="{4FF28C42-DA36-412D-A5DE-C342ABFC31A5}">
      <dgm:prSet phldrT="[Text]" phldr="0"/>
      <dgm:spPr/>
      <dgm:t>
        <a:bodyPr/>
        <a:lstStyle/>
        <a:p>
          <a:pPr rtl="0"/>
          <a:r>
            <a:rPr lang="en-US">
              <a:latin typeface="Arial"/>
              <a:cs typeface="Arial"/>
            </a:rPr>
            <a:t>Compile an inventory of buildings, parking lots, and land near municipal facilities</a:t>
          </a:r>
        </a:p>
      </dgm:t>
    </dgm:pt>
    <dgm:pt modelId="{4F787DC2-F3F0-47BB-AA1A-B91535053924}" type="parTrans" cxnId="{074D536D-8DC7-4112-ADD4-8AC79AA34547}">
      <dgm:prSet/>
      <dgm:spPr/>
      <dgm:t>
        <a:bodyPr/>
        <a:lstStyle/>
        <a:p>
          <a:endParaRPr lang="en-US"/>
        </a:p>
      </dgm:t>
    </dgm:pt>
    <dgm:pt modelId="{BC9E4C78-4D04-4190-8EDF-2D1D59DCA021}" type="sibTrans" cxnId="{074D536D-8DC7-4112-ADD4-8AC79AA34547}">
      <dgm:prSet/>
      <dgm:spPr/>
      <dgm:t>
        <a:bodyPr/>
        <a:lstStyle/>
        <a:p>
          <a:endParaRPr lang="en-US"/>
        </a:p>
      </dgm:t>
    </dgm:pt>
    <dgm:pt modelId="{790D85A9-F901-49E5-B3E4-BD69758D7A3B}">
      <dgm:prSet phldrT="[Text]" phldr="0"/>
      <dgm:spPr/>
      <dgm:t>
        <a:bodyPr/>
        <a:lstStyle/>
        <a:p>
          <a:pPr rtl="0"/>
          <a:r>
            <a:rPr lang="en-US">
              <a:latin typeface="Arial"/>
              <a:cs typeface="Arial"/>
            </a:rPr>
            <a:t>Use tools like Project Sunroof and </a:t>
          </a:r>
          <a:r>
            <a:rPr lang="en-US" err="1">
              <a:latin typeface="Arial"/>
              <a:cs typeface="Arial"/>
            </a:rPr>
            <a:t>PVWatts</a:t>
          </a:r>
          <a:r>
            <a:rPr lang="en-US">
              <a:latin typeface="Arial"/>
              <a:cs typeface="Arial"/>
            </a:rPr>
            <a:t> to evaluate solar potential</a:t>
          </a:r>
        </a:p>
      </dgm:t>
    </dgm:pt>
    <dgm:pt modelId="{B6931C99-C596-4E25-BA32-5C3446E8C4E1}" type="parTrans" cxnId="{E15DD032-A118-4209-868B-0E8E827C7BFB}">
      <dgm:prSet/>
      <dgm:spPr/>
      <dgm:t>
        <a:bodyPr/>
        <a:lstStyle/>
        <a:p>
          <a:endParaRPr lang="en-US"/>
        </a:p>
      </dgm:t>
    </dgm:pt>
    <dgm:pt modelId="{AF497025-6E32-4419-974D-C94B24F25983}" type="sibTrans" cxnId="{E15DD032-A118-4209-868B-0E8E827C7BFB}">
      <dgm:prSet/>
      <dgm:spPr/>
      <dgm:t>
        <a:bodyPr/>
        <a:lstStyle/>
        <a:p>
          <a:endParaRPr lang="en-US"/>
        </a:p>
      </dgm:t>
    </dgm:pt>
    <dgm:pt modelId="{2769E851-F983-4E64-AABF-71332D527813}">
      <dgm:prSet phldrT="[Text]" phldr="0"/>
      <dgm:spPr/>
      <dgm:t>
        <a:bodyPr/>
        <a:lstStyle/>
        <a:p>
          <a:pPr rtl="0"/>
          <a:r>
            <a:rPr lang="en-US">
              <a:latin typeface="Arial"/>
              <a:cs typeface="Arial"/>
            </a:rPr>
            <a:t>Understand what ownership, funding and financing options are available</a:t>
          </a:r>
        </a:p>
      </dgm:t>
    </dgm:pt>
    <dgm:pt modelId="{A30C1B02-283A-424E-998E-48786C3DB3BF}" type="parTrans" cxnId="{2CA964F5-730C-4517-95EB-C746DF9D5284}">
      <dgm:prSet/>
      <dgm:spPr/>
      <dgm:t>
        <a:bodyPr/>
        <a:lstStyle/>
        <a:p>
          <a:endParaRPr lang="en-US"/>
        </a:p>
      </dgm:t>
    </dgm:pt>
    <dgm:pt modelId="{9B3C92AA-E658-4B43-A413-9166CB4686F4}" type="sibTrans" cxnId="{2CA964F5-730C-4517-95EB-C746DF9D5284}">
      <dgm:prSet/>
      <dgm:spPr/>
      <dgm:t>
        <a:bodyPr/>
        <a:lstStyle/>
        <a:p>
          <a:endParaRPr lang="en-US"/>
        </a:p>
      </dgm:t>
    </dgm:pt>
    <dgm:pt modelId="{C9914302-AAA5-4CC7-B542-ED392990C2DA}">
      <dgm:prSet phldr="0"/>
      <dgm:spPr/>
      <dgm:t>
        <a:bodyPr/>
        <a:lstStyle/>
        <a:p>
          <a:pPr rtl="0"/>
          <a:r>
            <a:rPr lang="en-US">
              <a:latin typeface="Arial"/>
              <a:cs typeface="Arial"/>
            </a:rPr>
            <a:t>Develop your RFP and evaluate proposals </a:t>
          </a:r>
        </a:p>
      </dgm:t>
    </dgm:pt>
    <dgm:pt modelId="{CBAD8622-DBA4-4C17-8FEC-015DBD7DAF7D}" type="parTrans" cxnId="{BCE8EAB9-08CE-4840-9F6F-52034415F143}">
      <dgm:prSet/>
      <dgm:spPr/>
      <dgm:t>
        <a:bodyPr/>
        <a:lstStyle/>
        <a:p>
          <a:endParaRPr lang="en-US"/>
        </a:p>
      </dgm:t>
    </dgm:pt>
    <dgm:pt modelId="{F3AD070C-17B4-4F1B-90D6-3B1AA6125CFB}" type="sibTrans" cxnId="{BCE8EAB9-08CE-4840-9F6F-52034415F143}">
      <dgm:prSet/>
      <dgm:spPr/>
      <dgm:t>
        <a:bodyPr/>
        <a:lstStyle/>
        <a:p>
          <a:endParaRPr lang="en-US"/>
        </a:p>
      </dgm:t>
    </dgm:pt>
    <dgm:pt modelId="{E41B1CCD-BCF5-439E-986C-28F232E7C7DC}">
      <dgm:prSet phldr="0"/>
      <dgm:spPr/>
      <dgm:t>
        <a:bodyPr/>
        <a:lstStyle/>
        <a:p>
          <a:pPr rtl="0"/>
          <a:r>
            <a:rPr lang="en-US">
              <a:latin typeface="Arial"/>
              <a:cs typeface="Arial"/>
            </a:rPr>
            <a:t>Financial Departments</a:t>
          </a:r>
        </a:p>
      </dgm:t>
    </dgm:pt>
    <dgm:pt modelId="{6EAE289D-3391-41C4-B36E-778F047DED1E}" type="parTrans" cxnId="{35758018-7D30-46D5-A308-7687E6FD065E}">
      <dgm:prSet/>
      <dgm:spPr/>
      <dgm:t>
        <a:bodyPr/>
        <a:lstStyle/>
        <a:p>
          <a:endParaRPr lang="en-US"/>
        </a:p>
      </dgm:t>
    </dgm:pt>
    <dgm:pt modelId="{42C0DF26-7C96-4F49-9628-7CB761BD8B2A}" type="sibTrans" cxnId="{35758018-7D30-46D5-A308-7687E6FD065E}">
      <dgm:prSet/>
      <dgm:spPr/>
      <dgm:t>
        <a:bodyPr/>
        <a:lstStyle/>
        <a:p>
          <a:endParaRPr lang="en-US"/>
        </a:p>
      </dgm:t>
    </dgm:pt>
    <dgm:pt modelId="{2799A5F2-7DF7-42E9-BB1B-1BFEBAC91B70}">
      <dgm:prSet phldr="0"/>
      <dgm:spPr/>
      <dgm:t>
        <a:bodyPr/>
        <a:lstStyle/>
        <a:p>
          <a:pPr rtl="0"/>
          <a:r>
            <a:rPr lang="en-US">
              <a:latin typeface="Arial"/>
              <a:cs typeface="Arial"/>
            </a:rPr>
            <a:t>Procurement Officers</a:t>
          </a:r>
        </a:p>
      </dgm:t>
    </dgm:pt>
    <dgm:pt modelId="{2EC494A8-F8AB-4D2C-84C9-1A86E774F13F}" type="parTrans" cxnId="{F0C5FEEF-162F-4E07-A3F8-79275C18F7DF}">
      <dgm:prSet/>
      <dgm:spPr/>
      <dgm:t>
        <a:bodyPr/>
        <a:lstStyle/>
        <a:p>
          <a:endParaRPr lang="en-US"/>
        </a:p>
      </dgm:t>
    </dgm:pt>
    <dgm:pt modelId="{E8E56E8A-D733-4C5F-A037-8A61B2A4949A}" type="sibTrans" cxnId="{F0C5FEEF-162F-4E07-A3F8-79275C18F7DF}">
      <dgm:prSet/>
      <dgm:spPr/>
      <dgm:t>
        <a:bodyPr/>
        <a:lstStyle/>
        <a:p>
          <a:endParaRPr lang="en-US"/>
        </a:p>
      </dgm:t>
    </dgm:pt>
    <dgm:pt modelId="{0A790252-792E-4B11-B5EE-3732691370E2}">
      <dgm:prSet phldr="0"/>
      <dgm:spPr/>
      <dgm:t>
        <a:bodyPr/>
        <a:lstStyle/>
        <a:p>
          <a:pPr rtl="0"/>
          <a:r>
            <a:rPr lang="en-US">
              <a:latin typeface="Arial"/>
              <a:cs typeface="Arial"/>
            </a:rPr>
            <a:t>Facility/Site Manager(s)</a:t>
          </a:r>
        </a:p>
      </dgm:t>
    </dgm:pt>
    <dgm:pt modelId="{A0D50300-2681-49AD-A1D1-3F8621C29200}" type="parTrans" cxnId="{E53C54B6-34E1-409E-9679-9A21A74BEBC8}">
      <dgm:prSet/>
      <dgm:spPr/>
      <dgm:t>
        <a:bodyPr/>
        <a:lstStyle/>
        <a:p>
          <a:endParaRPr lang="en-US"/>
        </a:p>
      </dgm:t>
    </dgm:pt>
    <dgm:pt modelId="{240F5E17-33FF-4F34-8598-83BF7E507AA6}" type="sibTrans" cxnId="{E53C54B6-34E1-409E-9679-9A21A74BEBC8}">
      <dgm:prSet/>
      <dgm:spPr/>
      <dgm:t>
        <a:bodyPr/>
        <a:lstStyle/>
        <a:p>
          <a:endParaRPr lang="en-US"/>
        </a:p>
      </dgm:t>
    </dgm:pt>
    <dgm:pt modelId="{8CBF2D0C-C7F0-4411-960B-9313B78C529F}">
      <dgm:prSet phldr="0"/>
      <dgm:spPr/>
      <dgm:t>
        <a:bodyPr/>
        <a:lstStyle/>
        <a:p>
          <a:pPr rtl="0"/>
          <a:r>
            <a:rPr lang="en-US">
              <a:latin typeface="Arial"/>
              <a:cs typeface="Arial"/>
            </a:rPr>
            <a:t>Decide on Ownership and Financing</a:t>
          </a:r>
        </a:p>
      </dgm:t>
    </dgm:pt>
    <dgm:pt modelId="{9A2ECC80-E60D-4EE9-86E3-2C93DDE8F675}" type="parTrans" cxnId="{6C8796E1-8F4C-482E-A011-4D77A606D7FF}">
      <dgm:prSet/>
      <dgm:spPr/>
      <dgm:t>
        <a:bodyPr/>
        <a:lstStyle/>
        <a:p>
          <a:endParaRPr lang="en-US"/>
        </a:p>
      </dgm:t>
    </dgm:pt>
    <dgm:pt modelId="{49EC791A-89DD-4700-9A3B-C28620ED7EC8}" type="sibTrans" cxnId="{6C8796E1-8F4C-482E-A011-4D77A606D7FF}">
      <dgm:prSet/>
      <dgm:spPr/>
      <dgm:t>
        <a:bodyPr/>
        <a:lstStyle/>
        <a:p>
          <a:endParaRPr lang="en-US"/>
        </a:p>
      </dgm:t>
    </dgm:pt>
    <dgm:pt modelId="{1751A7DC-53F1-40F8-B8FC-A19C182C40D6}">
      <dgm:prSet phldr="0"/>
      <dgm:spPr/>
      <dgm:t>
        <a:bodyPr/>
        <a:lstStyle/>
        <a:p>
          <a:pPr rtl="0"/>
          <a:r>
            <a:rPr lang="en-US">
              <a:latin typeface="Arial"/>
              <a:cs typeface="Arial"/>
            </a:rPr>
            <a:t>Negotiate terms and award your contract</a:t>
          </a:r>
        </a:p>
      </dgm:t>
    </dgm:pt>
    <dgm:pt modelId="{7AEB87EE-51AA-40FA-A30A-9FC139B3DB9B}" type="parTrans" cxnId="{64FA606B-E726-4463-AED3-F0A29FEE0768}">
      <dgm:prSet/>
      <dgm:spPr/>
      <dgm:t>
        <a:bodyPr/>
        <a:lstStyle/>
        <a:p>
          <a:endParaRPr lang="en-US"/>
        </a:p>
      </dgm:t>
    </dgm:pt>
    <dgm:pt modelId="{9101E1CC-3E0D-4945-ABB8-1D079C6029BB}" type="sibTrans" cxnId="{64FA606B-E726-4463-AED3-F0A29FEE0768}">
      <dgm:prSet/>
      <dgm:spPr/>
      <dgm:t>
        <a:bodyPr/>
        <a:lstStyle/>
        <a:p>
          <a:endParaRPr lang="en-US"/>
        </a:p>
      </dgm:t>
    </dgm:pt>
    <dgm:pt modelId="{DD01363E-468D-44CF-B8C8-798EFEA732F8}">
      <dgm:prSet phldr="0"/>
      <dgm:spPr/>
      <dgm:t>
        <a:bodyPr/>
        <a:lstStyle/>
        <a:p>
          <a:pPr rtl="0"/>
          <a:r>
            <a:rPr lang="en-US">
              <a:latin typeface="Arial"/>
              <a:cs typeface="Arial"/>
            </a:rPr>
            <a:t>Monitor Results and Learn</a:t>
          </a:r>
        </a:p>
      </dgm:t>
    </dgm:pt>
    <dgm:pt modelId="{BD033663-B112-443C-8F32-70D5BF6B14FC}" type="parTrans" cxnId="{DB2F66A9-C2C3-4B79-8727-61510F751F09}">
      <dgm:prSet/>
      <dgm:spPr/>
      <dgm:t>
        <a:bodyPr/>
        <a:lstStyle/>
        <a:p>
          <a:endParaRPr lang="en-US"/>
        </a:p>
      </dgm:t>
    </dgm:pt>
    <dgm:pt modelId="{4C5797E1-E2A7-4D4A-BF91-FE1D973866DA}" type="sibTrans" cxnId="{DB2F66A9-C2C3-4B79-8727-61510F751F09}">
      <dgm:prSet/>
      <dgm:spPr/>
      <dgm:t>
        <a:bodyPr/>
        <a:lstStyle/>
        <a:p>
          <a:endParaRPr lang="en-US"/>
        </a:p>
      </dgm:t>
    </dgm:pt>
    <dgm:pt modelId="{508A8698-A63F-4D24-B50D-73AF7B2276EB}">
      <dgm:prSet phldr="0"/>
      <dgm:spPr/>
      <dgm:t>
        <a:bodyPr/>
        <a:lstStyle/>
        <a:p>
          <a:pPr rtl="0"/>
          <a:r>
            <a:rPr lang="en-US">
              <a:latin typeface="Arial"/>
              <a:cs typeface="Arial"/>
            </a:rPr>
            <a:t>Record lessons learned from the procurement process </a:t>
          </a:r>
        </a:p>
      </dgm:t>
    </dgm:pt>
    <dgm:pt modelId="{4EA4B3DD-04C3-4B56-8BD8-927BB476D8F0}" type="parTrans" cxnId="{F4FF38D2-48EA-4C24-A209-042243FEC05E}">
      <dgm:prSet/>
      <dgm:spPr/>
      <dgm:t>
        <a:bodyPr/>
        <a:lstStyle/>
        <a:p>
          <a:endParaRPr lang="en-US"/>
        </a:p>
      </dgm:t>
    </dgm:pt>
    <dgm:pt modelId="{72C37EC7-55B4-4E88-A4B8-7EF2C3A3E5D1}" type="sibTrans" cxnId="{F4FF38D2-48EA-4C24-A209-042243FEC05E}">
      <dgm:prSet/>
      <dgm:spPr/>
      <dgm:t>
        <a:bodyPr/>
        <a:lstStyle/>
        <a:p>
          <a:endParaRPr lang="en-US"/>
        </a:p>
      </dgm:t>
    </dgm:pt>
    <dgm:pt modelId="{41358196-738C-4D60-8BBE-2F8480A91352}">
      <dgm:prSet phldr="0"/>
      <dgm:spPr/>
      <dgm:t>
        <a:bodyPr/>
        <a:lstStyle/>
        <a:p>
          <a:pPr rtl="0"/>
          <a:r>
            <a:rPr lang="en-US">
              <a:latin typeface="Arial"/>
              <a:cs typeface="Arial"/>
            </a:rPr>
            <a:t>Run Your Solicitation</a:t>
          </a:r>
        </a:p>
      </dgm:t>
    </dgm:pt>
    <dgm:pt modelId="{D8609844-F4CD-4AE6-A7C7-FBB6B6FFF95B}" type="sibTrans" cxnId="{A4329FB1-758F-4570-882A-E7DE6C96DC09}">
      <dgm:prSet/>
      <dgm:spPr/>
      <dgm:t>
        <a:bodyPr/>
        <a:lstStyle/>
        <a:p>
          <a:endParaRPr lang="en-US"/>
        </a:p>
      </dgm:t>
    </dgm:pt>
    <dgm:pt modelId="{DC2C7D43-5C7D-45E2-A95F-5C24E6C0B931}" type="parTrans" cxnId="{A4329FB1-758F-4570-882A-E7DE6C96DC09}">
      <dgm:prSet/>
      <dgm:spPr/>
      <dgm:t>
        <a:bodyPr/>
        <a:lstStyle/>
        <a:p>
          <a:endParaRPr lang="en-US"/>
        </a:p>
      </dgm:t>
    </dgm:pt>
    <dgm:pt modelId="{46A38FE7-29AE-4A2A-8E70-BBCEA48254E0}" type="pres">
      <dgm:prSet presAssocID="{1A650D03-299E-4E95-B372-D6235884DEAD}" presName="Name0" presStyleCnt="0">
        <dgm:presLayoutVars>
          <dgm:dir/>
          <dgm:resizeHandles val="exact"/>
        </dgm:presLayoutVars>
      </dgm:prSet>
      <dgm:spPr/>
    </dgm:pt>
    <dgm:pt modelId="{7997FAAC-9331-472D-AD12-382CFC66B2BE}" type="pres">
      <dgm:prSet presAssocID="{1A650D03-299E-4E95-B372-D6235884DEAD}" presName="arrow" presStyleLbl="bgShp" presStyleIdx="0" presStyleCnt="1"/>
      <dgm:spPr/>
    </dgm:pt>
    <dgm:pt modelId="{1DB1C123-1205-4C65-AA7F-584A6CCD466A}" type="pres">
      <dgm:prSet presAssocID="{1A650D03-299E-4E95-B372-D6235884DEAD}" presName="points" presStyleCnt="0"/>
      <dgm:spPr/>
    </dgm:pt>
    <dgm:pt modelId="{8A4C5A04-ACAE-4A61-806C-44D1E03AD621}" type="pres">
      <dgm:prSet presAssocID="{56A46040-DA4B-471D-9BAC-6B4014526994}" presName="compositeA" presStyleCnt="0"/>
      <dgm:spPr/>
    </dgm:pt>
    <dgm:pt modelId="{3BB1BD37-723D-441C-B792-64380FDC7A4D}" type="pres">
      <dgm:prSet presAssocID="{56A46040-DA4B-471D-9BAC-6B4014526994}" presName="textA" presStyleLbl="revTx" presStyleIdx="0" presStyleCnt="5" custScaleX="102793">
        <dgm:presLayoutVars>
          <dgm:bulletEnabled val="1"/>
        </dgm:presLayoutVars>
      </dgm:prSet>
      <dgm:spPr/>
    </dgm:pt>
    <dgm:pt modelId="{3399E48C-503E-44FC-AAD2-49592B0BFC4D}" type="pres">
      <dgm:prSet presAssocID="{56A46040-DA4B-471D-9BAC-6B4014526994}" presName="circleA" presStyleLbl="node1" presStyleIdx="0" presStyleCnt="5"/>
      <dgm:spPr/>
    </dgm:pt>
    <dgm:pt modelId="{2526A124-A6D9-4727-B6D0-50F2B8F560B4}" type="pres">
      <dgm:prSet presAssocID="{56A46040-DA4B-471D-9BAC-6B4014526994}" presName="spaceA" presStyleCnt="0"/>
      <dgm:spPr/>
    </dgm:pt>
    <dgm:pt modelId="{7C5D3F4D-5EFF-4D01-A7EF-0B689B1E62DC}" type="pres">
      <dgm:prSet presAssocID="{7FC8E9EB-0A3D-48EF-B719-52FE746ED8D6}" presName="space" presStyleCnt="0"/>
      <dgm:spPr/>
    </dgm:pt>
    <dgm:pt modelId="{681604EC-E339-47DD-99A3-D3DB85A7B466}" type="pres">
      <dgm:prSet presAssocID="{33AD11BD-63F5-4185-A406-D92100EE64C6}" presName="compositeB" presStyleCnt="0"/>
      <dgm:spPr/>
    </dgm:pt>
    <dgm:pt modelId="{FA86E437-A3B2-4FEC-BCCA-FDC185B70F38}" type="pres">
      <dgm:prSet presAssocID="{33AD11BD-63F5-4185-A406-D92100EE64C6}" presName="textB" presStyleLbl="revTx" presStyleIdx="1" presStyleCnt="5">
        <dgm:presLayoutVars>
          <dgm:bulletEnabled val="1"/>
        </dgm:presLayoutVars>
      </dgm:prSet>
      <dgm:spPr/>
    </dgm:pt>
    <dgm:pt modelId="{879A9D2F-7C54-4D80-AA1E-75460D285ABB}" type="pres">
      <dgm:prSet presAssocID="{33AD11BD-63F5-4185-A406-D92100EE64C6}" presName="circleB" presStyleLbl="node1" presStyleIdx="1" presStyleCnt="5"/>
      <dgm:spPr/>
    </dgm:pt>
    <dgm:pt modelId="{66D2F707-5BE9-4ED6-8870-136AF01F27A2}" type="pres">
      <dgm:prSet presAssocID="{33AD11BD-63F5-4185-A406-D92100EE64C6}" presName="spaceB" presStyleCnt="0"/>
      <dgm:spPr/>
    </dgm:pt>
    <dgm:pt modelId="{10BA9F98-0942-44BF-A5C0-E3EEB1851F6B}" type="pres">
      <dgm:prSet presAssocID="{D5226A18-5198-4C5B-AF97-2CF478DE336B}" presName="space" presStyleCnt="0"/>
      <dgm:spPr/>
    </dgm:pt>
    <dgm:pt modelId="{C731F624-ABC6-40D4-890A-730708D7804E}" type="pres">
      <dgm:prSet presAssocID="{8CBF2D0C-C7F0-4411-960B-9313B78C529F}" presName="compositeA" presStyleCnt="0"/>
      <dgm:spPr/>
    </dgm:pt>
    <dgm:pt modelId="{8EA52AFB-2609-46E8-93A2-F64D75A4FFC1}" type="pres">
      <dgm:prSet presAssocID="{8CBF2D0C-C7F0-4411-960B-9313B78C529F}" presName="textA" presStyleLbl="revTx" presStyleIdx="2" presStyleCnt="5">
        <dgm:presLayoutVars>
          <dgm:bulletEnabled val="1"/>
        </dgm:presLayoutVars>
      </dgm:prSet>
      <dgm:spPr/>
    </dgm:pt>
    <dgm:pt modelId="{6E5F78D1-05E2-44F9-802B-FA35E061741D}" type="pres">
      <dgm:prSet presAssocID="{8CBF2D0C-C7F0-4411-960B-9313B78C529F}" presName="circleA" presStyleLbl="node1" presStyleIdx="2" presStyleCnt="5"/>
      <dgm:spPr/>
    </dgm:pt>
    <dgm:pt modelId="{3A6D47BE-8F6C-4237-801D-9F27B4E12C6A}" type="pres">
      <dgm:prSet presAssocID="{8CBF2D0C-C7F0-4411-960B-9313B78C529F}" presName="spaceA" presStyleCnt="0"/>
      <dgm:spPr/>
    </dgm:pt>
    <dgm:pt modelId="{61E96490-952A-45EE-8C67-84396BC908DA}" type="pres">
      <dgm:prSet presAssocID="{49EC791A-89DD-4700-9A3B-C28620ED7EC8}" presName="space" presStyleCnt="0"/>
      <dgm:spPr/>
    </dgm:pt>
    <dgm:pt modelId="{29735264-03E5-424A-860A-0A904FB25D57}" type="pres">
      <dgm:prSet presAssocID="{41358196-738C-4D60-8BBE-2F8480A91352}" presName="compositeB" presStyleCnt="0"/>
      <dgm:spPr/>
    </dgm:pt>
    <dgm:pt modelId="{5348E2FD-27EC-466A-8606-AB14181F78FD}" type="pres">
      <dgm:prSet presAssocID="{41358196-738C-4D60-8BBE-2F8480A91352}" presName="textB" presStyleLbl="revTx" presStyleIdx="3" presStyleCnt="5" custLinFactNeighborX="1792">
        <dgm:presLayoutVars>
          <dgm:bulletEnabled val="1"/>
        </dgm:presLayoutVars>
      </dgm:prSet>
      <dgm:spPr/>
    </dgm:pt>
    <dgm:pt modelId="{6D72B75B-DA94-4A4A-94FA-73D6D35FB764}" type="pres">
      <dgm:prSet presAssocID="{41358196-738C-4D60-8BBE-2F8480A91352}" presName="circleB" presStyleLbl="node1" presStyleIdx="3" presStyleCnt="5"/>
      <dgm:spPr/>
    </dgm:pt>
    <dgm:pt modelId="{466CADCA-C5CD-499E-A9E6-C25320ECF4D8}" type="pres">
      <dgm:prSet presAssocID="{41358196-738C-4D60-8BBE-2F8480A91352}" presName="spaceB" presStyleCnt="0"/>
      <dgm:spPr/>
    </dgm:pt>
    <dgm:pt modelId="{754387C9-219F-4F47-89BC-546F70369450}" type="pres">
      <dgm:prSet presAssocID="{D8609844-F4CD-4AE6-A7C7-FBB6B6FFF95B}" presName="space" presStyleCnt="0"/>
      <dgm:spPr/>
    </dgm:pt>
    <dgm:pt modelId="{1E6897D7-CC52-4D7D-9A6E-51C0D8E02F70}" type="pres">
      <dgm:prSet presAssocID="{DD01363E-468D-44CF-B8C8-798EFEA732F8}" presName="compositeA" presStyleCnt="0"/>
      <dgm:spPr/>
    </dgm:pt>
    <dgm:pt modelId="{B7091857-1DBB-4419-A315-88F24976C3F4}" type="pres">
      <dgm:prSet presAssocID="{DD01363E-468D-44CF-B8C8-798EFEA732F8}" presName="textA" presStyleLbl="revTx" presStyleIdx="4" presStyleCnt="5">
        <dgm:presLayoutVars>
          <dgm:bulletEnabled val="1"/>
        </dgm:presLayoutVars>
      </dgm:prSet>
      <dgm:spPr/>
    </dgm:pt>
    <dgm:pt modelId="{9FBACA84-7AFD-4628-A8A6-284D227F37DC}" type="pres">
      <dgm:prSet presAssocID="{DD01363E-468D-44CF-B8C8-798EFEA732F8}" presName="circleA" presStyleLbl="node1" presStyleIdx="4" presStyleCnt="5"/>
      <dgm:spPr/>
    </dgm:pt>
    <dgm:pt modelId="{1212801F-0397-4B82-A3CE-1F00348F73FC}" type="pres">
      <dgm:prSet presAssocID="{DD01363E-468D-44CF-B8C8-798EFEA732F8}" presName="spaceA" presStyleCnt="0"/>
      <dgm:spPr/>
    </dgm:pt>
  </dgm:ptLst>
  <dgm:cxnLst>
    <dgm:cxn modelId="{C1E13A02-EB09-40DF-BF67-821F43579907}" type="presOf" srcId="{C9914302-AAA5-4CC7-B542-ED392990C2DA}" destId="{5348E2FD-27EC-466A-8606-AB14181F78FD}" srcOrd="0" destOrd="1" presId="urn:microsoft.com/office/officeart/2005/8/layout/hProcess11"/>
    <dgm:cxn modelId="{12DBE007-6EEA-4D46-8F76-45A65EC880FF}" type="presOf" srcId="{56A46040-DA4B-471D-9BAC-6B4014526994}" destId="{3BB1BD37-723D-441C-B792-64380FDC7A4D}" srcOrd="0" destOrd="0" presId="urn:microsoft.com/office/officeart/2005/8/layout/hProcess11"/>
    <dgm:cxn modelId="{F78A080A-6C63-4AA9-A3CE-8159454C242D}" type="presOf" srcId="{1751A7DC-53F1-40F8-B8FC-A19C182C40D6}" destId="{5348E2FD-27EC-466A-8606-AB14181F78FD}" srcOrd="0" destOrd="2" presId="urn:microsoft.com/office/officeart/2005/8/layout/hProcess11"/>
    <dgm:cxn modelId="{8FDDCF0D-8245-47E9-B1F9-24228A860898}" srcId="{56A46040-DA4B-471D-9BAC-6B4014526994}" destId="{D4C980EE-FF2B-4E91-A83F-369DC7B68A0D}" srcOrd="0" destOrd="0" parTransId="{44A484F7-F6CC-49AB-8449-7A82516E1993}" sibTransId="{9A0B2D0F-AD46-4BDC-92BF-829A5E53578D}"/>
    <dgm:cxn modelId="{783B1D18-CB44-4E19-86F7-AEA42DCD091E}" type="presOf" srcId="{1A650D03-299E-4E95-B372-D6235884DEAD}" destId="{46A38FE7-29AE-4A2A-8E70-BBCEA48254E0}" srcOrd="0" destOrd="0" presId="urn:microsoft.com/office/officeart/2005/8/layout/hProcess11"/>
    <dgm:cxn modelId="{35758018-7D30-46D5-A308-7687E6FD065E}" srcId="{56A46040-DA4B-471D-9BAC-6B4014526994}" destId="{E41B1CCD-BCF5-439E-986C-28F232E7C7DC}" srcOrd="2" destOrd="0" parTransId="{6EAE289D-3391-41C4-B36E-778F047DED1E}" sibTransId="{42C0DF26-7C96-4F49-9628-7CB761BD8B2A}"/>
    <dgm:cxn modelId="{05B94F1C-2472-4763-A6EC-626A2457DC90}" type="presOf" srcId="{41358196-738C-4D60-8BBE-2F8480A91352}" destId="{5348E2FD-27EC-466A-8606-AB14181F78FD}" srcOrd="0" destOrd="0" presId="urn:microsoft.com/office/officeart/2005/8/layout/hProcess11"/>
    <dgm:cxn modelId="{E15DD032-A118-4209-868B-0E8E827C7BFB}" srcId="{33AD11BD-63F5-4185-A406-D92100EE64C6}" destId="{790D85A9-F901-49E5-B3E4-BD69758D7A3B}" srcOrd="1" destOrd="0" parTransId="{B6931C99-C596-4E25-BA32-5C3446E8C4E1}" sibTransId="{AF497025-6E32-4419-974D-C94B24F25983}"/>
    <dgm:cxn modelId="{58657165-8BEC-4FFA-9D9B-FE3BFD0133AF}" type="presOf" srcId="{DD01363E-468D-44CF-B8C8-798EFEA732F8}" destId="{B7091857-1DBB-4419-A315-88F24976C3F4}" srcOrd="0" destOrd="0" presId="urn:microsoft.com/office/officeart/2005/8/layout/hProcess11"/>
    <dgm:cxn modelId="{64FA606B-E726-4463-AED3-F0A29FEE0768}" srcId="{41358196-738C-4D60-8BBE-2F8480A91352}" destId="{1751A7DC-53F1-40F8-B8FC-A19C182C40D6}" srcOrd="1" destOrd="0" parTransId="{7AEB87EE-51AA-40FA-A30A-9FC139B3DB9B}" sibTransId="{9101E1CC-3E0D-4945-ABB8-1D079C6029BB}"/>
    <dgm:cxn modelId="{074D536D-8DC7-4112-ADD4-8AC79AA34547}" srcId="{33AD11BD-63F5-4185-A406-D92100EE64C6}" destId="{4FF28C42-DA36-412D-A5DE-C342ABFC31A5}" srcOrd="0" destOrd="0" parTransId="{4F787DC2-F3F0-47BB-AA1A-B91535053924}" sibTransId="{BC9E4C78-4D04-4190-8EDF-2D1D59DCA021}"/>
    <dgm:cxn modelId="{32B26157-1FF8-4529-A4CA-EACBB7DBD0BE}" type="presOf" srcId="{790D85A9-F901-49E5-B3E4-BD69758D7A3B}" destId="{FA86E437-A3B2-4FEC-BCCA-FDC185B70F38}" srcOrd="0" destOrd="2" presId="urn:microsoft.com/office/officeart/2005/8/layout/hProcess11"/>
    <dgm:cxn modelId="{C4E7AC7B-2526-41DD-9131-671B8E4CC859}" type="presOf" srcId="{4FF28C42-DA36-412D-A5DE-C342ABFC31A5}" destId="{FA86E437-A3B2-4FEC-BCCA-FDC185B70F38}" srcOrd="0" destOrd="1" presId="urn:microsoft.com/office/officeart/2005/8/layout/hProcess11"/>
    <dgm:cxn modelId="{DCCA8A7C-D913-43B5-B902-692E94A8BD2F}" type="presOf" srcId="{8CBF2D0C-C7F0-4411-960B-9313B78C529F}" destId="{8EA52AFB-2609-46E8-93A2-F64D75A4FFC1}" srcOrd="0" destOrd="0" presId="urn:microsoft.com/office/officeart/2005/8/layout/hProcess11"/>
    <dgm:cxn modelId="{2EDE0C7F-B6C1-4582-93A6-86A7400B35B1}" type="presOf" srcId="{D4C980EE-FF2B-4E91-A83F-369DC7B68A0D}" destId="{3BB1BD37-723D-441C-B792-64380FDC7A4D}" srcOrd="0" destOrd="1" presId="urn:microsoft.com/office/officeart/2005/8/layout/hProcess11"/>
    <dgm:cxn modelId="{3E514089-876B-4301-9197-694642D73695}" type="presOf" srcId="{33AD11BD-63F5-4185-A406-D92100EE64C6}" destId="{FA86E437-A3B2-4FEC-BCCA-FDC185B70F38}" srcOrd="0" destOrd="0" presId="urn:microsoft.com/office/officeart/2005/8/layout/hProcess11"/>
    <dgm:cxn modelId="{6238539C-0C2D-43DB-B5E9-CE9AA268C98B}" type="presOf" srcId="{2769E851-F983-4E64-AABF-71332D527813}" destId="{8EA52AFB-2609-46E8-93A2-F64D75A4FFC1}" srcOrd="0" destOrd="1" presId="urn:microsoft.com/office/officeart/2005/8/layout/hProcess11"/>
    <dgm:cxn modelId="{DE8B629D-B6D6-4A37-BBD0-5FCF15E766AB}" type="presOf" srcId="{2799A5F2-7DF7-42E9-BB1B-1BFEBAC91B70}" destId="{3BB1BD37-723D-441C-B792-64380FDC7A4D}" srcOrd="0" destOrd="4" presId="urn:microsoft.com/office/officeart/2005/8/layout/hProcess11"/>
    <dgm:cxn modelId="{DB2F66A9-C2C3-4B79-8727-61510F751F09}" srcId="{1A650D03-299E-4E95-B372-D6235884DEAD}" destId="{DD01363E-468D-44CF-B8C8-798EFEA732F8}" srcOrd="4" destOrd="0" parTransId="{BD033663-B112-443C-8F32-70D5BF6B14FC}" sibTransId="{4C5797E1-E2A7-4D4A-BF91-FE1D973866DA}"/>
    <dgm:cxn modelId="{A4329FB1-758F-4570-882A-E7DE6C96DC09}" srcId="{1A650D03-299E-4E95-B372-D6235884DEAD}" destId="{41358196-738C-4D60-8BBE-2F8480A91352}" srcOrd="3" destOrd="0" parTransId="{DC2C7D43-5C7D-45E2-A95F-5C24E6C0B931}" sibTransId="{D8609844-F4CD-4AE6-A7C7-FBB6B6FFF95B}"/>
    <dgm:cxn modelId="{E53C54B6-34E1-409E-9679-9A21A74BEBC8}" srcId="{56A46040-DA4B-471D-9BAC-6B4014526994}" destId="{0A790252-792E-4B11-B5EE-3732691370E2}" srcOrd="1" destOrd="0" parTransId="{A0D50300-2681-49AD-A1D1-3F8621C29200}" sibTransId="{240F5E17-33FF-4F34-8598-83BF7E507AA6}"/>
    <dgm:cxn modelId="{92BBE5B9-B321-4B12-8B5F-487DDDBC3BA5}" type="presOf" srcId="{E41B1CCD-BCF5-439E-986C-28F232E7C7DC}" destId="{3BB1BD37-723D-441C-B792-64380FDC7A4D}" srcOrd="0" destOrd="3" presId="urn:microsoft.com/office/officeart/2005/8/layout/hProcess11"/>
    <dgm:cxn modelId="{BCE8EAB9-08CE-4840-9F6F-52034415F143}" srcId="{41358196-738C-4D60-8BBE-2F8480A91352}" destId="{C9914302-AAA5-4CC7-B542-ED392990C2DA}" srcOrd="0" destOrd="0" parTransId="{CBAD8622-DBA4-4C17-8FEC-015DBD7DAF7D}" sibTransId="{F3AD070C-17B4-4F1B-90D6-3B1AA6125CFB}"/>
    <dgm:cxn modelId="{F4FF38D2-48EA-4C24-A209-042243FEC05E}" srcId="{DD01363E-468D-44CF-B8C8-798EFEA732F8}" destId="{508A8698-A63F-4D24-B50D-73AF7B2276EB}" srcOrd="0" destOrd="0" parTransId="{4EA4B3DD-04C3-4B56-8BD8-927BB476D8F0}" sibTransId="{72C37EC7-55B4-4E88-A4B8-7EF2C3A3E5D1}"/>
    <dgm:cxn modelId="{CB7C94D6-D11D-491C-8516-5EA2CC12CAA6}" srcId="{1A650D03-299E-4E95-B372-D6235884DEAD}" destId="{33AD11BD-63F5-4185-A406-D92100EE64C6}" srcOrd="1" destOrd="0" parTransId="{40ECEC02-E0B4-455C-97CA-D4527FF7E132}" sibTransId="{D5226A18-5198-4C5B-AF97-2CF478DE336B}"/>
    <dgm:cxn modelId="{A38FA0DB-6F57-4F13-9BCD-C4976C63C3E5}" type="presOf" srcId="{508A8698-A63F-4D24-B50D-73AF7B2276EB}" destId="{B7091857-1DBB-4419-A315-88F24976C3F4}" srcOrd="0" destOrd="1" presId="urn:microsoft.com/office/officeart/2005/8/layout/hProcess11"/>
    <dgm:cxn modelId="{6C8796E1-8F4C-482E-A011-4D77A606D7FF}" srcId="{1A650D03-299E-4E95-B372-D6235884DEAD}" destId="{8CBF2D0C-C7F0-4411-960B-9313B78C529F}" srcOrd="2" destOrd="0" parTransId="{9A2ECC80-E60D-4EE9-86E3-2C93DDE8F675}" sibTransId="{49EC791A-89DD-4700-9A3B-C28620ED7EC8}"/>
    <dgm:cxn modelId="{F0C5FEEF-162F-4E07-A3F8-79275C18F7DF}" srcId="{56A46040-DA4B-471D-9BAC-6B4014526994}" destId="{2799A5F2-7DF7-42E9-BB1B-1BFEBAC91B70}" srcOrd="3" destOrd="0" parTransId="{2EC494A8-F8AB-4D2C-84C9-1A86E774F13F}" sibTransId="{E8E56E8A-D733-4C5F-A037-8A61B2A4949A}"/>
    <dgm:cxn modelId="{9A27ADF0-7036-4522-91A6-26A4165203E2}" type="presOf" srcId="{0A790252-792E-4B11-B5EE-3732691370E2}" destId="{3BB1BD37-723D-441C-B792-64380FDC7A4D}" srcOrd="0" destOrd="2" presId="urn:microsoft.com/office/officeart/2005/8/layout/hProcess11"/>
    <dgm:cxn modelId="{2CA964F5-730C-4517-95EB-C746DF9D5284}" srcId="{8CBF2D0C-C7F0-4411-960B-9313B78C529F}" destId="{2769E851-F983-4E64-AABF-71332D527813}" srcOrd="0" destOrd="0" parTransId="{A30C1B02-283A-424E-998E-48786C3DB3BF}" sibTransId="{9B3C92AA-E658-4B43-A413-9166CB4686F4}"/>
    <dgm:cxn modelId="{C57FB1FA-40FF-4AF9-934B-ADBA1456D179}" srcId="{1A650D03-299E-4E95-B372-D6235884DEAD}" destId="{56A46040-DA4B-471D-9BAC-6B4014526994}" srcOrd="0" destOrd="0" parTransId="{FC997124-835E-4665-B338-6835F3E4EBD3}" sibTransId="{7FC8E9EB-0A3D-48EF-B719-52FE746ED8D6}"/>
    <dgm:cxn modelId="{0BD91935-9121-4153-AA78-45F0ABFCBE80}" type="presParOf" srcId="{46A38FE7-29AE-4A2A-8E70-BBCEA48254E0}" destId="{7997FAAC-9331-472D-AD12-382CFC66B2BE}" srcOrd="0" destOrd="0" presId="urn:microsoft.com/office/officeart/2005/8/layout/hProcess11"/>
    <dgm:cxn modelId="{C7F4C914-6386-4148-BC98-1F129661CCAD}" type="presParOf" srcId="{46A38FE7-29AE-4A2A-8E70-BBCEA48254E0}" destId="{1DB1C123-1205-4C65-AA7F-584A6CCD466A}" srcOrd="1" destOrd="0" presId="urn:microsoft.com/office/officeart/2005/8/layout/hProcess11"/>
    <dgm:cxn modelId="{ABF7DA45-06F7-44DF-82CE-E47A281BAAC3}" type="presParOf" srcId="{1DB1C123-1205-4C65-AA7F-584A6CCD466A}" destId="{8A4C5A04-ACAE-4A61-806C-44D1E03AD621}" srcOrd="0" destOrd="0" presId="urn:microsoft.com/office/officeart/2005/8/layout/hProcess11"/>
    <dgm:cxn modelId="{4EE0C963-6BCF-43E9-9B07-B03BD6716A0F}" type="presParOf" srcId="{8A4C5A04-ACAE-4A61-806C-44D1E03AD621}" destId="{3BB1BD37-723D-441C-B792-64380FDC7A4D}" srcOrd="0" destOrd="0" presId="urn:microsoft.com/office/officeart/2005/8/layout/hProcess11"/>
    <dgm:cxn modelId="{946EA972-EF6A-46CA-B569-3B8783CF1E26}" type="presParOf" srcId="{8A4C5A04-ACAE-4A61-806C-44D1E03AD621}" destId="{3399E48C-503E-44FC-AAD2-49592B0BFC4D}" srcOrd="1" destOrd="0" presId="urn:microsoft.com/office/officeart/2005/8/layout/hProcess11"/>
    <dgm:cxn modelId="{206C21BF-8705-419D-9176-1A1F6FD9BF49}" type="presParOf" srcId="{8A4C5A04-ACAE-4A61-806C-44D1E03AD621}" destId="{2526A124-A6D9-4727-B6D0-50F2B8F560B4}" srcOrd="2" destOrd="0" presId="urn:microsoft.com/office/officeart/2005/8/layout/hProcess11"/>
    <dgm:cxn modelId="{6B33CD60-E1C8-41BE-A61B-8C25CAA16D28}" type="presParOf" srcId="{1DB1C123-1205-4C65-AA7F-584A6CCD466A}" destId="{7C5D3F4D-5EFF-4D01-A7EF-0B689B1E62DC}" srcOrd="1" destOrd="0" presId="urn:microsoft.com/office/officeart/2005/8/layout/hProcess11"/>
    <dgm:cxn modelId="{2E13DD19-CD1B-4BEC-88A9-B943EFDBA0AD}" type="presParOf" srcId="{1DB1C123-1205-4C65-AA7F-584A6CCD466A}" destId="{681604EC-E339-47DD-99A3-D3DB85A7B466}" srcOrd="2" destOrd="0" presId="urn:microsoft.com/office/officeart/2005/8/layout/hProcess11"/>
    <dgm:cxn modelId="{F7307852-ACCF-4138-9422-31A7E34B577C}" type="presParOf" srcId="{681604EC-E339-47DD-99A3-D3DB85A7B466}" destId="{FA86E437-A3B2-4FEC-BCCA-FDC185B70F38}" srcOrd="0" destOrd="0" presId="urn:microsoft.com/office/officeart/2005/8/layout/hProcess11"/>
    <dgm:cxn modelId="{81A8841F-5C9B-4C99-BE2F-8D274DBB5F93}" type="presParOf" srcId="{681604EC-E339-47DD-99A3-D3DB85A7B466}" destId="{879A9D2F-7C54-4D80-AA1E-75460D285ABB}" srcOrd="1" destOrd="0" presId="urn:microsoft.com/office/officeart/2005/8/layout/hProcess11"/>
    <dgm:cxn modelId="{5DDC96CD-EE86-4821-854A-2D4AB6A15BA0}" type="presParOf" srcId="{681604EC-E339-47DD-99A3-D3DB85A7B466}" destId="{66D2F707-5BE9-4ED6-8870-136AF01F27A2}" srcOrd="2" destOrd="0" presId="urn:microsoft.com/office/officeart/2005/8/layout/hProcess11"/>
    <dgm:cxn modelId="{BAD6EBDB-302A-4F9E-B00A-083975DF9D45}" type="presParOf" srcId="{1DB1C123-1205-4C65-AA7F-584A6CCD466A}" destId="{10BA9F98-0942-44BF-A5C0-E3EEB1851F6B}" srcOrd="3" destOrd="0" presId="urn:microsoft.com/office/officeart/2005/8/layout/hProcess11"/>
    <dgm:cxn modelId="{B90C5E39-6F93-4650-B668-BCF8F91976BE}" type="presParOf" srcId="{1DB1C123-1205-4C65-AA7F-584A6CCD466A}" destId="{C731F624-ABC6-40D4-890A-730708D7804E}" srcOrd="4" destOrd="0" presId="urn:microsoft.com/office/officeart/2005/8/layout/hProcess11"/>
    <dgm:cxn modelId="{6423C6BC-D4E9-4C4D-A427-0A92D7E59418}" type="presParOf" srcId="{C731F624-ABC6-40D4-890A-730708D7804E}" destId="{8EA52AFB-2609-46E8-93A2-F64D75A4FFC1}" srcOrd="0" destOrd="0" presId="urn:microsoft.com/office/officeart/2005/8/layout/hProcess11"/>
    <dgm:cxn modelId="{EC7C90B7-76BE-4434-8B9C-BF41101684DC}" type="presParOf" srcId="{C731F624-ABC6-40D4-890A-730708D7804E}" destId="{6E5F78D1-05E2-44F9-802B-FA35E061741D}" srcOrd="1" destOrd="0" presId="urn:microsoft.com/office/officeart/2005/8/layout/hProcess11"/>
    <dgm:cxn modelId="{B971A2CE-B015-4471-A3C6-23734E0E938C}" type="presParOf" srcId="{C731F624-ABC6-40D4-890A-730708D7804E}" destId="{3A6D47BE-8F6C-4237-801D-9F27B4E12C6A}" srcOrd="2" destOrd="0" presId="urn:microsoft.com/office/officeart/2005/8/layout/hProcess11"/>
    <dgm:cxn modelId="{EF9CE651-CDAF-4863-B864-D9AAA3BD09A4}" type="presParOf" srcId="{1DB1C123-1205-4C65-AA7F-584A6CCD466A}" destId="{61E96490-952A-45EE-8C67-84396BC908DA}" srcOrd="5" destOrd="0" presId="urn:microsoft.com/office/officeart/2005/8/layout/hProcess11"/>
    <dgm:cxn modelId="{D44CBD13-DC9B-492C-A3D8-72925921BD46}" type="presParOf" srcId="{1DB1C123-1205-4C65-AA7F-584A6CCD466A}" destId="{29735264-03E5-424A-860A-0A904FB25D57}" srcOrd="6" destOrd="0" presId="urn:microsoft.com/office/officeart/2005/8/layout/hProcess11"/>
    <dgm:cxn modelId="{D2D85D92-A6A4-4DFF-9A2A-180B62434352}" type="presParOf" srcId="{29735264-03E5-424A-860A-0A904FB25D57}" destId="{5348E2FD-27EC-466A-8606-AB14181F78FD}" srcOrd="0" destOrd="0" presId="urn:microsoft.com/office/officeart/2005/8/layout/hProcess11"/>
    <dgm:cxn modelId="{3886EE74-6B61-4C72-8031-A1D31D692FC1}" type="presParOf" srcId="{29735264-03E5-424A-860A-0A904FB25D57}" destId="{6D72B75B-DA94-4A4A-94FA-73D6D35FB764}" srcOrd="1" destOrd="0" presId="urn:microsoft.com/office/officeart/2005/8/layout/hProcess11"/>
    <dgm:cxn modelId="{E2E155EF-636E-4752-8D7D-C3EEA741EF78}" type="presParOf" srcId="{29735264-03E5-424A-860A-0A904FB25D57}" destId="{466CADCA-C5CD-499E-A9E6-C25320ECF4D8}" srcOrd="2" destOrd="0" presId="urn:microsoft.com/office/officeart/2005/8/layout/hProcess11"/>
    <dgm:cxn modelId="{7FF64886-112C-4A4B-9025-3C877F346110}" type="presParOf" srcId="{1DB1C123-1205-4C65-AA7F-584A6CCD466A}" destId="{754387C9-219F-4F47-89BC-546F70369450}" srcOrd="7" destOrd="0" presId="urn:microsoft.com/office/officeart/2005/8/layout/hProcess11"/>
    <dgm:cxn modelId="{FB1ED040-3ADD-43C4-BA57-A35062369B74}" type="presParOf" srcId="{1DB1C123-1205-4C65-AA7F-584A6CCD466A}" destId="{1E6897D7-CC52-4D7D-9A6E-51C0D8E02F70}" srcOrd="8" destOrd="0" presId="urn:microsoft.com/office/officeart/2005/8/layout/hProcess11"/>
    <dgm:cxn modelId="{1BA36309-5628-4A72-A76E-D9F4546FE138}" type="presParOf" srcId="{1E6897D7-CC52-4D7D-9A6E-51C0D8E02F70}" destId="{B7091857-1DBB-4419-A315-88F24976C3F4}" srcOrd="0" destOrd="0" presId="urn:microsoft.com/office/officeart/2005/8/layout/hProcess11"/>
    <dgm:cxn modelId="{C555BDDD-71BC-40FE-B1A1-D0D8F0500921}" type="presParOf" srcId="{1E6897D7-CC52-4D7D-9A6E-51C0D8E02F70}" destId="{9FBACA84-7AFD-4628-A8A6-284D227F37DC}" srcOrd="1" destOrd="0" presId="urn:microsoft.com/office/officeart/2005/8/layout/hProcess11"/>
    <dgm:cxn modelId="{1398FB04-D31B-479E-A339-E9893D07F46E}" type="presParOf" srcId="{1E6897D7-CC52-4D7D-9A6E-51C0D8E02F70}" destId="{1212801F-0397-4B82-A3CE-1F00348F73F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F49EA4-572A-4CE0-B81A-E69B47134F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64CBC3D-C812-4D19-B995-A233A9B1AEE8}">
      <dgm:prSet phldrT="[Text]"/>
      <dgm:spPr/>
      <dgm:t>
        <a:bodyPr/>
        <a:lstStyle/>
        <a:p>
          <a:r>
            <a:rPr lang="en-US"/>
            <a:t>Site Characteristics</a:t>
          </a:r>
        </a:p>
      </dgm:t>
    </dgm:pt>
    <dgm:pt modelId="{5107ABED-2F3C-4F6F-BF3F-18B73CD8B96B}" type="parTrans" cxnId="{E82CA6C9-42AA-4E90-ADA7-92B3E979ACE6}">
      <dgm:prSet/>
      <dgm:spPr/>
      <dgm:t>
        <a:bodyPr/>
        <a:lstStyle/>
        <a:p>
          <a:endParaRPr lang="en-US"/>
        </a:p>
      </dgm:t>
    </dgm:pt>
    <dgm:pt modelId="{E775FB75-3299-420A-8A8C-0B5C5E53E4F4}" type="sibTrans" cxnId="{E82CA6C9-42AA-4E90-ADA7-92B3E979ACE6}">
      <dgm:prSet/>
      <dgm:spPr/>
      <dgm:t>
        <a:bodyPr/>
        <a:lstStyle/>
        <a:p>
          <a:endParaRPr lang="en-US"/>
        </a:p>
      </dgm:t>
    </dgm:pt>
    <dgm:pt modelId="{596036C9-C9CC-4CFE-ABF7-7021435B16FF}">
      <dgm:prSet phldrT="[Text]"/>
      <dgm:spPr/>
      <dgm:t>
        <a:bodyPr/>
        <a:lstStyle/>
        <a:p>
          <a:r>
            <a:rPr lang="en-US"/>
            <a:t>Economic impact</a:t>
          </a:r>
        </a:p>
      </dgm:t>
    </dgm:pt>
    <dgm:pt modelId="{17D06B2F-8789-4BFC-8542-BA3C17D5B372}" type="parTrans" cxnId="{159FA6F0-2ADF-400E-BFAF-636F415292FC}">
      <dgm:prSet/>
      <dgm:spPr/>
      <dgm:t>
        <a:bodyPr/>
        <a:lstStyle/>
        <a:p>
          <a:endParaRPr lang="en-US"/>
        </a:p>
      </dgm:t>
    </dgm:pt>
    <dgm:pt modelId="{9F5DD898-DD7B-4ADA-8EFB-2CE34392F253}" type="sibTrans" cxnId="{159FA6F0-2ADF-400E-BFAF-636F415292FC}">
      <dgm:prSet/>
      <dgm:spPr/>
      <dgm:t>
        <a:bodyPr/>
        <a:lstStyle/>
        <a:p>
          <a:endParaRPr lang="en-US"/>
        </a:p>
      </dgm:t>
    </dgm:pt>
    <dgm:pt modelId="{6F3CF22B-3E4F-47A0-81A1-9D7BA427B645}">
      <dgm:prSet phldrT="[Text]"/>
      <dgm:spPr/>
      <dgm:t>
        <a:bodyPr/>
        <a:lstStyle/>
        <a:p>
          <a:r>
            <a:rPr lang="en-US"/>
            <a:t>Utility rates</a:t>
          </a:r>
        </a:p>
      </dgm:t>
    </dgm:pt>
    <dgm:pt modelId="{34FC46A7-79E1-45FF-8253-7A28DD5C623C}" type="parTrans" cxnId="{2247A5A0-53EC-4D71-8743-985BEF846EA7}">
      <dgm:prSet/>
      <dgm:spPr/>
      <dgm:t>
        <a:bodyPr/>
        <a:lstStyle/>
        <a:p>
          <a:endParaRPr lang="en-US"/>
        </a:p>
      </dgm:t>
    </dgm:pt>
    <dgm:pt modelId="{859FFA2F-C265-4626-BDE0-C445CC75F337}" type="sibTrans" cxnId="{2247A5A0-53EC-4D71-8743-985BEF846EA7}">
      <dgm:prSet/>
      <dgm:spPr/>
      <dgm:t>
        <a:bodyPr/>
        <a:lstStyle/>
        <a:p>
          <a:endParaRPr lang="en-US"/>
        </a:p>
      </dgm:t>
    </dgm:pt>
    <dgm:pt modelId="{BE5A9A5B-2CCE-4441-8D82-9F20A92FD8AB}">
      <dgm:prSet phldrT="[Text]"/>
      <dgm:spPr/>
      <dgm:t>
        <a:bodyPr/>
        <a:lstStyle/>
        <a:p>
          <a:r>
            <a:rPr lang="en-US"/>
            <a:t>Comparison of systems pricing</a:t>
          </a:r>
        </a:p>
      </dgm:t>
    </dgm:pt>
    <dgm:pt modelId="{B5D5BF0C-52E2-47F0-A231-9322AC711CF4}" type="parTrans" cxnId="{9F62CAFC-8321-4749-A10F-71131C097F6A}">
      <dgm:prSet/>
      <dgm:spPr/>
      <dgm:t>
        <a:bodyPr/>
        <a:lstStyle/>
        <a:p>
          <a:endParaRPr lang="en-US"/>
        </a:p>
      </dgm:t>
    </dgm:pt>
    <dgm:pt modelId="{CDA03585-9A57-4226-92F6-93EE1BDB85BF}" type="sibTrans" cxnId="{9F62CAFC-8321-4749-A10F-71131C097F6A}">
      <dgm:prSet/>
      <dgm:spPr/>
      <dgm:t>
        <a:bodyPr/>
        <a:lstStyle/>
        <a:p>
          <a:endParaRPr lang="en-US"/>
        </a:p>
      </dgm:t>
    </dgm:pt>
    <dgm:pt modelId="{F318EA8E-C558-4441-8FFE-8ECCDFF32BB4}">
      <dgm:prSet phldrT="[Text]"/>
      <dgm:spPr/>
      <dgm:t>
        <a:bodyPr/>
        <a:lstStyle/>
        <a:p>
          <a:r>
            <a:rPr lang="en-US"/>
            <a:t>Local workforce and economic development</a:t>
          </a:r>
        </a:p>
      </dgm:t>
    </dgm:pt>
    <dgm:pt modelId="{68FA9EC1-A3DD-4863-BC67-8864CA82BCA7}" type="parTrans" cxnId="{7EAEE91E-BE8D-4886-BE49-7E72E946A005}">
      <dgm:prSet/>
      <dgm:spPr/>
      <dgm:t>
        <a:bodyPr/>
        <a:lstStyle/>
        <a:p>
          <a:endParaRPr lang="en-US"/>
        </a:p>
      </dgm:t>
    </dgm:pt>
    <dgm:pt modelId="{970A3B06-4DEE-4221-BF51-6F7600FD472C}" type="sibTrans" cxnId="{7EAEE91E-BE8D-4886-BE49-7E72E946A005}">
      <dgm:prSet/>
      <dgm:spPr/>
      <dgm:t>
        <a:bodyPr/>
        <a:lstStyle/>
        <a:p>
          <a:endParaRPr lang="en-US"/>
        </a:p>
      </dgm:t>
    </dgm:pt>
    <dgm:pt modelId="{D0A6F5E4-1BE2-4966-9AE0-80FA7A0D232F}">
      <dgm:prSet/>
      <dgm:spPr/>
      <dgm:t>
        <a:bodyPr/>
        <a:lstStyle/>
        <a:p>
          <a:r>
            <a:rPr lang="en-US" altLang="zh-CN" b="0">
              <a:latin typeface="Arial"/>
              <a:cs typeface="Arial"/>
            </a:rPr>
            <a:t>Structural and electrical evaluation</a:t>
          </a:r>
        </a:p>
      </dgm:t>
    </dgm:pt>
    <dgm:pt modelId="{81BFF23B-5C6B-49F0-9F16-AFAF156CBA00}" type="parTrans" cxnId="{A8E18668-8609-4082-ACC3-4144CAEA6ED2}">
      <dgm:prSet/>
      <dgm:spPr/>
      <dgm:t>
        <a:bodyPr/>
        <a:lstStyle/>
        <a:p>
          <a:endParaRPr lang="en-US"/>
        </a:p>
      </dgm:t>
    </dgm:pt>
    <dgm:pt modelId="{F62146F6-5AA8-4639-8BCC-B81C334CB6EC}" type="sibTrans" cxnId="{A8E18668-8609-4082-ACC3-4144CAEA6ED2}">
      <dgm:prSet/>
      <dgm:spPr/>
      <dgm:t>
        <a:bodyPr/>
        <a:lstStyle/>
        <a:p>
          <a:endParaRPr lang="en-US"/>
        </a:p>
      </dgm:t>
    </dgm:pt>
    <dgm:pt modelId="{D3F62B03-65DF-4E09-9D86-C3E5909BA730}">
      <dgm:prSet/>
      <dgm:spPr/>
      <dgm:t>
        <a:bodyPr/>
        <a:lstStyle/>
        <a:p>
          <a:r>
            <a:rPr lang="en-US" altLang="zh-CN" b="0">
              <a:latin typeface="Arial"/>
              <a:cs typeface="Arial"/>
            </a:rPr>
            <a:t>Building orientation	</a:t>
          </a:r>
        </a:p>
      </dgm:t>
    </dgm:pt>
    <dgm:pt modelId="{8DFC12F8-C0E3-4E95-9F9A-D2358EBC8C3F}" type="parTrans" cxnId="{F1F3DE3C-7218-455E-A5B7-E0B956B96E41}">
      <dgm:prSet/>
      <dgm:spPr/>
      <dgm:t>
        <a:bodyPr/>
        <a:lstStyle/>
        <a:p>
          <a:endParaRPr lang="en-US"/>
        </a:p>
      </dgm:t>
    </dgm:pt>
    <dgm:pt modelId="{8F08E9CF-1517-4C3F-ABC5-E2D158275F86}" type="sibTrans" cxnId="{F1F3DE3C-7218-455E-A5B7-E0B956B96E41}">
      <dgm:prSet/>
      <dgm:spPr/>
      <dgm:t>
        <a:bodyPr/>
        <a:lstStyle/>
        <a:p>
          <a:endParaRPr lang="en-US"/>
        </a:p>
      </dgm:t>
    </dgm:pt>
    <dgm:pt modelId="{14969EE1-3BAD-47C1-9C29-A1EE885AD027}">
      <dgm:prSet/>
      <dgm:spPr/>
      <dgm:t>
        <a:bodyPr/>
        <a:lstStyle/>
        <a:p>
          <a:r>
            <a:rPr lang="en-US" altLang="zh-CN" b="0">
              <a:latin typeface="Arial"/>
              <a:cs typeface="Arial"/>
            </a:rPr>
            <a:t>Shading from trees, buildings, power lines</a:t>
          </a:r>
        </a:p>
      </dgm:t>
    </dgm:pt>
    <dgm:pt modelId="{05337EF6-5E03-44FC-94C0-81AA47C5AD59}" type="parTrans" cxnId="{59BB1A4A-F855-4129-8EA8-62FDE3018A1E}">
      <dgm:prSet/>
      <dgm:spPr/>
      <dgm:t>
        <a:bodyPr/>
        <a:lstStyle/>
        <a:p>
          <a:endParaRPr lang="en-US"/>
        </a:p>
      </dgm:t>
    </dgm:pt>
    <dgm:pt modelId="{834E1945-FD50-4F0D-9BBF-39DC5E064C7F}" type="sibTrans" cxnId="{59BB1A4A-F855-4129-8EA8-62FDE3018A1E}">
      <dgm:prSet/>
      <dgm:spPr/>
      <dgm:t>
        <a:bodyPr/>
        <a:lstStyle/>
        <a:p>
          <a:endParaRPr lang="en-US"/>
        </a:p>
      </dgm:t>
    </dgm:pt>
    <dgm:pt modelId="{6C881535-C48A-48F8-9157-7448F91E4E3C}">
      <dgm:prSet/>
      <dgm:spPr/>
      <dgm:t>
        <a:bodyPr/>
        <a:lstStyle/>
        <a:p>
          <a:r>
            <a:rPr lang="en-US" altLang="zh-CN" b="0">
              <a:latin typeface="Arial"/>
              <a:cs typeface="Arial"/>
            </a:rPr>
            <a:t>Roof type, age, weight bearing ability	</a:t>
          </a:r>
        </a:p>
      </dgm:t>
    </dgm:pt>
    <dgm:pt modelId="{B3B665D8-58CA-421F-8398-00EC3F36BB96}" type="parTrans" cxnId="{32656174-7610-457C-9485-FE60F44E6F60}">
      <dgm:prSet/>
      <dgm:spPr/>
      <dgm:t>
        <a:bodyPr/>
        <a:lstStyle/>
        <a:p>
          <a:endParaRPr lang="en-US"/>
        </a:p>
      </dgm:t>
    </dgm:pt>
    <dgm:pt modelId="{86F28F6B-868E-42C3-BF54-C7F0354D8FC5}" type="sibTrans" cxnId="{32656174-7610-457C-9485-FE60F44E6F60}">
      <dgm:prSet/>
      <dgm:spPr/>
      <dgm:t>
        <a:bodyPr/>
        <a:lstStyle/>
        <a:p>
          <a:endParaRPr lang="en-US"/>
        </a:p>
      </dgm:t>
    </dgm:pt>
    <dgm:pt modelId="{CFA3F678-82EE-4F8E-8036-C2433DC061F6}">
      <dgm:prSet/>
      <dgm:spPr/>
      <dgm:t>
        <a:bodyPr/>
        <a:lstStyle/>
        <a:p>
          <a:r>
            <a:rPr lang="en-US" altLang="zh-CN" b="0">
              <a:latin typeface="Arial"/>
              <a:cs typeface="Arial"/>
            </a:rPr>
            <a:t>HVAC or other rooftop obstacles	</a:t>
          </a:r>
        </a:p>
      </dgm:t>
    </dgm:pt>
    <dgm:pt modelId="{4349358F-69AA-4D4B-B092-D31A7C87EEDE}" type="parTrans" cxnId="{EDCEA637-59F6-4368-B753-E70618573F2A}">
      <dgm:prSet/>
      <dgm:spPr/>
      <dgm:t>
        <a:bodyPr/>
        <a:lstStyle/>
        <a:p>
          <a:endParaRPr lang="en-US"/>
        </a:p>
      </dgm:t>
    </dgm:pt>
    <dgm:pt modelId="{D0FD783F-4FEC-49D7-968F-7E6BCDA10433}" type="sibTrans" cxnId="{EDCEA637-59F6-4368-B753-E70618573F2A}">
      <dgm:prSet/>
      <dgm:spPr/>
      <dgm:t>
        <a:bodyPr/>
        <a:lstStyle/>
        <a:p>
          <a:endParaRPr lang="en-US"/>
        </a:p>
      </dgm:t>
    </dgm:pt>
    <dgm:pt modelId="{6CA5B6E5-A166-4B97-BD27-ED3DC4CC7521}">
      <dgm:prSet/>
      <dgm:spPr/>
      <dgm:t>
        <a:bodyPr/>
        <a:lstStyle/>
        <a:p>
          <a:r>
            <a:rPr lang="en-US" altLang="zh-CN" b="0">
              <a:latin typeface="Arial"/>
              <a:cs typeface="Arial"/>
            </a:rPr>
            <a:t>Location of interconnection points</a:t>
          </a:r>
        </a:p>
      </dgm:t>
    </dgm:pt>
    <dgm:pt modelId="{70BCEEDA-144D-4884-AF17-1E028A5F5BF7}" type="parTrans" cxnId="{BF37532A-4DDA-4569-9E22-42DFBA7CFFEF}">
      <dgm:prSet/>
      <dgm:spPr/>
      <dgm:t>
        <a:bodyPr/>
        <a:lstStyle/>
        <a:p>
          <a:endParaRPr lang="en-US"/>
        </a:p>
      </dgm:t>
    </dgm:pt>
    <dgm:pt modelId="{686E551B-6AD5-4C43-BDBA-C7BA9444114F}" type="sibTrans" cxnId="{BF37532A-4DDA-4569-9E22-42DFBA7CFFEF}">
      <dgm:prSet/>
      <dgm:spPr/>
      <dgm:t>
        <a:bodyPr/>
        <a:lstStyle/>
        <a:p>
          <a:endParaRPr lang="en-US"/>
        </a:p>
      </dgm:t>
    </dgm:pt>
    <dgm:pt modelId="{7D861437-42C6-476D-AAC4-F4B9D5421278}">
      <dgm:prSet/>
      <dgm:spPr/>
      <dgm:t>
        <a:bodyPr/>
        <a:lstStyle/>
        <a:p>
          <a:r>
            <a:rPr lang="en-US" altLang="zh-CN" b="0">
              <a:latin typeface="Arial"/>
              <a:cs typeface="Arial"/>
            </a:rPr>
            <a:t>Damage or theft hazards	</a:t>
          </a:r>
        </a:p>
      </dgm:t>
    </dgm:pt>
    <dgm:pt modelId="{E159BD13-028B-43CC-BED0-B06DB0C5EAAD}" type="parTrans" cxnId="{1348C932-CCA2-479B-A74C-14DA9BAD524A}">
      <dgm:prSet/>
      <dgm:spPr/>
      <dgm:t>
        <a:bodyPr/>
        <a:lstStyle/>
        <a:p>
          <a:endParaRPr lang="en-US"/>
        </a:p>
      </dgm:t>
    </dgm:pt>
    <dgm:pt modelId="{2424A794-C8B0-4495-8E3B-0673939A77D6}" type="sibTrans" cxnId="{1348C932-CCA2-479B-A74C-14DA9BAD524A}">
      <dgm:prSet/>
      <dgm:spPr/>
      <dgm:t>
        <a:bodyPr/>
        <a:lstStyle/>
        <a:p>
          <a:endParaRPr lang="en-US"/>
        </a:p>
      </dgm:t>
    </dgm:pt>
    <dgm:pt modelId="{8A544900-71C6-4C14-8E30-BA1DDEF82E0A}">
      <dgm:prSet/>
      <dgm:spPr/>
      <dgm:t>
        <a:bodyPr/>
        <a:lstStyle/>
        <a:p>
          <a:r>
            <a:rPr lang="en-US" altLang="zh-CN" b="0">
              <a:latin typeface="Arial"/>
              <a:cs typeface="Arial"/>
            </a:rPr>
            <a:t>Construction concerns and design considerations</a:t>
          </a:r>
        </a:p>
      </dgm:t>
    </dgm:pt>
    <dgm:pt modelId="{61E19C1F-028E-4426-AA5B-E5903D055D5A}" type="parTrans" cxnId="{0FDEB3D7-49C1-4A4A-A725-905229EEF5C6}">
      <dgm:prSet/>
      <dgm:spPr/>
      <dgm:t>
        <a:bodyPr/>
        <a:lstStyle/>
        <a:p>
          <a:endParaRPr lang="en-US"/>
        </a:p>
      </dgm:t>
    </dgm:pt>
    <dgm:pt modelId="{DEED300D-C581-4AF5-98D9-CBD24C0F9F46}" type="sibTrans" cxnId="{0FDEB3D7-49C1-4A4A-A725-905229EEF5C6}">
      <dgm:prSet/>
      <dgm:spPr/>
      <dgm:t>
        <a:bodyPr/>
        <a:lstStyle/>
        <a:p>
          <a:endParaRPr lang="en-US"/>
        </a:p>
      </dgm:t>
    </dgm:pt>
    <dgm:pt modelId="{22E9ACB0-E49D-4A56-B65A-39C890B1D900}">
      <dgm:prSet/>
      <dgm:spPr/>
      <dgm:t>
        <a:bodyPr/>
        <a:lstStyle/>
        <a:p>
          <a:r>
            <a:rPr lang="en-US" altLang="zh-CN" b="0">
              <a:latin typeface="Arial"/>
              <a:cs typeface="Arial"/>
            </a:rPr>
            <a:t>Site use planning and parcel ownership</a:t>
          </a:r>
        </a:p>
      </dgm:t>
    </dgm:pt>
    <dgm:pt modelId="{6DB84164-5C28-4994-89C3-5534477B9B94}" type="parTrans" cxnId="{A27591F4-F705-4FF5-B084-8E9478915B86}">
      <dgm:prSet/>
      <dgm:spPr/>
      <dgm:t>
        <a:bodyPr/>
        <a:lstStyle/>
        <a:p>
          <a:endParaRPr lang="en-US"/>
        </a:p>
      </dgm:t>
    </dgm:pt>
    <dgm:pt modelId="{71D2A23A-C43E-47B6-B32C-A6C2A1B218DF}" type="sibTrans" cxnId="{A27591F4-F705-4FF5-B084-8E9478915B86}">
      <dgm:prSet/>
      <dgm:spPr/>
      <dgm:t>
        <a:bodyPr/>
        <a:lstStyle/>
        <a:p>
          <a:endParaRPr lang="en-US"/>
        </a:p>
      </dgm:t>
    </dgm:pt>
    <dgm:pt modelId="{87D6BC52-5576-4265-894A-279247061E80}">
      <dgm:prSet/>
      <dgm:spPr/>
      <dgm:t>
        <a:bodyPr/>
        <a:lstStyle/>
        <a:p>
          <a:r>
            <a:rPr lang="en-US" altLang="zh-CN" b="0">
              <a:latin typeface="Arial"/>
              <a:cs typeface="Arial"/>
            </a:rPr>
            <a:t>Additional uses/benefits for solar carports</a:t>
          </a:r>
        </a:p>
      </dgm:t>
    </dgm:pt>
    <dgm:pt modelId="{5BCB920A-A5FB-4FFD-9D85-380247AECAB7}" type="parTrans" cxnId="{847F5004-A899-4837-8E2F-BC2D0ED5A1B5}">
      <dgm:prSet/>
      <dgm:spPr/>
      <dgm:t>
        <a:bodyPr/>
        <a:lstStyle/>
        <a:p>
          <a:endParaRPr lang="en-US"/>
        </a:p>
      </dgm:t>
    </dgm:pt>
    <dgm:pt modelId="{47125AE0-5F97-495B-82E0-59E2744870B8}" type="sibTrans" cxnId="{847F5004-A899-4837-8E2F-BC2D0ED5A1B5}">
      <dgm:prSet/>
      <dgm:spPr/>
      <dgm:t>
        <a:bodyPr/>
        <a:lstStyle/>
        <a:p>
          <a:endParaRPr lang="en-US"/>
        </a:p>
      </dgm:t>
    </dgm:pt>
    <dgm:pt modelId="{5800FF2A-3E73-427A-A21A-16A155536031}">
      <dgm:prSet phldrT="[Text]"/>
      <dgm:spPr/>
      <dgm:t>
        <a:bodyPr/>
        <a:lstStyle/>
        <a:p>
          <a:r>
            <a:rPr lang="en-US"/>
            <a:t>Funding and incentives</a:t>
          </a:r>
        </a:p>
      </dgm:t>
    </dgm:pt>
    <dgm:pt modelId="{C3FF5681-A1CA-4C7A-BC07-15B998E97B4B}" type="parTrans" cxnId="{3BE9AB52-0D41-4A72-907E-877FA0556B1E}">
      <dgm:prSet/>
      <dgm:spPr/>
      <dgm:t>
        <a:bodyPr/>
        <a:lstStyle/>
        <a:p>
          <a:endParaRPr lang="en-US"/>
        </a:p>
      </dgm:t>
    </dgm:pt>
    <dgm:pt modelId="{C33A72EC-57EB-4F3D-8D56-ACEC0E4B19FA}" type="sibTrans" cxnId="{3BE9AB52-0D41-4A72-907E-877FA0556B1E}">
      <dgm:prSet/>
      <dgm:spPr/>
      <dgm:t>
        <a:bodyPr/>
        <a:lstStyle/>
        <a:p>
          <a:endParaRPr lang="en-US"/>
        </a:p>
      </dgm:t>
    </dgm:pt>
    <dgm:pt modelId="{02D5CE41-2744-472E-B3B2-CDB36464FDBA}">
      <dgm:prSet phldrT="[Text]"/>
      <dgm:spPr/>
      <dgm:t>
        <a:bodyPr/>
        <a:lstStyle/>
        <a:p>
          <a:pPr rtl="0"/>
          <a:r>
            <a:rPr lang="en-US">
              <a:latin typeface="Arial"/>
              <a:cs typeface="Arial"/>
            </a:rPr>
            <a:t>Levelized Cost of Energy (LCOE) analysis to determine savings</a:t>
          </a:r>
        </a:p>
      </dgm:t>
    </dgm:pt>
    <dgm:pt modelId="{306132D2-CFE1-4C45-A133-EAC385790F8B}" type="parTrans" cxnId="{9D0F7220-898F-4F7F-97AA-C71761BE2815}">
      <dgm:prSet/>
      <dgm:spPr/>
      <dgm:t>
        <a:bodyPr/>
        <a:lstStyle/>
        <a:p>
          <a:endParaRPr lang="en-US"/>
        </a:p>
      </dgm:t>
    </dgm:pt>
    <dgm:pt modelId="{B943F699-C2FD-4A5B-AB8F-02AA8EE2ADBC}" type="sibTrans" cxnId="{9D0F7220-898F-4F7F-97AA-C71761BE2815}">
      <dgm:prSet/>
      <dgm:spPr/>
      <dgm:t>
        <a:bodyPr/>
        <a:lstStyle/>
        <a:p>
          <a:endParaRPr lang="en-US"/>
        </a:p>
      </dgm:t>
    </dgm:pt>
    <dgm:pt modelId="{FDFA2F63-3FE3-4CC4-92D7-995A01EF3E0E}">
      <dgm:prSet phldr="0"/>
      <dgm:spPr/>
      <dgm:t>
        <a:bodyPr/>
        <a:lstStyle/>
        <a:p>
          <a:pPr rtl="0"/>
          <a:r>
            <a:rPr lang="en-US">
              <a:latin typeface="Arial"/>
              <a:cs typeface="Arial"/>
            </a:rPr>
            <a:t>Net Energy Metering (NEM)</a:t>
          </a:r>
        </a:p>
      </dgm:t>
    </dgm:pt>
    <dgm:pt modelId="{1663ACC4-56B0-4008-B445-BC9B4B2FCA36}" type="parTrans" cxnId="{C8748867-3547-459B-A4D0-F36E8E26E769}">
      <dgm:prSet/>
      <dgm:spPr/>
      <dgm:t>
        <a:bodyPr/>
        <a:lstStyle/>
        <a:p>
          <a:endParaRPr lang="en-US"/>
        </a:p>
      </dgm:t>
    </dgm:pt>
    <dgm:pt modelId="{548A776E-A1B7-4EED-B47D-2C83D6C822C1}" type="sibTrans" cxnId="{C8748867-3547-459B-A4D0-F36E8E26E769}">
      <dgm:prSet/>
      <dgm:spPr/>
      <dgm:t>
        <a:bodyPr/>
        <a:lstStyle/>
        <a:p>
          <a:endParaRPr lang="en-US"/>
        </a:p>
      </dgm:t>
    </dgm:pt>
    <dgm:pt modelId="{2ECF5CB7-17E2-42F9-A5A8-BD4C1DA93ACF}" type="pres">
      <dgm:prSet presAssocID="{5BF49EA4-572A-4CE0-B81A-E69B47134F67}" presName="linear" presStyleCnt="0">
        <dgm:presLayoutVars>
          <dgm:animLvl val="lvl"/>
          <dgm:resizeHandles val="exact"/>
        </dgm:presLayoutVars>
      </dgm:prSet>
      <dgm:spPr/>
    </dgm:pt>
    <dgm:pt modelId="{54BB8344-C3F7-4F41-B6B4-B6F96CF6C97C}" type="pres">
      <dgm:prSet presAssocID="{F64CBC3D-C812-4D19-B995-A233A9B1AEE8}" presName="parentText" presStyleLbl="node1" presStyleIdx="0" presStyleCnt="2" custLinFactNeighborX="-10020" custLinFactNeighborY="293">
        <dgm:presLayoutVars>
          <dgm:chMax val="0"/>
          <dgm:bulletEnabled val="1"/>
        </dgm:presLayoutVars>
      </dgm:prSet>
      <dgm:spPr>
        <a:solidFill>
          <a:srgbClr val="FFC000"/>
        </a:solidFill>
      </dgm:spPr>
    </dgm:pt>
    <dgm:pt modelId="{FD824339-A799-45FF-B5BE-DD847C6DD07E}" type="pres">
      <dgm:prSet presAssocID="{F64CBC3D-C812-4D19-B995-A233A9B1AEE8}" presName="childText" presStyleLbl="revTx" presStyleIdx="0" presStyleCnt="2">
        <dgm:presLayoutVars>
          <dgm:bulletEnabled val="1"/>
        </dgm:presLayoutVars>
      </dgm:prSet>
      <dgm:spPr/>
    </dgm:pt>
    <dgm:pt modelId="{03F36D97-5BA3-4CD1-A903-E3934D542C88}" type="pres">
      <dgm:prSet presAssocID="{596036C9-C9CC-4CFE-ABF7-7021435B16FF}" presName="parentText" presStyleLbl="node1" presStyleIdx="1" presStyleCnt="2">
        <dgm:presLayoutVars>
          <dgm:chMax val="0"/>
          <dgm:bulletEnabled val="1"/>
        </dgm:presLayoutVars>
      </dgm:prSet>
      <dgm:spPr>
        <a:solidFill>
          <a:srgbClr val="FFC000"/>
        </a:solidFill>
      </dgm:spPr>
    </dgm:pt>
    <dgm:pt modelId="{F05719D5-EF96-4958-91EA-E5FDBDA77318}" type="pres">
      <dgm:prSet presAssocID="{596036C9-C9CC-4CFE-ABF7-7021435B16FF}" presName="childText" presStyleLbl="revTx" presStyleIdx="1" presStyleCnt="2">
        <dgm:presLayoutVars>
          <dgm:bulletEnabled val="1"/>
        </dgm:presLayoutVars>
      </dgm:prSet>
      <dgm:spPr/>
    </dgm:pt>
  </dgm:ptLst>
  <dgm:cxnLst>
    <dgm:cxn modelId="{847F5004-A899-4837-8E2F-BC2D0ED5A1B5}" srcId="{F64CBC3D-C812-4D19-B995-A233A9B1AEE8}" destId="{87D6BC52-5576-4265-894A-279247061E80}" srcOrd="9" destOrd="0" parTransId="{5BCB920A-A5FB-4FFD-9D85-380247AECAB7}" sibTransId="{47125AE0-5F97-495B-82E0-59E2744870B8}"/>
    <dgm:cxn modelId="{7EAEE91E-BE8D-4886-BE49-7E72E946A005}" srcId="{596036C9-C9CC-4CFE-ABF7-7021435B16FF}" destId="{F318EA8E-C558-4441-8FFE-8ECCDFF32BB4}" srcOrd="5" destOrd="0" parTransId="{68FA9EC1-A3DD-4863-BC67-8864CA82BCA7}" sibTransId="{970A3B06-4DEE-4221-BF51-6F7600FD472C}"/>
    <dgm:cxn modelId="{9D0F7220-898F-4F7F-97AA-C71761BE2815}" srcId="{596036C9-C9CC-4CFE-ABF7-7021435B16FF}" destId="{02D5CE41-2744-472E-B3B2-CDB36464FDBA}" srcOrd="4" destOrd="0" parTransId="{306132D2-CFE1-4C45-A133-EAC385790F8B}" sibTransId="{B943F699-C2FD-4A5B-AB8F-02AA8EE2ADBC}"/>
    <dgm:cxn modelId="{6FAC1923-C165-478F-B847-ED84F137B0D4}" type="presOf" srcId="{BE5A9A5B-2CCE-4441-8D82-9F20A92FD8AB}" destId="{F05719D5-EF96-4958-91EA-E5FDBDA77318}" srcOrd="0" destOrd="3" presId="urn:microsoft.com/office/officeart/2005/8/layout/vList2"/>
    <dgm:cxn modelId="{BF37532A-4DDA-4569-9E22-42DFBA7CFFEF}" srcId="{F64CBC3D-C812-4D19-B995-A233A9B1AEE8}" destId="{6CA5B6E5-A166-4B97-BD27-ED3DC4CC7521}" srcOrd="5" destOrd="0" parTransId="{70BCEEDA-144D-4884-AF17-1E028A5F5BF7}" sibTransId="{686E551B-6AD5-4C43-BDBA-C7BA9444114F}"/>
    <dgm:cxn modelId="{AEEFF82D-9AD6-4D39-9855-32E95FD32743}" type="presOf" srcId="{02D5CE41-2744-472E-B3B2-CDB36464FDBA}" destId="{F05719D5-EF96-4958-91EA-E5FDBDA77318}" srcOrd="0" destOrd="4" presId="urn:microsoft.com/office/officeart/2005/8/layout/vList2"/>
    <dgm:cxn modelId="{1348C932-CCA2-479B-A74C-14DA9BAD524A}" srcId="{F64CBC3D-C812-4D19-B995-A233A9B1AEE8}" destId="{7D861437-42C6-476D-AAC4-F4B9D5421278}" srcOrd="6" destOrd="0" parTransId="{E159BD13-028B-43CC-BED0-B06DB0C5EAAD}" sibTransId="{2424A794-C8B0-4495-8E3B-0673939A77D6}"/>
    <dgm:cxn modelId="{7BB9FC33-9D67-496D-879C-1860063A850C}" type="presOf" srcId="{6CA5B6E5-A166-4B97-BD27-ED3DC4CC7521}" destId="{FD824339-A799-45FF-B5BE-DD847C6DD07E}" srcOrd="0" destOrd="5" presId="urn:microsoft.com/office/officeart/2005/8/layout/vList2"/>
    <dgm:cxn modelId="{EDCEA637-59F6-4368-B753-E70618573F2A}" srcId="{F64CBC3D-C812-4D19-B995-A233A9B1AEE8}" destId="{CFA3F678-82EE-4F8E-8036-C2433DC061F6}" srcOrd="4" destOrd="0" parTransId="{4349358F-69AA-4D4B-B092-D31A7C87EEDE}" sibTransId="{D0FD783F-4FEC-49D7-968F-7E6BCDA10433}"/>
    <dgm:cxn modelId="{F1F3DE3C-7218-455E-A5B7-E0B956B96E41}" srcId="{F64CBC3D-C812-4D19-B995-A233A9B1AEE8}" destId="{D3F62B03-65DF-4E09-9D86-C3E5909BA730}" srcOrd="1" destOrd="0" parTransId="{8DFC12F8-C0E3-4E95-9F9A-D2358EBC8C3F}" sibTransId="{8F08E9CF-1517-4C3F-ABC5-E2D158275F86}"/>
    <dgm:cxn modelId="{AD37A33D-CD0B-421B-816E-4E90C7913376}" type="presOf" srcId="{F64CBC3D-C812-4D19-B995-A233A9B1AEE8}" destId="{54BB8344-C3F7-4F41-B6B4-B6F96CF6C97C}" srcOrd="0" destOrd="0" presId="urn:microsoft.com/office/officeart/2005/8/layout/vList2"/>
    <dgm:cxn modelId="{4BC97B65-A21B-4C7B-AA63-31CB925AA1F5}" type="presOf" srcId="{D3F62B03-65DF-4E09-9D86-C3E5909BA730}" destId="{FD824339-A799-45FF-B5BE-DD847C6DD07E}" srcOrd="0" destOrd="1" presId="urn:microsoft.com/office/officeart/2005/8/layout/vList2"/>
    <dgm:cxn modelId="{C8748867-3547-459B-A4D0-F36E8E26E769}" srcId="{596036C9-C9CC-4CFE-ABF7-7021435B16FF}" destId="{FDFA2F63-3FE3-4CC4-92D7-995A01EF3E0E}" srcOrd="1" destOrd="0" parTransId="{1663ACC4-56B0-4008-B445-BC9B4B2FCA36}" sibTransId="{548A776E-A1B7-4EED-B47D-2C83D6C822C1}"/>
    <dgm:cxn modelId="{A8E18668-8609-4082-ACC3-4144CAEA6ED2}" srcId="{F64CBC3D-C812-4D19-B995-A233A9B1AEE8}" destId="{D0A6F5E4-1BE2-4966-9AE0-80FA7A0D232F}" srcOrd="0" destOrd="0" parTransId="{81BFF23B-5C6B-49F0-9F16-AFAF156CBA00}" sibTransId="{F62146F6-5AA8-4639-8BCC-B81C334CB6EC}"/>
    <dgm:cxn modelId="{59BB1A4A-F855-4129-8EA8-62FDE3018A1E}" srcId="{F64CBC3D-C812-4D19-B995-A233A9B1AEE8}" destId="{14969EE1-3BAD-47C1-9C29-A1EE885AD027}" srcOrd="2" destOrd="0" parTransId="{05337EF6-5E03-44FC-94C0-81AA47C5AD59}" sibTransId="{834E1945-FD50-4F0D-9BBF-39DC5E064C7F}"/>
    <dgm:cxn modelId="{B23F364A-4986-4CD4-A76A-1FFF4620A3FE}" type="presOf" srcId="{6C881535-C48A-48F8-9157-7448F91E4E3C}" destId="{FD824339-A799-45FF-B5BE-DD847C6DD07E}" srcOrd="0" destOrd="3" presId="urn:microsoft.com/office/officeart/2005/8/layout/vList2"/>
    <dgm:cxn modelId="{D35FED4B-0543-468A-B261-C3C5E4E190F7}" type="presOf" srcId="{8A544900-71C6-4C14-8E30-BA1DDEF82E0A}" destId="{FD824339-A799-45FF-B5BE-DD847C6DD07E}" srcOrd="0" destOrd="7" presId="urn:microsoft.com/office/officeart/2005/8/layout/vList2"/>
    <dgm:cxn modelId="{3BE9AB52-0D41-4A72-907E-877FA0556B1E}" srcId="{596036C9-C9CC-4CFE-ABF7-7021435B16FF}" destId="{5800FF2A-3E73-427A-A21A-16A155536031}" srcOrd="2" destOrd="0" parTransId="{C3FF5681-A1CA-4C7A-BC07-15B998E97B4B}" sibTransId="{C33A72EC-57EB-4F3D-8D56-ACEC0E4B19FA}"/>
    <dgm:cxn modelId="{92652454-2A94-4E21-87F6-C45E89C7F212}" type="presOf" srcId="{7D861437-42C6-476D-AAC4-F4B9D5421278}" destId="{FD824339-A799-45FF-B5BE-DD847C6DD07E}" srcOrd="0" destOrd="6" presId="urn:microsoft.com/office/officeart/2005/8/layout/vList2"/>
    <dgm:cxn modelId="{32656174-7610-457C-9485-FE60F44E6F60}" srcId="{F64CBC3D-C812-4D19-B995-A233A9B1AEE8}" destId="{6C881535-C48A-48F8-9157-7448F91E4E3C}" srcOrd="3" destOrd="0" parTransId="{B3B665D8-58CA-421F-8398-00EC3F36BB96}" sibTransId="{86F28F6B-868E-42C3-BF54-C7F0354D8FC5}"/>
    <dgm:cxn modelId="{1F3C7559-99D3-4526-9064-5BEBC6A2DA1D}" type="presOf" srcId="{5800FF2A-3E73-427A-A21A-16A155536031}" destId="{F05719D5-EF96-4958-91EA-E5FDBDA77318}" srcOrd="0" destOrd="2" presId="urn:microsoft.com/office/officeart/2005/8/layout/vList2"/>
    <dgm:cxn modelId="{BD2DDF82-FE33-4364-9EE5-29EEB47DCDBC}" type="presOf" srcId="{D0A6F5E4-1BE2-4966-9AE0-80FA7A0D232F}" destId="{FD824339-A799-45FF-B5BE-DD847C6DD07E}" srcOrd="0" destOrd="0" presId="urn:microsoft.com/office/officeart/2005/8/layout/vList2"/>
    <dgm:cxn modelId="{2247A5A0-53EC-4D71-8743-985BEF846EA7}" srcId="{596036C9-C9CC-4CFE-ABF7-7021435B16FF}" destId="{6F3CF22B-3E4F-47A0-81A1-9D7BA427B645}" srcOrd="0" destOrd="0" parTransId="{34FC46A7-79E1-45FF-8253-7A28DD5C623C}" sibTransId="{859FFA2F-C265-4626-BDE0-C445CC75F337}"/>
    <dgm:cxn modelId="{6A3329AB-3CF4-4605-897B-524BA6F02697}" type="presOf" srcId="{CFA3F678-82EE-4F8E-8036-C2433DC061F6}" destId="{FD824339-A799-45FF-B5BE-DD847C6DD07E}" srcOrd="0" destOrd="4" presId="urn:microsoft.com/office/officeart/2005/8/layout/vList2"/>
    <dgm:cxn modelId="{EE5E49B5-B44D-46FE-8C7D-4F32B12DF59C}" type="presOf" srcId="{87D6BC52-5576-4265-894A-279247061E80}" destId="{FD824339-A799-45FF-B5BE-DD847C6DD07E}" srcOrd="0" destOrd="9" presId="urn:microsoft.com/office/officeart/2005/8/layout/vList2"/>
    <dgm:cxn modelId="{37197FBA-D5C8-4A96-B4EA-A12B0363DF90}" type="presOf" srcId="{FDFA2F63-3FE3-4CC4-92D7-995A01EF3E0E}" destId="{F05719D5-EF96-4958-91EA-E5FDBDA77318}" srcOrd="0" destOrd="1" presId="urn:microsoft.com/office/officeart/2005/8/layout/vList2"/>
    <dgm:cxn modelId="{E82CA6C9-42AA-4E90-ADA7-92B3E979ACE6}" srcId="{5BF49EA4-572A-4CE0-B81A-E69B47134F67}" destId="{F64CBC3D-C812-4D19-B995-A233A9B1AEE8}" srcOrd="0" destOrd="0" parTransId="{5107ABED-2F3C-4F6F-BF3F-18B73CD8B96B}" sibTransId="{E775FB75-3299-420A-8A8C-0B5C5E53E4F4}"/>
    <dgm:cxn modelId="{0FDEB3D7-49C1-4A4A-A725-905229EEF5C6}" srcId="{F64CBC3D-C812-4D19-B995-A233A9B1AEE8}" destId="{8A544900-71C6-4C14-8E30-BA1DDEF82E0A}" srcOrd="7" destOrd="0" parTransId="{61E19C1F-028E-4426-AA5B-E5903D055D5A}" sibTransId="{DEED300D-C581-4AF5-98D9-CBD24C0F9F46}"/>
    <dgm:cxn modelId="{A87599DD-DDB1-40E0-9C0F-F5FE89A87B68}" type="presOf" srcId="{596036C9-C9CC-4CFE-ABF7-7021435B16FF}" destId="{03F36D97-5BA3-4CD1-A903-E3934D542C88}" srcOrd="0" destOrd="0" presId="urn:microsoft.com/office/officeart/2005/8/layout/vList2"/>
    <dgm:cxn modelId="{302ACDED-FCF9-4796-8FB3-B789144184D8}" type="presOf" srcId="{6F3CF22B-3E4F-47A0-81A1-9D7BA427B645}" destId="{F05719D5-EF96-4958-91EA-E5FDBDA77318}" srcOrd="0" destOrd="0" presId="urn:microsoft.com/office/officeart/2005/8/layout/vList2"/>
    <dgm:cxn modelId="{D7413DEF-0277-43E8-9155-8D9F42B77E40}" type="presOf" srcId="{F318EA8E-C558-4441-8FFE-8ECCDFF32BB4}" destId="{F05719D5-EF96-4958-91EA-E5FDBDA77318}" srcOrd="0" destOrd="5" presId="urn:microsoft.com/office/officeart/2005/8/layout/vList2"/>
    <dgm:cxn modelId="{159FA6F0-2ADF-400E-BFAF-636F415292FC}" srcId="{5BF49EA4-572A-4CE0-B81A-E69B47134F67}" destId="{596036C9-C9CC-4CFE-ABF7-7021435B16FF}" srcOrd="1" destOrd="0" parTransId="{17D06B2F-8789-4BFC-8542-BA3C17D5B372}" sibTransId="{9F5DD898-DD7B-4ADA-8EFB-2CE34392F253}"/>
    <dgm:cxn modelId="{3AFCA6F2-A0A6-42E2-8A07-2764DE915E9F}" type="presOf" srcId="{5BF49EA4-572A-4CE0-B81A-E69B47134F67}" destId="{2ECF5CB7-17E2-42F9-A5A8-BD4C1DA93ACF}" srcOrd="0" destOrd="0" presId="urn:microsoft.com/office/officeart/2005/8/layout/vList2"/>
    <dgm:cxn modelId="{A27591F4-F705-4FF5-B084-8E9478915B86}" srcId="{F64CBC3D-C812-4D19-B995-A233A9B1AEE8}" destId="{22E9ACB0-E49D-4A56-B65A-39C890B1D900}" srcOrd="8" destOrd="0" parTransId="{6DB84164-5C28-4994-89C3-5534477B9B94}" sibTransId="{71D2A23A-C43E-47B6-B32C-A6C2A1B218DF}"/>
    <dgm:cxn modelId="{BA9C47F7-CC02-48FA-AEE8-3A8246849CC8}" type="presOf" srcId="{22E9ACB0-E49D-4A56-B65A-39C890B1D900}" destId="{FD824339-A799-45FF-B5BE-DD847C6DD07E}" srcOrd="0" destOrd="8" presId="urn:microsoft.com/office/officeart/2005/8/layout/vList2"/>
    <dgm:cxn modelId="{9F62CAFC-8321-4749-A10F-71131C097F6A}" srcId="{596036C9-C9CC-4CFE-ABF7-7021435B16FF}" destId="{BE5A9A5B-2CCE-4441-8D82-9F20A92FD8AB}" srcOrd="3" destOrd="0" parTransId="{B5D5BF0C-52E2-47F0-A231-9322AC711CF4}" sibTransId="{CDA03585-9A57-4226-92F6-93EE1BDB85BF}"/>
    <dgm:cxn modelId="{237ED8FC-AFBB-4453-B29D-7A70495FD3B6}" type="presOf" srcId="{14969EE1-3BAD-47C1-9C29-A1EE885AD027}" destId="{FD824339-A799-45FF-B5BE-DD847C6DD07E}" srcOrd="0" destOrd="2" presId="urn:microsoft.com/office/officeart/2005/8/layout/vList2"/>
    <dgm:cxn modelId="{B7271B42-0938-448A-AC7A-17C83766D5D3}" type="presParOf" srcId="{2ECF5CB7-17E2-42F9-A5A8-BD4C1DA93ACF}" destId="{54BB8344-C3F7-4F41-B6B4-B6F96CF6C97C}" srcOrd="0" destOrd="0" presId="urn:microsoft.com/office/officeart/2005/8/layout/vList2"/>
    <dgm:cxn modelId="{CEE7339D-7191-440D-9F08-6D11822FD034}" type="presParOf" srcId="{2ECF5CB7-17E2-42F9-A5A8-BD4C1DA93ACF}" destId="{FD824339-A799-45FF-B5BE-DD847C6DD07E}" srcOrd="1" destOrd="0" presId="urn:microsoft.com/office/officeart/2005/8/layout/vList2"/>
    <dgm:cxn modelId="{075BB5C5-FBAC-4BD5-8294-A9C905CE1C19}" type="presParOf" srcId="{2ECF5CB7-17E2-42F9-A5A8-BD4C1DA93ACF}" destId="{03F36D97-5BA3-4CD1-A903-E3934D542C88}" srcOrd="2" destOrd="0" presId="urn:microsoft.com/office/officeart/2005/8/layout/vList2"/>
    <dgm:cxn modelId="{7FD1932F-7823-4B70-9F70-E2E4700766C8}" type="presParOf" srcId="{2ECF5CB7-17E2-42F9-A5A8-BD4C1DA93ACF}" destId="{F05719D5-EF96-4958-91EA-E5FDBDA7731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05F248-FD67-4C6D-A342-70C9CEC9D9EF}"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D79F6830-8C32-4ACE-A75A-0000B5E89FED}">
      <dgm:prSet phldrT="[Text]" phldr="0"/>
      <dgm:spPr/>
      <dgm:t>
        <a:bodyPr/>
        <a:lstStyle/>
        <a:p>
          <a:pPr rtl="0"/>
          <a:r>
            <a:rPr lang="en-US" b="1">
              <a:latin typeface="Arial" panose="020B0604020202020204" pitchFamily="34" charset="0"/>
              <a:cs typeface="Arial" panose="020B0604020202020204" pitchFamily="34" charset="0"/>
            </a:rPr>
            <a:t>Investment Tax Credit (ITC)</a:t>
          </a:r>
        </a:p>
      </dgm:t>
    </dgm:pt>
    <dgm:pt modelId="{E52E3F2C-323D-4022-BCA1-709FFDB5DD22}" type="parTrans" cxnId="{36AA7137-398E-4876-8636-5AE627F99443}">
      <dgm:prSet/>
      <dgm:spPr/>
      <dgm:t>
        <a:bodyPr/>
        <a:lstStyle/>
        <a:p>
          <a:endParaRPr lang="en-US"/>
        </a:p>
      </dgm:t>
    </dgm:pt>
    <dgm:pt modelId="{F971376B-5E6F-4183-BE6E-47B74064255B}" type="sibTrans" cxnId="{36AA7137-398E-4876-8636-5AE627F99443}">
      <dgm:prSet/>
      <dgm:spPr/>
      <dgm:t>
        <a:bodyPr/>
        <a:lstStyle/>
        <a:p>
          <a:endParaRPr lang="en-US"/>
        </a:p>
      </dgm:t>
    </dgm:pt>
    <dgm:pt modelId="{6E4B2E7E-25A3-4B74-B1C9-C9CCF6224AA6}">
      <dgm:prSet phldrT="[Text]" phldr="0"/>
      <dgm:spPr/>
      <dgm:t>
        <a:bodyPr/>
        <a:lstStyle/>
        <a:p>
          <a:pPr rtl="0"/>
          <a:r>
            <a:rPr lang="en-US">
              <a:latin typeface="Arial" panose="020B0604020202020204" pitchFamily="34" charset="0"/>
              <a:cs typeface="Arial" panose="020B0604020202020204" pitchFamily="34" charset="0"/>
            </a:rPr>
            <a:t>Based on a percentage of eligible cost for a project</a:t>
          </a:r>
        </a:p>
      </dgm:t>
    </dgm:pt>
    <dgm:pt modelId="{CBE1008D-201C-4E06-84B0-1A6229888446}" type="parTrans" cxnId="{26C7FE04-B546-4E41-B26F-5FDE9141CBAA}">
      <dgm:prSet/>
      <dgm:spPr/>
      <dgm:t>
        <a:bodyPr/>
        <a:lstStyle/>
        <a:p>
          <a:endParaRPr lang="en-US"/>
        </a:p>
      </dgm:t>
    </dgm:pt>
    <dgm:pt modelId="{73AB7356-B6E9-4E86-9B33-72191561D01C}" type="sibTrans" cxnId="{26C7FE04-B546-4E41-B26F-5FDE9141CBAA}">
      <dgm:prSet/>
      <dgm:spPr/>
      <dgm:t>
        <a:bodyPr/>
        <a:lstStyle/>
        <a:p>
          <a:endParaRPr lang="en-US"/>
        </a:p>
      </dgm:t>
    </dgm:pt>
    <dgm:pt modelId="{339C699F-0C0A-496F-8777-7F00D6B88CAF}">
      <dgm:prSet phldrT="[Text]" phldr="0"/>
      <dgm:spPr/>
      <dgm:t>
        <a:bodyPr/>
        <a:lstStyle/>
        <a:p>
          <a:pPr rtl="0"/>
          <a:r>
            <a:rPr lang="en-US" b="1">
              <a:latin typeface="Arial" panose="020B0604020202020204" pitchFamily="34" charset="0"/>
              <a:cs typeface="Arial" panose="020B0604020202020204" pitchFamily="34" charset="0"/>
            </a:rPr>
            <a:t>Production Tax Credit (PTC)</a:t>
          </a:r>
        </a:p>
      </dgm:t>
    </dgm:pt>
    <dgm:pt modelId="{4154D213-0AB3-4DAA-9D2E-1BACEEB4BBF8}" type="parTrans" cxnId="{AE89A531-06FF-4F19-B1DC-0AC63E36CDB0}">
      <dgm:prSet/>
      <dgm:spPr/>
      <dgm:t>
        <a:bodyPr/>
        <a:lstStyle/>
        <a:p>
          <a:endParaRPr lang="en-US"/>
        </a:p>
      </dgm:t>
    </dgm:pt>
    <dgm:pt modelId="{8F428FC3-205B-45B2-B901-F4940190D5A6}" type="sibTrans" cxnId="{AE89A531-06FF-4F19-B1DC-0AC63E36CDB0}">
      <dgm:prSet/>
      <dgm:spPr/>
      <dgm:t>
        <a:bodyPr/>
        <a:lstStyle/>
        <a:p>
          <a:endParaRPr lang="en-US"/>
        </a:p>
      </dgm:t>
    </dgm:pt>
    <dgm:pt modelId="{7D8A3B6A-BDDF-4E62-A757-930028228E56}">
      <dgm:prSet phldrT="[Text]" phldr="0"/>
      <dgm:spPr/>
      <dgm:t>
        <a:bodyPr/>
        <a:lstStyle/>
        <a:p>
          <a:pPr rtl="0"/>
          <a:r>
            <a:rPr lang="en-US">
              <a:latin typeface="Arial" panose="020B0604020202020204" pitchFamily="34" charset="0"/>
              <a:cs typeface="Arial" panose="020B0604020202020204" pitchFamily="34" charset="0"/>
            </a:rPr>
            <a:t>Based on the amount of energy produced and sold by a system in a year</a:t>
          </a:r>
        </a:p>
      </dgm:t>
    </dgm:pt>
    <dgm:pt modelId="{3E9DF06A-B71D-45A4-B6E4-A7C2DAB87986}" type="parTrans" cxnId="{F2E74ADC-3CFA-4D97-8FA1-0937B1C4DB6A}">
      <dgm:prSet/>
      <dgm:spPr/>
      <dgm:t>
        <a:bodyPr/>
        <a:lstStyle/>
        <a:p>
          <a:endParaRPr lang="en-US"/>
        </a:p>
      </dgm:t>
    </dgm:pt>
    <dgm:pt modelId="{402140A4-CFA6-40D6-AD68-96CA748DF352}" type="sibTrans" cxnId="{F2E74ADC-3CFA-4D97-8FA1-0937B1C4DB6A}">
      <dgm:prSet/>
      <dgm:spPr/>
      <dgm:t>
        <a:bodyPr/>
        <a:lstStyle/>
        <a:p>
          <a:endParaRPr lang="en-US"/>
        </a:p>
      </dgm:t>
    </dgm:pt>
    <dgm:pt modelId="{00C98642-8A26-45B3-8A75-EB7F2754EEF6}">
      <dgm:prSet phldr="0"/>
      <dgm:spPr/>
      <dgm:t>
        <a:bodyPr/>
        <a:lstStyle/>
        <a:p>
          <a:pPr rtl="0"/>
          <a:r>
            <a:rPr lang="en-US">
              <a:latin typeface="Arial" panose="020B0604020202020204" pitchFamily="34" charset="0"/>
              <a:cs typeface="Arial" panose="020B0604020202020204" pitchFamily="34" charset="0"/>
            </a:rPr>
            <a:t>As of 2023, equal to 2.75 cents per kilowatt-hour (kWh) </a:t>
          </a:r>
        </a:p>
      </dgm:t>
    </dgm:pt>
    <dgm:pt modelId="{4F48341B-7BAC-4FD6-938B-42DCCA848B8A}" type="parTrans" cxnId="{DC37F750-2FBE-4B5F-B6C5-C5F641AABDA2}">
      <dgm:prSet/>
      <dgm:spPr/>
      <dgm:t>
        <a:bodyPr/>
        <a:lstStyle/>
        <a:p>
          <a:endParaRPr lang="en-US"/>
        </a:p>
      </dgm:t>
    </dgm:pt>
    <dgm:pt modelId="{0AE203FE-FF1B-4A2C-924B-3717933D8394}" type="sibTrans" cxnId="{DC37F750-2FBE-4B5F-B6C5-C5F641AABDA2}">
      <dgm:prSet/>
      <dgm:spPr/>
      <dgm:t>
        <a:bodyPr/>
        <a:lstStyle/>
        <a:p>
          <a:endParaRPr lang="en-US"/>
        </a:p>
      </dgm:t>
    </dgm:pt>
    <dgm:pt modelId="{224746CB-64BF-49A2-87FC-C02E55EF673C}">
      <dgm:prSet phldr="0"/>
      <dgm:spPr/>
      <dgm:t>
        <a:bodyPr/>
        <a:lstStyle/>
        <a:p>
          <a:pPr rtl="0"/>
          <a:r>
            <a:rPr lang="en-US">
              <a:latin typeface="Arial" panose="020B0604020202020204" pitchFamily="34" charset="0"/>
              <a:cs typeface="Arial" panose="020B0604020202020204" pitchFamily="34" charset="0"/>
            </a:rPr>
            <a:t>As of 2023, equal to 30% of the total eligible costs of a project if certain labor requirements are met</a:t>
          </a:r>
        </a:p>
      </dgm:t>
    </dgm:pt>
    <dgm:pt modelId="{BAC969D7-2FFB-4F1F-A49F-7B372AAAAA9D}" type="parTrans" cxnId="{A01EAE79-880E-4E9E-93CB-9174878D37C5}">
      <dgm:prSet/>
      <dgm:spPr/>
      <dgm:t>
        <a:bodyPr/>
        <a:lstStyle/>
        <a:p>
          <a:endParaRPr lang="en-US"/>
        </a:p>
      </dgm:t>
    </dgm:pt>
    <dgm:pt modelId="{56E6D745-2D25-41CD-B121-6280FAB4FB7D}" type="sibTrans" cxnId="{A01EAE79-880E-4E9E-93CB-9174878D37C5}">
      <dgm:prSet/>
      <dgm:spPr/>
      <dgm:t>
        <a:bodyPr/>
        <a:lstStyle/>
        <a:p>
          <a:endParaRPr lang="en-US"/>
        </a:p>
      </dgm:t>
    </dgm:pt>
    <dgm:pt modelId="{E53D4765-6120-4384-9212-CC542C57B2A9}">
      <dgm:prSet phldr="0"/>
      <dgm:spPr/>
      <dgm:t>
        <a:bodyPr/>
        <a:lstStyle/>
        <a:p>
          <a:pPr rtl="0"/>
          <a:r>
            <a:rPr lang="en-US">
              <a:latin typeface="Arial" panose="020B0604020202020204" pitchFamily="34" charset="0"/>
              <a:cs typeface="Arial" panose="020B0604020202020204" pitchFamily="34" charset="0"/>
            </a:rPr>
            <a:t>Can be claimed every year for the first ten years of a system's life</a:t>
          </a:r>
        </a:p>
      </dgm:t>
    </dgm:pt>
    <dgm:pt modelId="{60E42DFA-7661-4418-B8E3-2A537D1B1941}" type="parTrans" cxnId="{A50D89B7-BF7A-4358-B742-2067AF249B6A}">
      <dgm:prSet/>
      <dgm:spPr/>
      <dgm:t>
        <a:bodyPr/>
        <a:lstStyle/>
        <a:p>
          <a:endParaRPr lang="en-US"/>
        </a:p>
      </dgm:t>
    </dgm:pt>
    <dgm:pt modelId="{ADAF9C8C-4E0F-4112-AB67-C3838E2FFAEA}" type="sibTrans" cxnId="{A50D89B7-BF7A-4358-B742-2067AF249B6A}">
      <dgm:prSet/>
      <dgm:spPr/>
      <dgm:t>
        <a:bodyPr/>
        <a:lstStyle/>
        <a:p>
          <a:endParaRPr lang="en-US"/>
        </a:p>
      </dgm:t>
    </dgm:pt>
    <dgm:pt modelId="{D7A28442-F879-4D68-9E97-83EAC9F4816B}">
      <dgm:prSet phldr="0"/>
      <dgm:spPr/>
      <dgm:t>
        <a:bodyPr/>
        <a:lstStyle/>
        <a:p>
          <a:pPr rtl="0"/>
          <a:r>
            <a:rPr lang="en-US">
              <a:latin typeface="Arial" panose="020B0604020202020204" pitchFamily="34" charset="0"/>
              <a:cs typeface="Arial" panose="020B0604020202020204" pitchFamily="34" charset="0"/>
            </a:rPr>
            <a:t>Claimed and received once when a project is placed in service </a:t>
          </a:r>
        </a:p>
      </dgm:t>
    </dgm:pt>
    <dgm:pt modelId="{B77DDFD6-EEFE-4902-A4E6-8DAA55BD6E57}" type="parTrans" cxnId="{6050F84C-2DC0-425E-82A1-CFDBF37849AB}">
      <dgm:prSet/>
      <dgm:spPr/>
      <dgm:t>
        <a:bodyPr/>
        <a:lstStyle/>
        <a:p>
          <a:endParaRPr lang="en-US"/>
        </a:p>
      </dgm:t>
    </dgm:pt>
    <dgm:pt modelId="{CB6F9160-858A-484A-8A63-9F3011DE13B2}" type="sibTrans" cxnId="{6050F84C-2DC0-425E-82A1-CFDBF37849AB}">
      <dgm:prSet/>
      <dgm:spPr/>
      <dgm:t>
        <a:bodyPr/>
        <a:lstStyle/>
        <a:p>
          <a:endParaRPr lang="en-US"/>
        </a:p>
      </dgm:t>
    </dgm:pt>
    <dgm:pt modelId="{B880A0E2-B128-43C2-A00E-C19D62D6043F}">
      <dgm:prSet phldr="0"/>
      <dgm:spPr/>
      <dgm:t>
        <a:bodyPr/>
        <a:lstStyle/>
        <a:p>
          <a:pPr rtl="0"/>
          <a:r>
            <a:rPr lang="en-US">
              <a:latin typeface="Arial" panose="020B0604020202020204" pitchFamily="34" charset="0"/>
              <a:cs typeface="Arial" panose="020B0604020202020204" pitchFamily="34" charset="0"/>
            </a:rPr>
            <a:t>Covers energy storage as of 2023</a:t>
          </a:r>
        </a:p>
      </dgm:t>
    </dgm:pt>
    <dgm:pt modelId="{881B4749-41AA-4D74-A970-05BD9CCE1A18}" type="parTrans" cxnId="{DAEECA51-9FF9-4FA7-AF4B-32BD3A53913C}">
      <dgm:prSet/>
      <dgm:spPr/>
      <dgm:t>
        <a:bodyPr/>
        <a:lstStyle/>
        <a:p>
          <a:endParaRPr lang="en-US"/>
        </a:p>
      </dgm:t>
    </dgm:pt>
    <dgm:pt modelId="{A892AFDC-9FB3-4241-A87C-D8C14CDA70CC}" type="sibTrans" cxnId="{DAEECA51-9FF9-4FA7-AF4B-32BD3A53913C}">
      <dgm:prSet/>
      <dgm:spPr/>
      <dgm:t>
        <a:bodyPr/>
        <a:lstStyle/>
        <a:p>
          <a:endParaRPr lang="en-US"/>
        </a:p>
      </dgm:t>
    </dgm:pt>
    <dgm:pt modelId="{E36C63AC-5688-47B7-86A6-94D13A90FB36}">
      <dgm:prSet phldr="0"/>
      <dgm:spPr/>
      <dgm:t>
        <a:bodyPr/>
        <a:lstStyle/>
        <a:p>
          <a:pPr rtl="0"/>
          <a:r>
            <a:rPr lang="en-US">
              <a:latin typeface="Arial" panose="020B0604020202020204" pitchFamily="34" charset="0"/>
              <a:cs typeface="Arial" panose="020B0604020202020204" pitchFamily="34" charset="0"/>
            </a:rPr>
            <a:t>Does not cover energy storage</a:t>
          </a:r>
        </a:p>
      </dgm:t>
    </dgm:pt>
    <dgm:pt modelId="{4E08663E-3F2F-4E28-8E6A-C9F5F625B285}" type="parTrans" cxnId="{B25CA2D0-9778-47C3-BE26-29E347115C2D}">
      <dgm:prSet/>
      <dgm:spPr/>
      <dgm:t>
        <a:bodyPr/>
        <a:lstStyle/>
        <a:p>
          <a:endParaRPr lang="en-US"/>
        </a:p>
      </dgm:t>
    </dgm:pt>
    <dgm:pt modelId="{4CE1B4CF-C2C8-4AA2-8596-170145224E93}" type="sibTrans" cxnId="{B25CA2D0-9778-47C3-BE26-29E347115C2D}">
      <dgm:prSet/>
      <dgm:spPr/>
      <dgm:t>
        <a:bodyPr/>
        <a:lstStyle/>
        <a:p>
          <a:endParaRPr lang="en-US"/>
        </a:p>
      </dgm:t>
    </dgm:pt>
    <dgm:pt modelId="{765CF8F3-65A2-4A65-B230-6A608D992A1E}">
      <dgm:prSet phldr="0"/>
      <dgm:spPr/>
      <dgm:t>
        <a:bodyPr/>
        <a:lstStyle/>
        <a:p>
          <a:pPr rtl="0"/>
          <a:r>
            <a:rPr lang="en-US">
              <a:latin typeface="Arial" panose="020B0604020202020204" pitchFamily="34" charset="0"/>
              <a:cs typeface="Arial" panose="020B0604020202020204" pitchFamily="34" charset="0"/>
            </a:rPr>
            <a:t>Becomes tech-neutral as of 2025</a:t>
          </a:r>
        </a:p>
      </dgm:t>
    </dgm:pt>
    <dgm:pt modelId="{75059E1A-B129-4D55-90C0-136E36E33CFA}" type="parTrans" cxnId="{14D22285-6ADA-44E3-9D28-649A1EF77D34}">
      <dgm:prSet/>
      <dgm:spPr/>
      <dgm:t>
        <a:bodyPr/>
        <a:lstStyle/>
        <a:p>
          <a:endParaRPr lang="en-US"/>
        </a:p>
      </dgm:t>
    </dgm:pt>
    <dgm:pt modelId="{91BBD4A0-DAF7-4A76-B85F-5B84A4357159}" type="sibTrans" cxnId="{14D22285-6ADA-44E3-9D28-649A1EF77D34}">
      <dgm:prSet/>
      <dgm:spPr/>
      <dgm:t>
        <a:bodyPr/>
        <a:lstStyle/>
        <a:p>
          <a:endParaRPr lang="en-US"/>
        </a:p>
      </dgm:t>
    </dgm:pt>
    <dgm:pt modelId="{1DFD9DEB-EC26-449C-BD6E-D26248ACF5BE}">
      <dgm:prSet phldr="0"/>
      <dgm:spPr/>
      <dgm:t>
        <a:bodyPr/>
        <a:lstStyle/>
        <a:p>
          <a:r>
            <a:rPr lang="en-US">
              <a:latin typeface="Arial" panose="020B0604020202020204" pitchFamily="34" charset="0"/>
              <a:cs typeface="Arial" panose="020B0604020202020204" pitchFamily="34" charset="0"/>
            </a:rPr>
            <a:t>Becomes tech-neutral as of 2025</a:t>
          </a:r>
        </a:p>
      </dgm:t>
    </dgm:pt>
    <dgm:pt modelId="{9F205D48-30B0-4A6A-989F-8165C9C1FA52}" type="parTrans" cxnId="{AE7E4DF2-761E-44A6-BC68-BFBD7725D129}">
      <dgm:prSet/>
      <dgm:spPr/>
      <dgm:t>
        <a:bodyPr/>
        <a:lstStyle/>
        <a:p>
          <a:endParaRPr lang="en-US"/>
        </a:p>
      </dgm:t>
    </dgm:pt>
    <dgm:pt modelId="{A737D0B8-5A45-4ADC-9C08-8A295605FA9F}" type="sibTrans" cxnId="{AE7E4DF2-761E-44A6-BC68-BFBD7725D129}">
      <dgm:prSet/>
      <dgm:spPr/>
      <dgm:t>
        <a:bodyPr/>
        <a:lstStyle/>
        <a:p>
          <a:endParaRPr lang="en-US"/>
        </a:p>
      </dgm:t>
    </dgm:pt>
    <dgm:pt modelId="{D25147AA-97B0-4D3D-B42B-74E2A81599E0}" type="pres">
      <dgm:prSet presAssocID="{5605F248-FD67-4C6D-A342-70C9CEC9D9EF}" presName="Name0" presStyleCnt="0">
        <dgm:presLayoutVars>
          <dgm:dir/>
          <dgm:animLvl val="lvl"/>
          <dgm:resizeHandles val="exact"/>
        </dgm:presLayoutVars>
      </dgm:prSet>
      <dgm:spPr/>
    </dgm:pt>
    <dgm:pt modelId="{5FEE5CAA-D53F-4B4E-9781-8CD42E586B6E}" type="pres">
      <dgm:prSet presAssocID="{D79F6830-8C32-4ACE-A75A-0000B5E89FED}" presName="composite" presStyleCnt="0"/>
      <dgm:spPr/>
    </dgm:pt>
    <dgm:pt modelId="{4353CDA2-66EF-47C1-B4B0-0B838A6FBE78}" type="pres">
      <dgm:prSet presAssocID="{D79F6830-8C32-4ACE-A75A-0000B5E89FED}" presName="parTx" presStyleLbl="alignNode1" presStyleIdx="0" presStyleCnt="2">
        <dgm:presLayoutVars>
          <dgm:chMax val="0"/>
          <dgm:chPref val="0"/>
          <dgm:bulletEnabled val="1"/>
        </dgm:presLayoutVars>
      </dgm:prSet>
      <dgm:spPr/>
    </dgm:pt>
    <dgm:pt modelId="{DA6BDC24-B769-464A-BAA1-A533F50F5098}" type="pres">
      <dgm:prSet presAssocID="{D79F6830-8C32-4ACE-A75A-0000B5E89FED}" presName="desTx" presStyleLbl="alignAccFollowNode1" presStyleIdx="0" presStyleCnt="2">
        <dgm:presLayoutVars>
          <dgm:bulletEnabled val="1"/>
        </dgm:presLayoutVars>
      </dgm:prSet>
      <dgm:spPr/>
    </dgm:pt>
    <dgm:pt modelId="{D87371F9-1820-4A80-B4CF-8CDB8C0FCC53}" type="pres">
      <dgm:prSet presAssocID="{F971376B-5E6F-4183-BE6E-47B74064255B}" presName="space" presStyleCnt="0"/>
      <dgm:spPr/>
    </dgm:pt>
    <dgm:pt modelId="{8FBD4379-866F-4557-ABEE-229DFADAED79}" type="pres">
      <dgm:prSet presAssocID="{339C699F-0C0A-496F-8777-7F00D6B88CAF}" presName="composite" presStyleCnt="0"/>
      <dgm:spPr/>
    </dgm:pt>
    <dgm:pt modelId="{52832052-DF6A-4C24-9F43-3FEE50C37B9C}" type="pres">
      <dgm:prSet presAssocID="{339C699F-0C0A-496F-8777-7F00D6B88CAF}" presName="parTx" presStyleLbl="alignNode1" presStyleIdx="1" presStyleCnt="2">
        <dgm:presLayoutVars>
          <dgm:chMax val="0"/>
          <dgm:chPref val="0"/>
          <dgm:bulletEnabled val="1"/>
        </dgm:presLayoutVars>
      </dgm:prSet>
      <dgm:spPr/>
    </dgm:pt>
    <dgm:pt modelId="{925F1C88-6D59-4D34-8E3C-130BE5B64D0C}" type="pres">
      <dgm:prSet presAssocID="{339C699F-0C0A-496F-8777-7F00D6B88CAF}" presName="desTx" presStyleLbl="alignAccFollowNode1" presStyleIdx="1" presStyleCnt="2">
        <dgm:presLayoutVars>
          <dgm:bulletEnabled val="1"/>
        </dgm:presLayoutVars>
      </dgm:prSet>
      <dgm:spPr/>
    </dgm:pt>
  </dgm:ptLst>
  <dgm:cxnLst>
    <dgm:cxn modelId="{26C7FE04-B546-4E41-B26F-5FDE9141CBAA}" srcId="{D79F6830-8C32-4ACE-A75A-0000B5E89FED}" destId="{6E4B2E7E-25A3-4B74-B1C9-C9CCF6224AA6}" srcOrd="0" destOrd="0" parTransId="{CBE1008D-201C-4E06-84B0-1A6229888446}" sibTransId="{73AB7356-B6E9-4E86-9B33-72191561D01C}"/>
    <dgm:cxn modelId="{04AACA11-D200-4C07-8E77-6B3F2764294A}" type="presOf" srcId="{E53D4765-6120-4384-9212-CC542C57B2A9}" destId="{925F1C88-6D59-4D34-8E3C-130BE5B64D0C}" srcOrd="0" destOrd="1" presId="urn:microsoft.com/office/officeart/2005/8/layout/hList1"/>
    <dgm:cxn modelId="{FACAFF1A-F598-4CC1-A1E2-DD7FA0E660C3}" type="presOf" srcId="{224746CB-64BF-49A2-87FC-C02E55EF673C}" destId="{DA6BDC24-B769-464A-BAA1-A533F50F5098}" srcOrd="0" destOrd="2" presId="urn:microsoft.com/office/officeart/2005/8/layout/hList1"/>
    <dgm:cxn modelId="{AE89A531-06FF-4F19-B1DC-0AC63E36CDB0}" srcId="{5605F248-FD67-4C6D-A342-70C9CEC9D9EF}" destId="{339C699F-0C0A-496F-8777-7F00D6B88CAF}" srcOrd="1" destOrd="0" parTransId="{4154D213-0AB3-4DAA-9D2E-1BACEEB4BBF8}" sibTransId="{8F428FC3-205B-45B2-B901-F4940190D5A6}"/>
    <dgm:cxn modelId="{36AA7137-398E-4876-8636-5AE627F99443}" srcId="{5605F248-FD67-4C6D-A342-70C9CEC9D9EF}" destId="{D79F6830-8C32-4ACE-A75A-0000B5E89FED}" srcOrd="0" destOrd="0" parTransId="{E52E3F2C-323D-4022-BCA1-709FFDB5DD22}" sibTransId="{F971376B-5E6F-4183-BE6E-47B74064255B}"/>
    <dgm:cxn modelId="{1BB97B46-BCD4-445B-8DA6-2F480714ED34}" type="presOf" srcId="{7D8A3B6A-BDDF-4E62-A757-930028228E56}" destId="{925F1C88-6D59-4D34-8E3C-130BE5B64D0C}" srcOrd="0" destOrd="0" presId="urn:microsoft.com/office/officeart/2005/8/layout/hList1"/>
    <dgm:cxn modelId="{BFEDCF47-1F35-4B82-BF68-80C537978D52}" type="presOf" srcId="{D7A28442-F879-4D68-9E97-83EAC9F4816B}" destId="{DA6BDC24-B769-464A-BAA1-A533F50F5098}" srcOrd="0" destOrd="1" presId="urn:microsoft.com/office/officeart/2005/8/layout/hList1"/>
    <dgm:cxn modelId="{6050F84C-2DC0-425E-82A1-CFDBF37849AB}" srcId="{D79F6830-8C32-4ACE-A75A-0000B5E89FED}" destId="{D7A28442-F879-4D68-9E97-83EAC9F4816B}" srcOrd="1" destOrd="0" parTransId="{B77DDFD6-EEFE-4902-A4E6-8DAA55BD6E57}" sibTransId="{CB6F9160-858A-484A-8A63-9F3011DE13B2}"/>
    <dgm:cxn modelId="{94F09050-D93B-4BF8-9E83-6F5EF7FFC8F8}" type="presOf" srcId="{1DFD9DEB-EC26-449C-BD6E-D26248ACF5BE}" destId="{925F1C88-6D59-4D34-8E3C-130BE5B64D0C}" srcOrd="0" destOrd="4" presId="urn:microsoft.com/office/officeart/2005/8/layout/hList1"/>
    <dgm:cxn modelId="{DC37F750-2FBE-4B5F-B6C5-C5F641AABDA2}" srcId="{339C699F-0C0A-496F-8777-7F00D6B88CAF}" destId="{00C98642-8A26-45B3-8A75-EB7F2754EEF6}" srcOrd="2" destOrd="0" parTransId="{4F48341B-7BAC-4FD6-938B-42DCCA848B8A}" sibTransId="{0AE203FE-FF1B-4A2C-924B-3717933D8394}"/>
    <dgm:cxn modelId="{DAEECA51-9FF9-4FA7-AF4B-32BD3A53913C}" srcId="{D79F6830-8C32-4ACE-A75A-0000B5E89FED}" destId="{B880A0E2-B128-43C2-A00E-C19D62D6043F}" srcOrd="3" destOrd="0" parTransId="{881B4749-41AA-4D74-A970-05BD9CCE1A18}" sibTransId="{A892AFDC-9FB3-4241-A87C-D8C14CDA70CC}"/>
    <dgm:cxn modelId="{C8082C59-5458-4403-9968-FBA0CCE5620A}" type="presOf" srcId="{5605F248-FD67-4C6D-A342-70C9CEC9D9EF}" destId="{D25147AA-97B0-4D3D-B42B-74E2A81599E0}" srcOrd="0" destOrd="0" presId="urn:microsoft.com/office/officeart/2005/8/layout/hList1"/>
    <dgm:cxn modelId="{A01EAE79-880E-4E9E-93CB-9174878D37C5}" srcId="{D79F6830-8C32-4ACE-A75A-0000B5E89FED}" destId="{224746CB-64BF-49A2-87FC-C02E55EF673C}" srcOrd="2" destOrd="0" parTransId="{BAC969D7-2FFB-4F1F-A49F-7B372AAAAA9D}" sibTransId="{56E6D745-2D25-41CD-B121-6280FAB4FB7D}"/>
    <dgm:cxn modelId="{B66E6C81-1111-4D67-8313-6DCA20D361E3}" type="presOf" srcId="{D79F6830-8C32-4ACE-A75A-0000B5E89FED}" destId="{4353CDA2-66EF-47C1-B4B0-0B838A6FBE78}" srcOrd="0" destOrd="0" presId="urn:microsoft.com/office/officeart/2005/8/layout/hList1"/>
    <dgm:cxn modelId="{14D22285-6ADA-44E3-9D28-649A1EF77D34}" srcId="{D79F6830-8C32-4ACE-A75A-0000B5E89FED}" destId="{765CF8F3-65A2-4A65-B230-6A608D992A1E}" srcOrd="4" destOrd="0" parTransId="{75059E1A-B129-4D55-90C0-136E36E33CFA}" sibTransId="{91BBD4A0-DAF7-4A76-B85F-5B84A4357159}"/>
    <dgm:cxn modelId="{54603386-9494-49F3-9011-6F1CE6CECCDC}" type="presOf" srcId="{765CF8F3-65A2-4A65-B230-6A608D992A1E}" destId="{DA6BDC24-B769-464A-BAA1-A533F50F5098}" srcOrd="0" destOrd="4" presId="urn:microsoft.com/office/officeart/2005/8/layout/hList1"/>
    <dgm:cxn modelId="{2C226793-FE38-486F-86AB-AA81D419451F}" type="presOf" srcId="{B880A0E2-B128-43C2-A00E-C19D62D6043F}" destId="{DA6BDC24-B769-464A-BAA1-A533F50F5098}" srcOrd="0" destOrd="3" presId="urn:microsoft.com/office/officeart/2005/8/layout/hList1"/>
    <dgm:cxn modelId="{A50D89B7-BF7A-4358-B742-2067AF249B6A}" srcId="{339C699F-0C0A-496F-8777-7F00D6B88CAF}" destId="{E53D4765-6120-4384-9212-CC542C57B2A9}" srcOrd="1" destOrd="0" parTransId="{60E42DFA-7661-4418-B8E3-2A537D1B1941}" sibTransId="{ADAF9C8C-4E0F-4112-AB67-C3838E2FFAEA}"/>
    <dgm:cxn modelId="{171C72BA-377A-4A54-9C29-E70CCC9E1040}" type="presOf" srcId="{00C98642-8A26-45B3-8A75-EB7F2754EEF6}" destId="{925F1C88-6D59-4D34-8E3C-130BE5B64D0C}" srcOrd="0" destOrd="2" presId="urn:microsoft.com/office/officeart/2005/8/layout/hList1"/>
    <dgm:cxn modelId="{D2F578BC-5588-4EBD-B620-5E691200DD20}" type="presOf" srcId="{6E4B2E7E-25A3-4B74-B1C9-C9CCF6224AA6}" destId="{DA6BDC24-B769-464A-BAA1-A533F50F5098}" srcOrd="0" destOrd="0" presId="urn:microsoft.com/office/officeart/2005/8/layout/hList1"/>
    <dgm:cxn modelId="{B25CA2D0-9778-47C3-BE26-29E347115C2D}" srcId="{339C699F-0C0A-496F-8777-7F00D6B88CAF}" destId="{E36C63AC-5688-47B7-86A6-94D13A90FB36}" srcOrd="3" destOrd="0" parTransId="{4E08663E-3F2F-4E28-8E6A-C9F5F625B285}" sibTransId="{4CE1B4CF-C2C8-4AA2-8596-170145224E93}"/>
    <dgm:cxn modelId="{A9D3A4D1-3FFA-4714-AB84-83207615066D}" type="presOf" srcId="{E36C63AC-5688-47B7-86A6-94D13A90FB36}" destId="{925F1C88-6D59-4D34-8E3C-130BE5B64D0C}" srcOrd="0" destOrd="3" presId="urn:microsoft.com/office/officeart/2005/8/layout/hList1"/>
    <dgm:cxn modelId="{F2E74ADC-3CFA-4D97-8FA1-0937B1C4DB6A}" srcId="{339C699F-0C0A-496F-8777-7F00D6B88CAF}" destId="{7D8A3B6A-BDDF-4E62-A757-930028228E56}" srcOrd="0" destOrd="0" parTransId="{3E9DF06A-B71D-45A4-B6E4-A7C2DAB87986}" sibTransId="{402140A4-CFA6-40D6-AD68-96CA748DF352}"/>
    <dgm:cxn modelId="{AE7E4DF2-761E-44A6-BC68-BFBD7725D129}" srcId="{339C699F-0C0A-496F-8777-7F00D6B88CAF}" destId="{1DFD9DEB-EC26-449C-BD6E-D26248ACF5BE}" srcOrd="4" destOrd="0" parTransId="{9F205D48-30B0-4A6A-989F-8165C9C1FA52}" sibTransId="{A737D0B8-5A45-4ADC-9C08-8A295605FA9F}"/>
    <dgm:cxn modelId="{079498F5-E0D6-46D2-A7FF-6EC5F7FDB122}" type="presOf" srcId="{339C699F-0C0A-496F-8777-7F00D6B88CAF}" destId="{52832052-DF6A-4C24-9F43-3FEE50C37B9C}" srcOrd="0" destOrd="0" presId="urn:microsoft.com/office/officeart/2005/8/layout/hList1"/>
    <dgm:cxn modelId="{F7286F63-9842-4F8D-8638-86477CD6ACC8}" type="presParOf" srcId="{D25147AA-97B0-4D3D-B42B-74E2A81599E0}" destId="{5FEE5CAA-D53F-4B4E-9781-8CD42E586B6E}" srcOrd="0" destOrd="0" presId="urn:microsoft.com/office/officeart/2005/8/layout/hList1"/>
    <dgm:cxn modelId="{9AE7F257-0188-49C2-956A-2B82BD97C264}" type="presParOf" srcId="{5FEE5CAA-D53F-4B4E-9781-8CD42E586B6E}" destId="{4353CDA2-66EF-47C1-B4B0-0B838A6FBE78}" srcOrd="0" destOrd="0" presId="urn:microsoft.com/office/officeart/2005/8/layout/hList1"/>
    <dgm:cxn modelId="{2DF5404C-065A-47DB-8AA9-4A15C08466CA}" type="presParOf" srcId="{5FEE5CAA-D53F-4B4E-9781-8CD42E586B6E}" destId="{DA6BDC24-B769-464A-BAA1-A533F50F5098}" srcOrd="1" destOrd="0" presId="urn:microsoft.com/office/officeart/2005/8/layout/hList1"/>
    <dgm:cxn modelId="{4492DEFA-86EF-46A6-BDE0-99B6B0C4A9DB}" type="presParOf" srcId="{D25147AA-97B0-4D3D-B42B-74E2A81599E0}" destId="{D87371F9-1820-4A80-B4CF-8CDB8C0FCC53}" srcOrd="1" destOrd="0" presId="urn:microsoft.com/office/officeart/2005/8/layout/hList1"/>
    <dgm:cxn modelId="{7AD83C72-4941-45AF-A1D3-2B756AE02A8F}" type="presParOf" srcId="{D25147AA-97B0-4D3D-B42B-74E2A81599E0}" destId="{8FBD4379-866F-4557-ABEE-229DFADAED79}" srcOrd="2" destOrd="0" presId="urn:microsoft.com/office/officeart/2005/8/layout/hList1"/>
    <dgm:cxn modelId="{E20FF860-FBC7-42D0-A994-1DE5A0046B89}" type="presParOf" srcId="{8FBD4379-866F-4557-ABEE-229DFADAED79}" destId="{52832052-DF6A-4C24-9F43-3FEE50C37B9C}" srcOrd="0" destOrd="0" presId="urn:microsoft.com/office/officeart/2005/8/layout/hList1"/>
    <dgm:cxn modelId="{01B77239-52AA-4BD3-A1BD-3880263CF280}" type="presParOf" srcId="{8FBD4379-866F-4557-ABEE-229DFADAED79}" destId="{925F1C88-6D59-4D34-8E3C-130BE5B64D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5F603-374F-4E9B-BA4A-5662CA04A6F6}"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E1981383-B7A7-4B64-9172-3F8C9D14B9A8}">
      <dgm:prSet phldrT="[Text]"/>
      <dgm:spPr/>
      <dgm:t>
        <a:bodyPr/>
        <a:lstStyle/>
        <a:p>
          <a:r>
            <a:rPr lang="en-US">
              <a:latin typeface="Arial" panose="020B0604020202020204" pitchFamily="34" charset="0"/>
              <a:cs typeface="Arial" panose="020B0604020202020204" pitchFamily="34" charset="0"/>
            </a:rPr>
            <a:t>Funds received as tax-exempt </a:t>
          </a:r>
          <a:r>
            <a:rPr lang="en-US" b="0">
              <a:latin typeface="Arial" panose="020B0604020202020204" pitchFamily="34" charset="0"/>
              <a:cs typeface="Arial" panose="020B0604020202020204" pitchFamily="34" charset="0"/>
            </a:rPr>
            <a:t>grants</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do not reduce the basis </a:t>
          </a:r>
          <a:r>
            <a:rPr lang="en-US" b="0">
              <a:latin typeface="Arial" panose="020B0604020202020204" pitchFamily="34" charset="0"/>
              <a:cs typeface="Arial" panose="020B0604020202020204" pitchFamily="34" charset="0"/>
            </a:rPr>
            <a:t>for any investment tax credit eligible for elective pay.</a:t>
          </a:r>
        </a:p>
      </dgm:t>
    </dgm:pt>
    <dgm:pt modelId="{8EE95BDE-91E9-4B66-88A4-585FE07A20E3}" type="parTrans" cxnId="{6768A980-A01F-4A6B-88A0-D793F5E06764}">
      <dgm:prSet/>
      <dgm:spPr/>
      <dgm:t>
        <a:bodyPr/>
        <a:lstStyle/>
        <a:p>
          <a:endParaRPr lang="en-US"/>
        </a:p>
      </dgm:t>
    </dgm:pt>
    <dgm:pt modelId="{5FC00D12-9568-4E33-AA67-FC3998A6458B}" type="sibTrans" cxnId="{6768A980-A01F-4A6B-88A0-D793F5E06764}">
      <dgm:prSet/>
      <dgm:spPr/>
      <dgm:t>
        <a:bodyPr/>
        <a:lstStyle/>
        <a:p>
          <a:endParaRPr lang="en-US"/>
        </a:p>
      </dgm:t>
    </dgm:pt>
    <dgm:pt modelId="{76D26976-5518-4137-ACB0-51AD6FB365DA}">
      <dgm:prSet/>
      <dgm:spPr/>
      <dgm:t>
        <a:bodyPr/>
        <a:lstStyle/>
        <a:p>
          <a:r>
            <a:rPr lang="en-US" b="0">
              <a:latin typeface="Arial" panose="020B0604020202020204" pitchFamily="34" charset="0"/>
              <a:cs typeface="Arial" panose="020B0604020202020204" pitchFamily="34" charset="0"/>
            </a:rPr>
            <a:t>Elective pay requires </a:t>
          </a:r>
          <a:r>
            <a:rPr lang="en-US" b="1">
              <a:latin typeface="Arial" panose="020B0604020202020204" pitchFamily="34" charset="0"/>
              <a:cs typeface="Arial" panose="020B0604020202020204" pitchFamily="34" charset="0"/>
            </a:rPr>
            <a:t>a pre-filing registration process. </a:t>
          </a:r>
          <a:r>
            <a:rPr lang="en-US">
              <a:latin typeface="Arial" panose="020B0604020202020204" pitchFamily="34" charset="0"/>
              <a:cs typeface="Arial" panose="020B0604020202020204" pitchFamily="34" charset="0"/>
            </a:rPr>
            <a:t>Entities must pre-file for all projects they intend to claim through an online registration process. Timing process is based on relevant entities' fiscal year.</a:t>
          </a:r>
        </a:p>
      </dgm:t>
    </dgm:pt>
    <dgm:pt modelId="{A215123D-D178-42B4-9067-62FD41690AFD}" type="parTrans" cxnId="{CA5C3AB3-1159-41FA-9081-14312C547A23}">
      <dgm:prSet/>
      <dgm:spPr/>
      <dgm:t>
        <a:bodyPr/>
        <a:lstStyle/>
        <a:p>
          <a:endParaRPr lang="en-US"/>
        </a:p>
      </dgm:t>
    </dgm:pt>
    <dgm:pt modelId="{E5E8545F-1216-4300-A1BA-EFB4364FE513}" type="sibTrans" cxnId="{CA5C3AB3-1159-41FA-9081-14312C547A23}">
      <dgm:prSet/>
      <dgm:spPr/>
      <dgm:t>
        <a:bodyPr/>
        <a:lstStyle/>
        <a:p>
          <a:endParaRPr lang="en-US"/>
        </a:p>
      </dgm:t>
    </dgm:pt>
    <dgm:pt modelId="{794FDBC2-7634-4E36-8CCD-E5365F40ABA6}">
      <dgm:prSet/>
      <dgm:spPr/>
      <dgm:t>
        <a:bodyPr/>
        <a:lstStyle/>
        <a:p>
          <a:pPr rtl="0"/>
          <a:r>
            <a:rPr lang="en-US">
              <a:latin typeface="Arial" panose="020B0604020202020204" pitchFamily="34" charset="0"/>
              <a:cs typeface="Arial" panose="020B0604020202020204" pitchFamily="34" charset="0"/>
            </a:rPr>
            <a:t>Elective pay entities </a:t>
          </a:r>
          <a:r>
            <a:rPr lang="en-US" b="1">
              <a:latin typeface="Arial" panose="020B0604020202020204" pitchFamily="34" charset="0"/>
              <a:cs typeface="Arial" panose="020B0604020202020204" pitchFamily="34" charset="0"/>
            </a:rPr>
            <a:t>may not sell their tax credits through transferability.</a:t>
          </a:r>
        </a:p>
      </dgm:t>
    </dgm:pt>
    <dgm:pt modelId="{8A826E5E-25CF-4A4A-B29D-F76DD5D34807}" type="parTrans" cxnId="{BE7ACBB9-1A72-4DE4-A6CD-24793276E440}">
      <dgm:prSet/>
      <dgm:spPr/>
      <dgm:t>
        <a:bodyPr/>
        <a:lstStyle/>
        <a:p>
          <a:endParaRPr lang="en-US"/>
        </a:p>
      </dgm:t>
    </dgm:pt>
    <dgm:pt modelId="{36849586-EAD0-470A-A922-F521A8CB65AC}" type="sibTrans" cxnId="{BE7ACBB9-1A72-4DE4-A6CD-24793276E440}">
      <dgm:prSet/>
      <dgm:spPr/>
      <dgm:t>
        <a:bodyPr/>
        <a:lstStyle/>
        <a:p>
          <a:endParaRPr lang="en-US"/>
        </a:p>
      </dgm:t>
    </dgm:pt>
    <dgm:pt modelId="{AD8B7CF2-637A-4C69-84A0-E6B6A80A194F}">
      <dgm:prSet phldr="0"/>
      <dgm:spPr/>
      <dgm:t>
        <a:bodyPr/>
        <a:lstStyle/>
        <a:p>
          <a:pPr rtl="0"/>
          <a:r>
            <a:rPr lang="en-US">
              <a:latin typeface="Arial" panose="020B0604020202020204" pitchFamily="34" charset="0"/>
              <a:cs typeface="Arial" panose="020B0604020202020204" pitchFamily="34" charset="0"/>
            </a:rPr>
            <a:t>Entities will have to </a:t>
          </a:r>
          <a:r>
            <a:rPr lang="en-US" b="1">
              <a:latin typeface="Arial" panose="020B0604020202020204" pitchFamily="34" charset="0"/>
              <a:cs typeface="Arial" panose="020B0604020202020204" pitchFamily="34" charset="0"/>
            </a:rPr>
            <a:t>file a tax return</a:t>
          </a:r>
          <a:r>
            <a:rPr lang="en-US" b="0">
              <a:latin typeface="Arial" panose="020B0604020202020204" pitchFamily="34" charset="0"/>
              <a:cs typeface="Arial" panose="020B0604020202020204" pitchFamily="34" charset="0"/>
            </a:rPr>
            <a:t> even if they do not normally file taxes. More guidance on this process is forthcoming.</a:t>
          </a:r>
        </a:p>
      </dgm:t>
    </dgm:pt>
    <dgm:pt modelId="{3B9B60D0-74CE-4C71-9021-806FD0BDCA2A}" type="parTrans" cxnId="{6106AF73-1D17-4794-8E7C-4D0828329635}">
      <dgm:prSet/>
      <dgm:spPr/>
      <dgm:t>
        <a:bodyPr/>
        <a:lstStyle/>
        <a:p>
          <a:endParaRPr lang="en-US"/>
        </a:p>
      </dgm:t>
    </dgm:pt>
    <dgm:pt modelId="{7899690F-CD19-48A8-9303-3FE8D98D71EE}" type="sibTrans" cxnId="{6106AF73-1D17-4794-8E7C-4D0828329635}">
      <dgm:prSet/>
      <dgm:spPr/>
      <dgm:t>
        <a:bodyPr/>
        <a:lstStyle/>
        <a:p>
          <a:endParaRPr lang="en-US"/>
        </a:p>
      </dgm:t>
    </dgm:pt>
    <dgm:pt modelId="{F28B1DD2-0C3A-4005-BFD4-70FD595CBE30}">
      <dgm:prSet phldr="0"/>
      <dgm:spPr/>
      <dgm:t>
        <a:bodyPr/>
        <a:lstStyle/>
        <a:p>
          <a:pPr rtl="0"/>
          <a:r>
            <a:rPr lang="en-US" b="0">
              <a:latin typeface="Arial" panose="020B0604020202020204" pitchFamily="34" charset="0"/>
              <a:cs typeface="Arial" panose="020B0604020202020204" pitchFamily="34" charset="0"/>
            </a:rPr>
            <a:t>Using tax-exempt bonds can reduce the amount of a tax credit received by </a:t>
          </a:r>
          <a:r>
            <a:rPr lang="en-US" b="1">
              <a:latin typeface="Arial" panose="020B0604020202020204" pitchFamily="34" charset="0"/>
              <a:cs typeface="Arial" panose="020B0604020202020204" pitchFamily="34" charset="0"/>
            </a:rPr>
            <a:t>up to 15%. </a:t>
          </a:r>
          <a:endParaRPr lang="en-US" b="0">
            <a:latin typeface="Arial" panose="020B0604020202020204" pitchFamily="34" charset="0"/>
            <a:cs typeface="Arial" panose="020B0604020202020204" pitchFamily="34" charset="0"/>
          </a:endParaRPr>
        </a:p>
      </dgm:t>
    </dgm:pt>
    <dgm:pt modelId="{50A29E74-53F4-4412-AEBF-9C9067086319}" type="parTrans" cxnId="{CBD0ABD9-1A4B-43A2-B2E2-9B5EF7A6A904}">
      <dgm:prSet/>
      <dgm:spPr/>
      <dgm:t>
        <a:bodyPr/>
        <a:lstStyle/>
        <a:p>
          <a:endParaRPr lang="en-US"/>
        </a:p>
      </dgm:t>
    </dgm:pt>
    <dgm:pt modelId="{1C150647-ED81-485C-830D-60001486D3AA}" type="sibTrans" cxnId="{CBD0ABD9-1A4B-43A2-B2E2-9B5EF7A6A904}">
      <dgm:prSet/>
      <dgm:spPr/>
      <dgm:t>
        <a:bodyPr/>
        <a:lstStyle/>
        <a:p>
          <a:endParaRPr lang="en-US"/>
        </a:p>
      </dgm:t>
    </dgm:pt>
    <dgm:pt modelId="{5E02B97E-4C39-4E7C-910A-569D3AE2FB23}">
      <dgm:prSet phldr="0"/>
      <dgm:spPr/>
      <dgm:t>
        <a:bodyPr/>
        <a:lstStyle/>
        <a:p>
          <a:pPr rtl="0"/>
          <a:r>
            <a:rPr lang="en-US">
              <a:latin typeface="Arial" panose="020B0604020202020204" pitchFamily="34" charset="0"/>
              <a:cs typeface="Arial" panose="020B0604020202020204" pitchFamily="34" charset="0"/>
            </a:rPr>
            <a:t>Elective pay entities are subject to </a:t>
          </a:r>
          <a:r>
            <a:rPr lang="en-US" b="1">
              <a:latin typeface="Arial" panose="020B0604020202020204" pitchFamily="34" charset="0"/>
              <a:cs typeface="Arial" panose="020B0604020202020204" pitchFamily="34" charset="0"/>
            </a:rPr>
            <a:t>domestic content requirements</a:t>
          </a:r>
          <a:r>
            <a:rPr lang="en-US" b="0">
              <a:latin typeface="Arial" panose="020B0604020202020204" pitchFamily="34" charset="0"/>
              <a:cs typeface="Arial" panose="020B0604020202020204" pitchFamily="34" charset="0"/>
            </a:rPr>
            <a:t> for the ITC and PTC. </a:t>
          </a:r>
        </a:p>
      </dgm:t>
    </dgm:pt>
    <dgm:pt modelId="{1877A9D3-76F4-4DA4-8E7A-B749905CFB13}" type="parTrans" cxnId="{236CA393-E564-40EA-8B1C-7AA541D318EE}">
      <dgm:prSet/>
      <dgm:spPr/>
      <dgm:t>
        <a:bodyPr/>
        <a:lstStyle/>
        <a:p>
          <a:endParaRPr lang="en-US"/>
        </a:p>
      </dgm:t>
    </dgm:pt>
    <dgm:pt modelId="{1665BBDC-7246-4326-A603-1B30C6B54D24}" type="sibTrans" cxnId="{236CA393-E564-40EA-8B1C-7AA541D318EE}">
      <dgm:prSet/>
      <dgm:spPr/>
      <dgm:t>
        <a:bodyPr/>
        <a:lstStyle/>
        <a:p>
          <a:endParaRPr lang="en-US"/>
        </a:p>
      </dgm:t>
    </dgm:pt>
    <dgm:pt modelId="{2012DD3B-D3F0-443D-BFF4-457CC14A03F2}">
      <dgm:prSet phldr="0"/>
      <dgm:spPr/>
      <dgm:t>
        <a:bodyPr/>
        <a:lstStyle/>
        <a:p>
          <a:pPr rtl="0"/>
          <a:r>
            <a:rPr lang="en-US" b="0">
              <a:latin typeface="Arial" panose="020B0604020202020204" pitchFamily="34" charset="0"/>
              <a:cs typeface="Arial" panose="020B0604020202020204" pitchFamily="34" charset="0"/>
            </a:rPr>
            <a:t>Elective pay refunds will come </a:t>
          </a:r>
          <a:r>
            <a:rPr lang="en-US" b="1">
              <a:latin typeface="Arial" panose="020B0604020202020204" pitchFamily="34" charset="0"/>
              <a:cs typeface="Arial" panose="020B0604020202020204" pitchFamily="34" charset="0"/>
            </a:rPr>
            <a:t>after the project has been financed and has started construction.</a:t>
          </a:r>
          <a:endParaRPr lang="en-US" b="0">
            <a:latin typeface="Arial" panose="020B0604020202020204" pitchFamily="34" charset="0"/>
            <a:cs typeface="Arial" panose="020B0604020202020204" pitchFamily="34" charset="0"/>
          </a:endParaRPr>
        </a:p>
      </dgm:t>
    </dgm:pt>
    <dgm:pt modelId="{17D1BC47-267E-4800-97BA-EC7B0DD0030E}" type="parTrans" cxnId="{036C73B9-1965-4336-864E-AAFA8EE61077}">
      <dgm:prSet/>
      <dgm:spPr/>
      <dgm:t>
        <a:bodyPr/>
        <a:lstStyle/>
        <a:p>
          <a:endParaRPr lang="en-US"/>
        </a:p>
      </dgm:t>
    </dgm:pt>
    <dgm:pt modelId="{D651132E-63B5-41E1-BFD4-1A9B96F48C61}" type="sibTrans" cxnId="{036C73B9-1965-4336-864E-AAFA8EE61077}">
      <dgm:prSet/>
      <dgm:spPr/>
      <dgm:t>
        <a:bodyPr/>
        <a:lstStyle/>
        <a:p>
          <a:endParaRPr lang="en-US"/>
        </a:p>
      </dgm:t>
    </dgm:pt>
    <dgm:pt modelId="{66DA90AD-4CB9-4088-BBD7-D384DBD158A1}" type="pres">
      <dgm:prSet presAssocID="{E805F603-374F-4E9B-BA4A-5662CA04A6F6}" presName="diagram" presStyleCnt="0">
        <dgm:presLayoutVars>
          <dgm:dir/>
          <dgm:resizeHandles val="exact"/>
        </dgm:presLayoutVars>
      </dgm:prSet>
      <dgm:spPr/>
    </dgm:pt>
    <dgm:pt modelId="{EF3E5F38-0E9E-4B70-9AA9-B8E393687E1C}" type="pres">
      <dgm:prSet presAssocID="{E1981383-B7A7-4B64-9172-3F8C9D14B9A8}" presName="node" presStyleLbl="node1" presStyleIdx="0" presStyleCnt="7">
        <dgm:presLayoutVars>
          <dgm:bulletEnabled val="1"/>
        </dgm:presLayoutVars>
      </dgm:prSet>
      <dgm:spPr/>
    </dgm:pt>
    <dgm:pt modelId="{A40D052B-8BE4-4B6F-A988-35A6566D50B7}" type="pres">
      <dgm:prSet presAssocID="{5FC00D12-9568-4E33-AA67-FC3998A6458B}" presName="sibTrans" presStyleCnt="0"/>
      <dgm:spPr/>
    </dgm:pt>
    <dgm:pt modelId="{F5BA08C6-0032-4102-BBEC-EEAB11244284}" type="pres">
      <dgm:prSet presAssocID="{F28B1DD2-0C3A-4005-BFD4-70FD595CBE30}" presName="node" presStyleLbl="node1" presStyleIdx="1" presStyleCnt="7">
        <dgm:presLayoutVars>
          <dgm:bulletEnabled val="1"/>
        </dgm:presLayoutVars>
      </dgm:prSet>
      <dgm:spPr/>
    </dgm:pt>
    <dgm:pt modelId="{D8624584-9513-4180-8806-1484CC7C478A}" type="pres">
      <dgm:prSet presAssocID="{1C150647-ED81-485C-830D-60001486D3AA}" presName="sibTrans" presStyleCnt="0"/>
      <dgm:spPr/>
    </dgm:pt>
    <dgm:pt modelId="{A201936B-6C11-4FBA-A9CA-7047D5AFFB81}" type="pres">
      <dgm:prSet presAssocID="{76D26976-5518-4137-ACB0-51AD6FB365DA}" presName="node" presStyleLbl="node1" presStyleIdx="2" presStyleCnt="7">
        <dgm:presLayoutVars>
          <dgm:bulletEnabled val="1"/>
        </dgm:presLayoutVars>
      </dgm:prSet>
      <dgm:spPr/>
    </dgm:pt>
    <dgm:pt modelId="{8D93ACF5-9D16-4635-87E0-1A13F1201D19}" type="pres">
      <dgm:prSet presAssocID="{E5E8545F-1216-4300-A1BA-EFB4364FE513}" presName="sibTrans" presStyleCnt="0"/>
      <dgm:spPr/>
    </dgm:pt>
    <dgm:pt modelId="{F0880A2D-6A39-4D73-9828-26F406448B90}" type="pres">
      <dgm:prSet presAssocID="{5E02B97E-4C39-4E7C-910A-569D3AE2FB23}" presName="node" presStyleLbl="node1" presStyleIdx="3" presStyleCnt="7">
        <dgm:presLayoutVars>
          <dgm:bulletEnabled val="1"/>
        </dgm:presLayoutVars>
      </dgm:prSet>
      <dgm:spPr/>
    </dgm:pt>
    <dgm:pt modelId="{BFDACCAD-FF2B-4E1C-9862-C87EF7FC28E2}" type="pres">
      <dgm:prSet presAssocID="{1665BBDC-7246-4326-A603-1B30C6B54D24}" presName="sibTrans" presStyleCnt="0"/>
      <dgm:spPr/>
    </dgm:pt>
    <dgm:pt modelId="{427A5F4F-5798-47F6-AD70-A998AEE27474}" type="pres">
      <dgm:prSet presAssocID="{794FDBC2-7634-4E36-8CCD-E5365F40ABA6}" presName="node" presStyleLbl="node1" presStyleIdx="4" presStyleCnt="7">
        <dgm:presLayoutVars>
          <dgm:bulletEnabled val="1"/>
        </dgm:presLayoutVars>
      </dgm:prSet>
      <dgm:spPr/>
    </dgm:pt>
    <dgm:pt modelId="{AE964F09-8B45-4CD9-843D-4B298B88A949}" type="pres">
      <dgm:prSet presAssocID="{36849586-EAD0-470A-A922-F521A8CB65AC}" presName="sibTrans" presStyleCnt="0"/>
      <dgm:spPr/>
    </dgm:pt>
    <dgm:pt modelId="{E5B97BF3-9DBC-4C68-B8A3-F449DFB9C2D7}" type="pres">
      <dgm:prSet presAssocID="{AD8B7CF2-637A-4C69-84A0-E6B6A80A194F}" presName="node" presStyleLbl="node1" presStyleIdx="5" presStyleCnt="7">
        <dgm:presLayoutVars>
          <dgm:bulletEnabled val="1"/>
        </dgm:presLayoutVars>
      </dgm:prSet>
      <dgm:spPr/>
    </dgm:pt>
    <dgm:pt modelId="{E34AB550-04BE-4102-9652-CF92F21CF478}" type="pres">
      <dgm:prSet presAssocID="{7899690F-CD19-48A8-9303-3FE8D98D71EE}" presName="sibTrans" presStyleCnt="0"/>
      <dgm:spPr/>
    </dgm:pt>
    <dgm:pt modelId="{02C84060-FCD6-49B4-A7F1-7004FE8ECDE9}" type="pres">
      <dgm:prSet presAssocID="{2012DD3B-D3F0-443D-BFF4-457CC14A03F2}" presName="node" presStyleLbl="node1" presStyleIdx="6" presStyleCnt="7">
        <dgm:presLayoutVars>
          <dgm:bulletEnabled val="1"/>
        </dgm:presLayoutVars>
      </dgm:prSet>
      <dgm:spPr/>
    </dgm:pt>
  </dgm:ptLst>
  <dgm:cxnLst>
    <dgm:cxn modelId="{B1E61A02-9418-4AB5-B110-95F70CAAA830}" type="presOf" srcId="{E1981383-B7A7-4B64-9172-3F8C9D14B9A8}" destId="{EF3E5F38-0E9E-4B70-9AA9-B8E393687E1C}" srcOrd="0" destOrd="0" presId="urn:microsoft.com/office/officeart/2005/8/layout/default"/>
    <dgm:cxn modelId="{55A38A69-BD80-40BF-8DBF-26737238957D}" type="presOf" srcId="{5E02B97E-4C39-4E7C-910A-569D3AE2FB23}" destId="{F0880A2D-6A39-4D73-9828-26F406448B90}" srcOrd="0" destOrd="0" presId="urn:microsoft.com/office/officeart/2005/8/layout/default"/>
    <dgm:cxn modelId="{6106AF73-1D17-4794-8E7C-4D0828329635}" srcId="{E805F603-374F-4E9B-BA4A-5662CA04A6F6}" destId="{AD8B7CF2-637A-4C69-84A0-E6B6A80A194F}" srcOrd="5" destOrd="0" parTransId="{3B9B60D0-74CE-4C71-9021-806FD0BDCA2A}" sibTransId="{7899690F-CD19-48A8-9303-3FE8D98D71EE}"/>
    <dgm:cxn modelId="{6768A980-A01F-4A6B-88A0-D793F5E06764}" srcId="{E805F603-374F-4E9B-BA4A-5662CA04A6F6}" destId="{E1981383-B7A7-4B64-9172-3F8C9D14B9A8}" srcOrd="0" destOrd="0" parTransId="{8EE95BDE-91E9-4B66-88A4-585FE07A20E3}" sibTransId="{5FC00D12-9568-4E33-AA67-FC3998A6458B}"/>
    <dgm:cxn modelId="{2F8AC980-1F74-4FBD-8432-4C8CC3EBB247}" type="presOf" srcId="{F28B1DD2-0C3A-4005-BFD4-70FD595CBE30}" destId="{F5BA08C6-0032-4102-BBEC-EEAB11244284}" srcOrd="0" destOrd="0" presId="urn:microsoft.com/office/officeart/2005/8/layout/default"/>
    <dgm:cxn modelId="{236CA393-E564-40EA-8B1C-7AA541D318EE}" srcId="{E805F603-374F-4E9B-BA4A-5662CA04A6F6}" destId="{5E02B97E-4C39-4E7C-910A-569D3AE2FB23}" srcOrd="3" destOrd="0" parTransId="{1877A9D3-76F4-4DA4-8E7A-B749905CFB13}" sibTransId="{1665BBDC-7246-4326-A603-1B30C6B54D24}"/>
    <dgm:cxn modelId="{0CAF7195-CD87-4DA5-B685-8A8F9537776C}" type="presOf" srcId="{E805F603-374F-4E9B-BA4A-5662CA04A6F6}" destId="{66DA90AD-4CB9-4088-BBD7-D384DBD158A1}" srcOrd="0" destOrd="0" presId="urn:microsoft.com/office/officeart/2005/8/layout/default"/>
    <dgm:cxn modelId="{CA5C3AB3-1159-41FA-9081-14312C547A23}" srcId="{E805F603-374F-4E9B-BA4A-5662CA04A6F6}" destId="{76D26976-5518-4137-ACB0-51AD6FB365DA}" srcOrd="2" destOrd="0" parTransId="{A215123D-D178-42B4-9067-62FD41690AFD}" sibTransId="{E5E8545F-1216-4300-A1BA-EFB4364FE513}"/>
    <dgm:cxn modelId="{036C73B9-1965-4336-864E-AAFA8EE61077}" srcId="{E805F603-374F-4E9B-BA4A-5662CA04A6F6}" destId="{2012DD3B-D3F0-443D-BFF4-457CC14A03F2}" srcOrd="6" destOrd="0" parTransId="{17D1BC47-267E-4800-97BA-EC7B0DD0030E}" sibTransId="{D651132E-63B5-41E1-BFD4-1A9B96F48C61}"/>
    <dgm:cxn modelId="{BE7ACBB9-1A72-4DE4-A6CD-24793276E440}" srcId="{E805F603-374F-4E9B-BA4A-5662CA04A6F6}" destId="{794FDBC2-7634-4E36-8CCD-E5365F40ABA6}" srcOrd="4" destOrd="0" parTransId="{8A826E5E-25CF-4A4A-B29D-F76DD5D34807}" sibTransId="{36849586-EAD0-470A-A922-F521A8CB65AC}"/>
    <dgm:cxn modelId="{FCBD1DD0-BAD4-402F-AF1B-0C6A8ED52F39}" type="presOf" srcId="{794FDBC2-7634-4E36-8CCD-E5365F40ABA6}" destId="{427A5F4F-5798-47F6-AD70-A998AEE27474}" srcOrd="0" destOrd="0" presId="urn:microsoft.com/office/officeart/2005/8/layout/default"/>
    <dgm:cxn modelId="{4D1BB0D1-D421-42A7-B57F-F8E469702653}" type="presOf" srcId="{2012DD3B-D3F0-443D-BFF4-457CC14A03F2}" destId="{02C84060-FCD6-49B4-A7F1-7004FE8ECDE9}" srcOrd="0" destOrd="0" presId="urn:microsoft.com/office/officeart/2005/8/layout/default"/>
    <dgm:cxn modelId="{CBD0ABD9-1A4B-43A2-B2E2-9B5EF7A6A904}" srcId="{E805F603-374F-4E9B-BA4A-5662CA04A6F6}" destId="{F28B1DD2-0C3A-4005-BFD4-70FD595CBE30}" srcOrd="1" destOrd="0" parTransId="{50A29E74-53F4-4412-AEBF-9C9067086319}" sibTransId="{1C150647-ED81-485C-830D-60001486D3AA}"/>
    <dgm:cxn modelId="{4CB18EE0-2654-4181-A275-32EE8DD22ACA}" type="presOf" srcId="{76D26976-5518-4137-ACB0-51AD6FB365DA}" destId="{A201936B-6C11-4FBA-A9CA-7047D5AFFB81}" srcOrd="0" destOrd="0" presId="urn:microsoft.com/office/officeart/2005/8/layout/default"/>
    <dgm:cxn modelId="{5E7771F8-AB6B-4628-9C3D-BC783BBD1993}" type="presOf" srcId="{AD8B7CF2-637A-4C69-84A0-E6B6A80A194F}" destId="{E5B97BF3-9DBC-4C68-B8A3-F449DFB9C2D7}" srcOrd="0" destOrd="0" presId="urn:microsoft.com/office/officeart/2005/8/layout/default"/>
    <dgm:cxn modelId="{15A02882-B843-4E65-AE9C-6EB95B451454}" type="presParOf" srcId="{66DA90AD-4CB9-4088-BBD7-D384DBD158A1}" destId="{EF3E5F38-0E9E-4B70-9AA9-B8E393687E1C}" srcOrd="0" destOrd="0" presId="urn:microsoft.com/office/officeart/2005/8/layout/default"/>
    <dgm:cxn modelId="{E3429818-D993-46CC-A2D0-6EFB01A9FAB0}" type="presParOf" srcId="{66DA90AD-4CB9-4088-BBD7-D384DBD158A1}" destId="{A40D052B-8BE4-4B6F-A988-35A6566D50B7}" srcOrd="1" destOrd="0" presId="urn:microsoft.com/office/officeart/2005/8/layout/default"/>
    <dgm:cxn modelId="{FDBE3BD1-0C60-4AD4-BCEC-001901BF6333}" type="presParOf" srcId="{66DA90AD-4CB9-4088-BBD7-D384DBD158A1}" destId="{F5BA08C6-0032-4102-BBEC-EEAB11244284}" srcOrd="2" destOrd="0" presId="urn:microsoft.com/office/officeart/2005/8/layout/default"/>
    <dgm:cxn modelId="{25490262-816D-4775-953F-119277753530}" type="presParOf" srcId="{66DA90AD-4CB9-4088-BBD7-D384DBD158A1}" destId="{D8624584-9513-4180-8806-1484CC7C478A}" srcOrd="3" destOrd="0" presId="urn:microsoft.com/office/officeart/2005/8/layout/default"/>
    <dgm:cxn modelId="{96E1F775-B4D8-4606-8D08-28D21DC6F828}" type="presParOf" srcId="{66DA90AD-4CB9-4088-BBD7-D384DBD158A1}" destId="{A201936B-6C11-4FBA-A9CA-7047D5AFFB81}" srcOrd="4" destOrd="0" presId="urn:microsoft.com/office/officeart/2005/8/layout/default"/>
    <dgm:cxn modelId="{1454EAEA-5A63-468D-948C-6D0C5BE9FA8B}" type="presParOf" srcId="{66DA90AD-4CB9-4088-BBD7-D384DBD158A1}" destId="{8D93ACF5-9D16-4635-87E0-1A13F1201D19}" srcOrd="5" destOrd="0" presId="urn:microsoft.com/office/officeart/2005/8/layout/default"/>
    <dgm:cxn modelId="{594753E7-67DD-47DE-BBA1-50E2F4215188}" type="presParOf" srcId="{66DA90AD-4CB9-4088-BBD7-D384DBD158A1}" destId="{F0880A2D-6A39-4D73-9828-26F406448B90}" srcOrd="6" destOrd="0" presId="urn:microsoft.com/office/officeart/2005/8/layout/default"/>
    <dgm:cxn modelId="{5586A460-4E96-4DE7-A805-D4220B94823E}" type="presParOf" srcId="{66DA90AD-4CB9-4088-BBD7-D384DBD158A1}" destId="{BFDACCAD-FF2B-4E1C-9862-C87EF7FC28E2}" srcOrd="7" destOrd="0" presId="urn:microsoft.com/office/officeart/2005/8/layout/default"/>
    <dgm:cxn modelId="{9165783C-A2B9-4AAD-A972-3D862C91A8B3}" type="presParOf" srcId="{66DA90AD-4CB9-4088-BBD7-D384DBD158A1}" destId="{427A5F4F-5798-47F6-AD70-A998AEE27474}" srcOrd="8" destOrd="0" presId="urn:microsoft.com/office/officeart/2005/8/layout/default"/>
    <dgm:cxn modelId="{6BB3BF04-1E36-4487-9673-9FCDAFC9D444}" type="presParOf" srcId="{66DA90AD-4CB9-4088-BBD7-D384DBD158A1}" destId="{AE964F09-8B45-4CD9-843D-4B298B88A949}" srcOrd="9" destOrd="0" presId="urn:microsoft.com/office/officeart/2005/8/layout/default"/>
    <dgm:cxn modelId="{353F07F4-E6AB-4CA8-8346-94CF1182C4BE}" type="presParOf" srcId="{66DA90AD-4CB9-4088-BBD7-D384DBD158A1}" destId="{E5B97BF3-9DBC-4C68-B8A3-F449DFB9C2D7}" srcOrd="10" destOrd="0" presId="urn:microsoft.com/office/officeart/2005/8/layout/default"/>
    <dgm:cxn modelId="{BAE06BCE-83E5-448D-A6E4-88D461E94A01}" type="presParOf" srcId="{66DA90AD-4CB9-4088-BBD7-D384DBD158A1}" destId="{E34AB550-04BE-4102-9652-CF92F21CF478}" srcOrd="11" destOrd="0" presId="urn:microsoft.com/office/officeart/2005/8/layout/default"/>
    <dgm:cxn modelId="{90C171DD-EF19-4D57-B6C6-80AAC2D35947}" type="presParOf" srcId="{66DA90AD-4CB9-4088-BBD7-D384DBD158A1}" destId="{02C84060-FCD6-49B4-A7F1-7004FE8ECDE9}"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C73EA-2050-4C6B-9C24-1B4E232E13B5}">
      <dsp:nvSpPr>
        <dsp:cNvPr id="0" name=""/>
        <dsp:cNvSpPr/>
      </dsp:nvSpPr>
      <dsp:spPr>
        <a:xfrm>
          <a:off x="0" y="0"/>
          <a:ext cx="8845626" cy="617760"/>
        </a:xfrm>
        <a:prstGeom prst="roundRect">
          <a:avLst/>
        </a:prstGeom>
        <a:solidFill>
          <a:srgbClr val="FFA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Welcome</a:t>
          </a:r>
        </a:p>
      </dsp:txBody>
      <dsp:txXfrm>
        <a:off x="30157" y="30157"/>
        <a:ext cx="8785312" cy="557446"/>
      </dsp:txXfrm>
    </dsp:sp>
    <dsp:sp modelId="{514B5B51-8134-4269-BC35-D507B133D935}">
      <dsp:nvSpPr>
        <dsp:cNvPr id="0" name=""/>
        <dsp:cNvSpPr/>
      </dsp:nvSpPr>
      <dsp:spPr>
        <a:xfrm>
          <a:off x="0" y="736814"/>
          <a:ext cx="8845626" cy="617760"/>
        </a:xfrm>
        <a:prstGeom prst="roundRect">
          <a:avLst/>
        </a:prstGeom>
        <a:solidFill>
          <a:srgbClr val="FFA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Arial"/>
            </a:rPr>
            <a:t>Cohort Progress and Session</a:t>
          </a:r>
          <a:r>
            <a:rPr lang="en-US" sz="2400" b="1" kern="1200" dirty="0"/>
            <a:t> Overview</a:t>
          </a:r>
          <a:r>
            <a:rPr lang="en-US" sz="2400" b="1" kern="1200" dirty="0">
              <a:latin typeface="Arial"/>
            </a:rPr>
            <a:t> </a:t>
          </a:r>
          <a:endParaRPr lang="en-US" sz="2400" b="1" kern="1200" dirty="0"/>
        </a:p>
      </dsp:txBody>
      <dsp:txXfrm>
        <a:off x="30157" y="766971"/>
        <a:ext cx="8785312" cy="557446"/>
      </dsp:txXfrm>
    </dsp:sp>
    <dsp:sp modelId="{BAAB962F-6569-4051-8754-39063F87EAE0}">
      <dsp:nvSpPr>
        <dsp:cNvPr id="0" name=""/>
        <dsp:cNvSpPr/>
      </dsp:nvSpPr>
      <dsp:spPr>
        <a:xfrm>
          <a:off x="0" y="1449614"/>
          <a:ext cx="8845626" cy="617760"/>
        </a:xfrm>
        <a:prstGeom prst="roundRect">
          <a:avLst/>
        </a:prstGeom>
        <a:solidFill>
          <a:srgbClr val="FFA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Arial"/>
            </a:rPr>
            <a:t>Community-Facing Opportunities to Support Solar</a:t>
          </a:r>
          <a:endParaRPr lang="en-US" sz="2400" b="1" kern="1200" dirty="0"/>
        </a:p>
      </dsp:txBody>
      <dsp:txXfrm>
        <a:off x="30157" y="1479771"/>
        <a:ext cx="8785312" cy="557446"/>
      </dsp:txXfrm>
    </dsp:sp>
    <dsp:sp modelId="{8AE840E2-EA1E-47DA-AB64-4BC45F1D6017}">
      <dsp:nvSpPr>
        <dsp:cNvPr id="0" name=""/>
        <dsp:cNvSpPr/>
      </dsp:nvSpPr>
      <dsp:spPr>
        <a:xfrm>
          <a:off x="0" y="2162414"/>
          <a:ext cx="8845626" cy="617760"/>
        </a:xfrm>
        <a:prstGeom prst="roundRect">
          <a:avLst/>
        </a:prstGeom>
        <a:solidFill>
          <a:srgbClr val="FFA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Arial"/>
            </a:rPr>
            <a:t>Municipal Procurement Best Practices</a:t>
          </a:r>
        </a:p>
      </dsp:txBody>
      <dsp:txXfrm>
        <a:off x="30157" y="2192571"/>
        <a:ext cx="8785312" cy="557446"/>
      </dsp:txXfrm>
    </dsp:sp>
    <dsp:sp modelId="{258BC70C-E265-4691-9D9B-410DC0EF1ADF}">
      <dsp:nvSpPr>
        <dsp:cNvPr id="0" name=""/>
        <dsp:cNvSpPr/>
      </dsp:nvSpPr>
      <dsp:spPr>
        <a:xfrm>
          <a:off x="0" y="2849179"/>
          <a:ext cx="8845626" cy="617760"/>
        </a:xfrm>
        <a:prstGeom prst="roundRect">
          <a:avLst/>
        </a:prstGeom>
        <a:solidFill>
          <a:srgbClr val="FFA3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FFFFFF"/>
              </a:solidFill>
              <a:latin typeface="Arial"/>
              <a:ea typeface="+mn-ea"/>
              <a:cs typeface="+mn-cs"/>
            </a:rPr>
            <a:t>Discussion + Q&amp;A</a:t>
          </a:r>
        </a:p>
      </dsp:txBody>
      <dsp:txXfrm>
        <a:off x="30157" y="2879336"/>
        <a:ext cx="8785312" cy="557446"/>
      </dsp:txXfrm>
    </dsp:sp>
    <dsp:sp modelId="{C2524DCC-7B5F-48A2-9A03-DA4A51778E8B}">
      <dsp:nvSpPr>
        <dsp:cNvPr id="0" name=""/>
        <dsp:cNvSpPr/>
      </dsp:nvSpPr>
      <dsp:spPr>
        <a:xfrm>
          <a:off x="0" y="3612029"/>
          <a:ext cx="8845626" cy="617760"/>
        </a:xfrm>
        <a:prstGeom prst="roundRect">
          <a:avLst/>
        </a:prstGeom>
        <a:solidFill>
          <a:srgbClr val="FFA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Next Steps</a:t>
          </a:r>
        </a:p>
      </dsp:txBody>
      <dsp:txXfrm>
        <a:off x="30157" y="3642186"/>
        <a:ext cx="8785312" cy="557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BE3D4-AEEE-4C70-B0A0-6B76E3322143}">
      <dsp:nvSpPr>
        <dsp:cNvPr id="0" name=""/>
        <dsp:cNvSpPr/>
      </dsp:nvSpPr>
      <dsp:spPr>
        <a:xfrm>
          <a:off x="0" y="1694518"/>
          <a:ext cx="11201930" cy="0"/>
        </a:xfrm>
        <a:prstGeom prst="line">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CDEDFEC3-C78E-4E82-9FAC-A9D76B987B99}">
      <dsp:nvSpPr>
        <dsp:cNvPr id="0" name=""/>
        <dsp:cNvSpPr/>
      </dsp:nvSpPr>
      <dsp:spPr>
        <a:xfrm>
          <a:off x="209651" y="1819912"/>
          <a:ext cx="278356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i="1" kern="1200">
              <a:latin typeface="+mn-lt"/>
              <a:ea typeface="Calibri"/>
              <a:cs typeface="Calibri"/>
            </a:rPr>
            <a:t>February 27, </a:t>
          </a:r>
          <a:r>
            <a:rPr lang="en-US" sz="2000" b="1" i="1" kern="1200">
              <a:latin typeface="+mn-lt"/>
              <a:ea typeface="Calibri"/>
              <a:cs typeface="Calibri"/>
            </a:rPr>
            <a:t>2025</a:t>
          </a:r>
          <a:endParaRPr lang="en-US" sz="2000" b="0" kern="1200">
            <a:latin typeface="+mn-lt"/>
            <a:ea typeface="Calibri"/>
            <a:cs typeface="Calibri"/>
          </a:endParaRPr>
        </a:p>
      </dsp:txBody>
      <dsp:txXfrm>
        <a:off x="209651" y="1819912"/>
        <a:ext cx="2783560" cy="382961"/>
      </dsp:txXfrm>
    </dsp:sp>
    <dsp:sp modelId="{404E0351-1F11-4233-BB72-E2F6F58AEAF0}">
      <dsp:nvSpPr>
        <dsp:cNvPr id="0" name=""/>
        <dsp:cNvSpPr/>
      </dsp:nvSpPr>
      <dsp:spPr>
        <a:xfrm>
          <a:off x="19863" y="0"/>
          <a:ext cx="3163136" cy="1050601"/>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kern="1200">
              <a:latin typeface="+mn-lt"/>
              <a:ea typeface="Calibri"/>
              <a:cs typeface="Calibri"/>
            </a:rPr>
            <a:t>Session #1: </a:t>
          </a:r>
          <a:r>
            <a:rPr lang="en-US" sz="1400" b="1" kern="1200">
              <a:latin typeface="+mn-lt"/>
            </a:rPr>
            <a:t>Setting the stage for solar development</a:t>
          </a:r>
          <a:endParaRPr lang="en-US" sz="1400" b="1" kern="1200">
            <a:latin typeface="+mn-lt"/>
            <a:ea typeface="Calibri"/>
            <a:cs typeface="Calibri"/>
          </a:endParaRPr>
        </a:p>
        <a:p>
          <a:pPr marL="0" lvl="0" indent="0" algn="l" defTabSz="622300">
            <a:lnSpc>
              <a:spcPct val="90000"/>
            </a:lnSpc>
            <a:spcBef>
              <a:spcPct val="0"/>
            </a:spcBef>
            <a:spcAft>
              <a:spcPct val="35000"/>
            </a:spcAft>
            <a:buNone/>
          </a:pPr>
          <a:r>
            <a:rPr lang="en-US" sz="1400" b="0" kern="1200">
              <a:latin typeface="+mn-lt"/>
              <a:ea typeface="Calibri"/>
              <a:cs typeface="Calibri"/>
            </a:rPr>
            <a:t>Overview of regional and state energy context</a:t>
          </a:r>
          <a:endParaRPr lang="en-US" sz="1400" b="1" kern="1200">
            <a:latin typeface="+mn-lt"/>
            <a:ea typeface="Calibri"/>
            <a:cs typeface="Calibri"/>
          </a:endParaRPr>
        </a:p>
      </dsp:txBody>
      <dsp:txXfrm>
        <a:off x="71149" y="51286"/>
        <a:ext cx="3060564" cy="948029"/>
      </dsp:txXfrm>
    </dsp:sp>
    <dsp:sp modelId="{E40010F5-9669-4F3A-B7CA-7621D5FBED1E}">
      <dsp:nvSpPr>
        <dsp:cNvPr id="0" name=""/>
        <dsp:cNvSpPr/>
      </dsp:nvSpPr>
      <dsp:spPr>
        <a:xfrm>
          <a:off x="1601432" y="1050601"/>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FBDB12C-57AA-42B0-B28F-00CB317356B6}">
      <dsp:nvSpPr>
        <dsp:cNvPr id="0" name=""/>
        <dsp:cNvSpPr/>
      </dsp:nvSpPr>
      <dsp:spPr>
        <a:xfrm>
          <a:off x="2044271" y="1186162"/>
          <a:ext cx="278356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b="1" i="1" kern="1200">
              <a:latin typeface="+mn-lt"/>
              <a:ea typeface="Calibri"/>
              <a:cs typeface="Calibri"/>
            </a:rPr>
            <a:t>March 27, 2025</a:t>
          </a:r>
        </a:p>
      </dsp:txBody>
      <dsp:txXfrm>
        <a:off x="2044271" y="1186162"/>
        <a:ext cx="2783560" cy="382961"/>
      </dsp:txXfrm>
    </dsp:sp>
    <dsp:sp modelId="{E69BAC96-2919-463C-A7C7-651285C85AD7}">
      <dsp:nvSpPr>
        <dsp:cNvPr id="0" name=""/>
        <dsp:cNvSpPr/>
      </dsp:nvSpPr>
      <dsp:spPr>
        <a:xfrm>
          <a:off x="1576014"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CF023-DD5C-4F9F-AE5D-DAFD0BC738B9}">
      <dsp:nvSpPr>
        <dsp:cNvPr id="0" name=""/>
        <dsp:cNvSpPr/>
      </dsp:nvSpPr>
      <dsp:spPr>
        <a:xfrm>
          <a:off x="1854482" y="2338434"/>
          <a:ext cx="3163136" cy="1050601"/>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2: Planning for solar</a:t>
          </a:r>
          <a:endParaRPr lang="en-US" sz="1400" b="1" kern="1200">
            <a:latin typeface="+mn-lt"/>
            <a:ea typeface="Calibri"/>
            <a:cs typeface="Calibri"/>
          </a:endParaRPr>
        </a:p>
        <a:p>
          <a:pPr marL="0" lvl="0" indent="0" algn="l" defTabSz="622300">
            <a:lnSpc>
              <a:spcPct val="90000"/>
            </a:lnSpc>
            <a:spcBef>
              <a:spcPct val="0"/>
            </a:spcBef>
            <a:spcAft>
              <a:spcPct val="35000"/>
            </a:spcAft>
            <a:buNone/>
          </a:pPr>
          <a:r>
            <a:rPr lang="en-US" sz="1400" kern="1200"/>
            <a:t>Best practice guidance for planning and zoning of small and large-scale solar arrays</a:t>
          </a:r>
          <a:endParaRPr lang="en-US" sz="1400" i="0" kern="1200">
            <a:latin typeface="+mn-lt"/>
            <a:ea typeface="Calibri"/>
            <a:cs typeface="Calibri"/>
          </a:endParaRPr>
        </a:p>
      </dsp:txBody>
      <dsp:txXfrm>
        <a:off x="1905768" y="2389720"/>
        <a:ext cx="3060564" cy="948029"/>
      </dsp:txXfrm>
    </dsp:sp>
    <dsp:sp modelId="{8A34BCB2-8110-47C2-9871-ED8AD4430D22}">
      <dsp:nvSpPr>
        <dsp:cNvPr id="0" name=""/>
        <dsp:cNvSpPr/>
      </dsp:nvSpPr>
      <dsp:spPr>
        <a:xfrm>
          <a:off x="3436051" y="1694517"/>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E656E54-3CD1-4A79-AE22-1EB6FCFD804C}">
      <dsp:nvSpPr>
        <dsp:cNvPr id="0" name=""/>
        <dsp:cNvSpPr/>
      </dsp:nvSpPr>
      <dsp:spPr>
        <a:xfrm>
          <a:off x="3961748" y="1819912"/>
          <a:ext cx="278356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i="1" kern="1200">
              <a:latin typeface="+mn-lt"/>
              <a:ea typeface="Calibri"/>
              <a:cs typeface="Calibri"/>
            </a:rPr>
            <a:t>April 24, 2025</a:t>
          </a:r>
          <a:endParaRPr lang="en-US" sz="2000" kern="1200">
            <a:latin typeface="+mn-lt"/>
          </a:endParaRPr>
        </a:p>
      </dsp:txBody>
      <dsp:txXfrm>
        <a:off x="3961748" y="1819912"/>
        <a:ext cx="2783560" cy="382961"/>
      </dsp:txXfrm>
    </dsp:sp>
    <dsp:sp modelId="{30BD281C-5138-4286-818E-E5DA04B2CC18}">
      <dsp:nvSpPr>
        <dsp:cNvPr id="0" name=""/>
        <dsp:cNvSpPr/>
      </dsp:nvSpPr>
      <dsp:spPr>
        <a:xfrm>
          <a:off x="3410633"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205ED-6902-46FD-A43E-52E5F40E8710}">
      <dsp:nvSpPr>
        <dsp:cNvPr id="0" name=""/>
        <dsp:cNvSpPr/>
      </dsp:nvSpPr>
      <dsp:spPr>
        <a:xfrm>
          <a:off x="3689102" y="31836"/>
          <a:ext cx="3328853" cy="1018764"/>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3: Permitting &amp; inspection for solar</a:t>
          </a:r>
          <a:endParaRPr lang="en-US" sz="1400" b="1" kern="1200">
            <a:latin typeface="+mn-lt"/>
            <a:ea typeface="Calibri"/>
            <a:cs typeface="Calibri"/>
          </a:endParaRPr>
        </a:p>
        <a:p>
          <a:pPr marL="0" lvl="0" indent="0" algn="l" defTabSz="622300">
            <a:lnSpc>
              <a:spcPct val="90000"/>
            </a:lnSpc>
            <a:spcBef>
              <a:spcPct val="0"/>
            </a:spcBef>
            <a:spcAft>
              <a:spcPct val="35000"/>
            </a:spcAft>
            <a:buNone/>
          </a:pPr>
          <a:r>
            <a:rPr lang="en-US" sz="1400" b="0" kern="1200">
              <a:latin typeface="+mn-lt"/>
              <a:ea typeface="Calibri"/>
              <a:cs typeface="Calibri"/>
            </a:rPr>
            <a:t>Training on best practices for permitting and inspecting solar arrays</a:t>
          </a:r>
        </a:p>
      </dsp:txBody>
      <dsp:txXfrm>
        <a:off x="3738834" y="81568"/>
        <a:ext cx="3229389" cy="919300"/>
      </dsp:txXfrm>
    </dsp:sp>
    <dsp:sp modelId="{0D5CD500-FFB7-4036-8CA5-23EA802A7540}">
      <dsp:nvSpPr>
        <dsp:cNvPr id="0" name=""/>
        <dsp:cNvSpPr/>
      </dsp:nvSpPr>
      <dsp:spPr>
        <a:xfrm>
          <a:off x="5353528" y="1050601"/>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44E72F3-F0E4-4085-9897-90C7152B92CE}">
      <dsp:nvSpPr>
        <dsp:cNvPr id="0" name=""/>
        <dsp:cNvSpPr/>
      </dsp:nvSpPr>
      <dsp:spPr>
        <a:xfrm>
          <a:off x="6126662" y="1186162"/>
          <a:ext cx="278356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i="1" kern="1200">
              <a:highlight>
                <a:srgbClr val="FFFF00"/>
              </a:highlight>
              <a:latin typeface="+mn-lt"/>
              <a:ea typeface="Calibri"/>
              <a:cs typeface="Calibri"/>
            </a:rPr>
            <a:t>June 5, 2025</a:t>
          </a:r>
        </a:p>
      </dsp:txBody>
      <dsp:txXfrm>
        <a:off x="6126662" y="1186162"/>
        <a:ext cx="2783560" cy="382961"/>
      </dsp:txXfrm>
    </dsp:sp>
    <dsp:sp modelId="{1D2C9902-86E2-49FA-A2D5-D6D806129A4E}">
      <dsp:nvSpPr>
        <dsp:cNvPr id="0" name=""/>
        <dsp:cNvSpPr/>
      </dsp:nvSpPr>
      <dsp:spPr>
        <a:xfrm>
          <a:off x="5328110"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2164C-D818-41C1-BB1A-ABFA6C35430B}">
      <dsp:nvSpPr>
        <dsp:cNvPr id="0" name=""/>
        <dsp:cNvSpPr/>
      </dsp:nvSpPr>
      <dsp:spPr>
        <a:xfrm>
          <a:off x="5689437" y="2338434"/>
          <a:ext cx="3658009" cy="1018764"/>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4: Community engagement &amp; municipal operations</a:t>
          </a:r>
          <a:endParaRPr lang="en-US" sz="1400" b="0" kern="1200">
            <a:latin typeface="+mn-lt"/>
            <a:ea typeface="Calibri"/>
            <a:cs typeface="Calibri"/>
          </a:endParaRPr>
        </a:p>
        <a:p>
          <a:pPr marL="0" lvl="0" indent="0" algn="l" defTabSz="622300">
            <a:lnSpc>
              <a:spcPct val="90000"/>
            </a:lnSpc>
            <a:spcBef>
              <a:spcPct val="0"/>
            </a:spcBef>
            <a:spcAft>
              <a:spcPct val="35000"/>
            </a:spcAft>
            <a:buNone/>
          </a:pPr>
          <a:r>
            <a:rPr lang="en-US" sz="1400" kern="1200"/>
            <a:t>Guidance on how to support residents,                 businesses, and your own operations teams as they consider adopting solar</a:t>
          </a:r>
          <a:endParaRPr lang="en-US" sz="1400" b="0" kern="1200">
            <a:latin typeface="+mn-lt"/>
            <a:ea typeface="Calibri"/>
            <a:cs typeface="Calibri"/>
          </a:endParaRPr>
        </a:p>
      </dsp:txBody>
      <dsp:txXfrm>
        <a:off x="5739169" y="2388166"/>
        <a:ext cx="3558545" cy="919300"/>
      </dsp:txXfrm>
    </dsp:sp>
    <dsp:sp modelId="{93DD9E7D-C9B5-49EA-9742-1E06F720D38B}">
      <dsp:nvSpPr>
        <dsp:cNvPr id="0" name=""/>
        <dsp:cNvSpPr/>
      </dsp:nvSpPr>
      <dsp:spPr>
        <a:xfrm>
          <a:off x="7518442" y="1694517"/>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7473DFF-CE69-4332-AFB8-DF16049E44F3}">
      <dsp:nvSpPr>
        <dsp:cNvPr id="0" name=""/>
        <dsp:cNvSpPr/>
      </dsp:nvSpPr>
      <dsp:spPr>
        <a:xfrm>
          <a:off x="8208717" y="1852863"/>
          <a:ext cx="2783560" cy="376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b="1" kern="1200">
              <a:latin typeface="+mn-lt"/>
              <a:cs typeface="Calibri"/>
            </a:rPr>
            <a:t>July 9, 2025</a:t>
          </a:r>
        </a:p>
      </dsp:txBody>
      <dsp:txXfrm>
        <a:off x="8208717" y="1852863"/>
        <a:ext cx="2783560" cy="376388"/>
      </dsp:txXfrm>
    </dsp:sp>
    <dsp:sp modelId="{074EAA2B-78B8-4BE6-910C-DC187E7EDE9B}">
      <dsp:nvSpPr>
        <dsp:cNvPr id="0" name=""/>
        <dsp:cNvSpPr/>
      </dsp:nvSpPr>
      <dsp:spPr>
        <a:xfrm>
          <a:off x="7493024"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6C319B-54F0-4671-8544-55EF21A7C4C8}">
      <dsp:nvSpPr>
        <dsp:cNvPr id="0" name=""/>
        <dsp:cNvSpPr/>
      </dsp:nvSpPr>
      <dsp:spPr>
        <a:xfrm>
          <a:off x="8000109" y="-12594"/>
          <a:ext cx="3163136" cy="1159723"/>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kern="1200">
              <a:latin typeface="+mn-lt"/>
              <a:cs typeface="Calibri"/>
            </a:rPr>
            <a:t>Session 5: Wrap up &amp; next steps</a:t>
          </a:r>
        </a:p>
        <a:p>
          <a:pPr marL="0" lvl="0" indent="0" algn="l" defTabSz="622300">
            <a:lnSpc>
              <a:spcPct val="90000"/>
            </a:lnSpc>
            <a:spcBef>
              <a:spcPct val="0"/>
            </a:spcBef>
            <a:spcAft>
              <a:spcPct val="35000"/>
            </a:spcAft>
            <a:buNone/>
          </a:pPr>
          <a:r>
            <a:rPr lang="en-US" sz="1400" b="0" kern="1200">
              <a:latin typeface="+mn-lt"/>
              <a:cs typeface="Calibri"/>
            </a:rPr>
            <a:t>Address any outstanding questions and chart a pathway forward</a:t>
          </a:r>
        </a:p>
      </dsp:txBody>
      <dsp:txXfrm>
        <a:off x="8056722" y="44019"/>
        <a:ext cx="3049910" cy="1046497"/>
      </dsp:txXfrm>
    </dsp:sp>
    <dsp:sp modelId="{7A2A7E25-4C71-4F35-A2D3-523748678BFA}">
      <dsp:nvSpPr>
        <dsp:cNvPr id="0" name=""/>
        <dsp:cNvSpPr/>
      </dsp:nvSpPr>
      <dsp:spPr>
        <a:xfrm>
          <a:off x="9600497" y="1083552"/>
          <a:ext cx="0" cy="632865"/>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1EF3E50-6E94-471B-9709-389F6897DC68}">
      <dsp:nvSpPr>
        <dsp:cNvPr id="0" name=""/>
        <dsp:cNvSpPr/>
      </dsp:nvSpPr>
      <dsp:spPr>
        <a:xfrm>
          <a:off x="9575080" y="1702488"/>
          <a:ext cx="50835" cy="4996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7FAAC-9331-472D-AD12-382CFC66B2BE}">
      <dsp:nvSpPr>
        <dsp:cNvPr id="0" name=""/>
        <dsp:cNvSpPr/>
      </dsp:nvSpPr>
      <dsp:spPr>
        <a:xfrm>
          <a:off x="0" y="1298914"/>
          <a:ext cx="10931819" cy="173188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1BD37-723D-441C-B792-64380FDC7A4D}">
      <dsp:nvSpPr>
        <dsp:cNvPr id="0" name=""/>
        <dsp:cNvSpPr/>
      </dsp:nvSpPr>
      <dsp:spPr>
        <a:xfrm>
          <a:off x="3039" y="0"/>
          <a:ext cx="1933304" cy="173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rtl="0">
            <a:lnSpc>
              <a:spcPct val="90000"/>
            </a:lnSpc>
            <a:spcBef>
              <a:spcPct val="0"/>
            </a:spcBef>
            <a:spcAft>
              <a:spcPct val="35000"/>
            </a:spcAft>
            <a:buNone/>
          </a:pPr>
          <a:r>
            <a:rPr lang="en-US" sz="1400" kern="1200">
              <a:latin typeface="Arial"/>
              <a:cs typeface="Arial"/>
            </a:rPr>
            <a:t>Build Your Team</a:t>
          </a:r>
        </a:p>
        <a:p>
          <a:pPr marL="57150" lvl="1" indent="-57150" algn="l" defTabSz="488950" rtl="0">
            <a:lnSpc>
              <a:spcPct val="90000"/>
            </a:lnSpc>
            <a:spcBef>
              <a:spcPct val="0"/>
            </a:spcBef>
            <a:spcAft>
              <a:spcPct val="15000"/>
            </a:spcAft>
            <a:buChar char="•"/>
          </a:pPr>
          <a:r>
            <a:rPr lang="en-US" sz="1100" kern="1200">
              <a:latin typeface="Arial"/>
              <a:cs typeface="Arial"/>
            </a:rPr>
            <a:t>Energy Manager(s)</a:t>
          </a:r>
        </a:p>
        <a:p>
          <a:pPr marL="57150" lvl="1" indent="-57150" algn="l" defTabSz="488950" rtl="0">
            <a:lnSpc>
              <a:spcPct val="90000"/>
            </a:lnSpc>
            <a:spcBef>
              <a:spcPct val="0"/>
            </a:spcBef>
            <a:spcAft>
              <a:spcPct val="15000"/>
            </a:spcAft>
            <a:buChar char="•"/>
          </a:pPr>
          <a:r>
            <a:rPr lang="en-US" sz="1100" kern="1200">
              <a:latin typeface="Arial"/>
              <a:cs typeface="Arial"/>
            </a:rPr>
            <a:t>Facility/Site Manager(s)</a:t>
          </a:r>
        </a:p>
        <a:p>
          <a:pPr marL="57150" lvl="1" indent="-57150" algn="l" defTabSz="488950" rtl="0">
            <a:lnSpc>
              <a:spcPct val="90000"/>
            </a:lnSpc>
            <a:spcBef>
              <a:spcPct val="0"/>
            </a:spcBef>
            <a:spcAft>
              <a:spcPct val="15000"/>
            </a:spcAft>
            <a:buChar char="•"/>
          </a:pPr>
          <a:r>
            <a:rPr lang="en-US" sz="1100" kern="1200">
              <a:latin typeface="Arial"/>
              <a:cs typeface="Arial"/>
            </a:rPr>
            <a:t>Financial Departments</a:t>
          </a:r>
        </a:p>
        <a:p>
          <a:pPr marL="57150" lvl="1" indent="-57150" algn="l" defTabSz="488950" rtl="0">
            <a:lnSpc>
              <a:spcPct val="90000"/>
            </a:lnSpc>
            <a:spcBef>
              <a:spcPct val="0"/>
            </a:spcBef>
            <a:spcAft>
              <a:spcPct val="15000"/>
            </a:spcAft>
            <a:buChar char="•"/>
          </a:pPr>
          <a:r>
            <a:rPr lang="en-US" sz="1100" kern="1200">
              <a:latin typeface="Arial"/>
              <a:cs typeface="Arial"/>
            </a:rPr>
            <a:t>Procurement Officers</a:t>
          </a:r>
        </a:p>
      </dsp:txBody>
      <dsp:txXfrm>
        <a:off x="3039" y="0"/>
        <a:ext cx="1933304" cy="1731886"/>
      </dsp:txXfrm>
    </dsp:sp>
    <dsp:sp modelId="{3399E48C-503E-44FC-AAD2-49592B0BFC4D}">
      <dsp:nvSpPr>
        <dsp:cNvPr id="0" name=""/>
        <dsp:cNvSpPr/>
      </dsp:nvSpPr>
      <dsp:spPr>
        <a:xfrm>
          <a:off x="753206" y="1948372"/>
          <a:ext cx="432971" cy="432971"/>
        </a:xfrm>
        <a:prstGeom prst="ellips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6E437-A3B2-4FEC-BCCA-FDC185B70F38}">
      <dsp:nvSpPr>
        <dsp:cNvPr id="0" name=""/>
        <dsp:cNvSpPr/>
      </dsp:nvSpPr>
      <dsp:spPr>
        <a:xfrm>
          <a:off x="2030382" y="2597829"/>
          <a:ext cx="1880774" cy="173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rtl="0">
            <a:lnSpc>
              <a:spcPct val="90000"/>
            </a:lnSpc>
            <a:spcBef>
              <a:spcPct val="0"/>
            </a:spcBef>
            <a:spcAft>
              <a:spcPct val="35000"/>
            </a:spcAft>
            <a:buNone/>
          </a:pPr>
          <a:r>
            <a:rPr lang="en-US" sz="1400" kern="1200">
              <a:latin typeface="Arial"/>
              <a:cs typeface="Arial"/>
            </a:rPr>
            <a:t>Evaluate On-Site Solar Opportunities</a:t>
          </a:r>
        </a:p>
        <a:p>
          <a:pPr marL="57150" lvl="1" indent="-57150" algn="l" defTabSz="488950" rtl="0">
            <a:lnSpc>
              <a:spcPct val="90000"/>
            </a:lnSpc>
            <a:spcBef>
              <a:spcPct val="0"/>
            </a:spcBef>
            <a:spcAft>
              <a:spcPct val="15000"/>
            </a:spcAft>
            <a:buChar char="•"/>
          </a:pPr>
          <a:r>
            <a:rPr lang="en-US" sz="1100" kern="1200">
              <a:latin typeface="Arial"/>
              <a:cs typeface="Arial"/>
            </a:rPr>
            <a:t>Compile an inventory of buildings, parking lots, and land near municipal facilities</a:t>
          </a:r>
        </a:p>
        <a:p>
          <a:pPr marL="57150" lvl="1" indent="-57150" algn="l" defTabSz="488950" rtl="0">
            <a:lnSpc>
              <a:spcPct val="90000"/>
            </a:lnSpc>
            <a:spcBef>
              <a:spcPct val="0"/>
            </a:spcBef>
            <a:spcAft>
              <a:spcPct val="15000"/>
            </a:spcAft>
            <a:buChar char="•"/>
          </a:pPr>
          <a:r>
            <a:rPr lang="en-US" sz="1100" kern="1200">
              <a:latin typeface="Arial"/>
              <a:cs typeface="Arial"/>
            </a:rPr>
            <a:t>Use tools like Project Sunroof and </a:t>
          </a:r>
          <a:r>
            <a:rPr lang="en-US" sz="1100" kern="1200" err="1">
              <a:latin typeface="Arial"/>
              <a:cs typeface="Arial"/>
            </a:rPr>
            <a:t>PVWatts</a:t>
          </a:r>
          <a:r>
            <a:rPr lang="en-US" sz="1100" kern="1200">
              <a:latin typeface="Arial"/>
              <a:cs typeface="Arial"/>
            </a:rPr>
            <a:t> to evaluate solar potential</a:t>
          </a:r>
        </a:p>
      </dsp:txBody>
      <dsp:txXfrm>
        <a:off x="2030382" y="2597829"/>
        <a:ext cx="1880774" cy="1731886"/>
      </dsp:txXfrm>
    </dsp:sp>
    <dsp:sp modelId="{879A9D2F-7C54-4D80-AA1E-75460D285ABB}">
      <dsp:nvSpPr>
        <dsp:cNvPr id="0" name=""/>
        <dsp:cNvSpPr/>
      </dsp:nvSpPr>
      <dsp:spPr>
        <a:xfrm>
          <a:off x="2754284" y="1948372"/>
          <a:ext cx="432971" cy="432971"/>
        </a:xfrm>
        <a:prstGeom prst="ellipse">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52AFB-2609-46E8-93A2-F64D75A4FFC1}">
      <dsp:nvSpPr>
        <dsp:cNvPr id="0" name=""/>
        <dsp:cNvSpPr/>
      </dsp:nvSpPr>
      <dsp:spPr>
        <a:xfrm>
          <a:off x="4005196" y="0"/>
          <a:ext cx="1880774" cy="173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rtl="0">
            <a:lnSpc>
              <a:spcPct val="90000"/>
            </a:lnSpc>
            <a:spcBef>
              <a:spcPct val="0"/>
            </a:spcBef>
            <a:spcAft>
              <a:spcPct val="35000"/>
            </a:spcAft>
            <a:buNone/>
          </a:pPr>
          <a:r>
            <a:rPr lang="en-US" sz="1400" kern="1200">
              <a:latin typeface="Arial"/>
              <a:cs typeface="Arial"/>
            </a:rPr>
            <a:t>Decide on Ownership and Financing</a:t>
          </a:r>
        </a:p>
        <a:p>
          <a:pPr marL="57150" lvl="1" indent="-57150" algn="l" defTabSz="488950" rtl="0">
            <a:lnSpc>
              <a:spcPct val="90000"/>
            </a:lnSpc>
            <a:spcBef>
              <a:spcPct val="0"/>
            </a:spcBef>
            <a:spcAft>
              <a:spcPct val="15000"/>
            </a:spcAft>
            <a:buChar char="•"/>
          </a:pPr>
          <a:r>
            <a:rPr lang="en-US" sz="1100" kern="1200">
              <a:latin typeface="Arial"/>
              <a:cs typeface="Arial"/>
            </a:rPr>
            <a:t>Understand what ownership, funding and financing options are available</a:t>
          </a:r>
        </a:p>
      </dsp:txBody>
      <dsp:txXfrm>
        <a:off x="4005196" y="0"/>
        <a:ext cx="1880774" cy="1731886"/>
      </dsp:txXfrm>
    </dsp:sp>
    <dsp:sp modelId="{6E5F78D1-05E2-44F9-802B-FA35E061741D}">
      <dsp:nvSpPr>
        <dsp:cNvPr id="0" name=""/>
        <dsp:cNvSpPr/>
      </dsp:nvSpPr>
      <dsp:spPr>
        <a:xfrm>
          <a:off x="4729097" y="1948372"/>
          <a:ext cx="432971" cy="432971"/>
        </a:xfrm>
        <a:prstGeom prst="ellipse">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48E2FD-27EC-466A-8606-AB14181F78FD}">
      <dsp:nvSpPr>
        <dsp:cNvPr id="0" name=""/>
        <dsp:cNvSpPr/>
      </dsp:nvSpPr>
      <dsp:spPr>
        <a:xfrm>
          <a:off x="6013713" y="2597829"/>
          <a:ext cx="1880774" cy="173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rtl="0">
            <a:lnSpc>
              <a:spcPct val="90000"/>
            </a:lnSpc>
            <a:spcBef>
              <a:spcPct val="0"/>
            </a:spcBef>
            <a:spcAft>
              <a:spcPct val="35000"/>
            </a:spcAft>
            <a:buNone/>
          </a:pPr>
          <a:r>
            <a:rPr lang="en-US" sz="1400" kern="1200">
              <a:latin typeface="Arial"/>
              <a:cs typeface="Arial"/>
            </a:rPr>
            <a:t>Run Your Solicitation</a:t>
          </a:r>
        </a:p>
        <a:p>
          <a:pPr marL="57150" lvl="1" indent="-57150" algn="l" defTabSz="488950" rtl="0">
            <a:lnSpc>
              <a:spcPct val="90000"/>
            </a:lnSpc>
            <a:spcBef>
              <a:spcPct val="0"/>
            </a:spcBef>
            <a:spcAft>
              <a:spcPct val="15000"/>
            </a:spcAft>
            <a:buChar char="•"/>
          </a:pPr>
          <a:r>
            <a:rPr lang="en-US" sz="1100" kern="1200">
              <a:latin typeface="Arial"/>
              <a:cs typeface="Arial"/>
            </a:rPr>
            <a:t>Develop your RFP and evaluate proposals </a:t>
          </a:r>
        </a:p>
        <a:p>
          <a:pPr marL="57150" lvl="1" indent="-57150" algn="l" defTabSz="488950" rtl="0">
            <a:lnSpc>
              <a:spcPct val="90000"/>
            </a:lnSpc>
            <a:spcBef>
              <a:spcPct val="0"/>
            </a:spcBef>
            <a:spcAft>
              <a:spcPct val="15000"/>
            </a:spcAft>
            <a:buChar char="•"/>
          </a:pPr>
          <a:r>
            <a:rPr lang="en-US" sz="1100" kern="1200">
              <a:latin typeface="Arial"/>
              <a:cs typeface="Arial"/>
            </a:rPr>
            <a:t>Negotiate terms and award your contract</a:t>
          </a:r>
        </a:p>
      </dsp:txBody>
      <dsp:txXfrm>
        <a:off x="6013713" y="2597829"/>
        <a:ext cx="1880774" cy="1731886"/>
      </dsp:txXfrm>
    </dsp:sp>
    <dsp:sp modelId="{6D72B75B-DA94-4A4A-94FA-73D6D35FB764}">
      <dsp:nvSpPr>
        <dsp:cNvPr id="0" name=""/>
        <dsp:cNvSpPr/>
      </dsp:nvSpPr>
      <dsp:spPr>
        <a:xfrm>
          <a:off x="6703911" y="1948372"/>
          <a:ext cx="432971" cy="432971"/>
        </a:xfrm>
        <a:prstGeom prst="ellipse">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91857-1DBB-4419-A315-88F24976C3F4}">
      <dsp:nvSpPr>
        <dsp:cNvPr id="0" name=""/>
        <dsp:cNvSpPr/>
      </dsp:nvSpPr>
      <dsp:spPr>
        <a:xfrm>
          <a:off x="7954822" y="0"/>
          <a:ext cx="1880774" cy="173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rtl="0">
            <a:lnSpc>
              <a:spcPct val="90000"/>
            </a:lnSpc>
            <a:spcBef>
              <a:spcPct val="0"/>
            </a:spcBef>
            <a:spcAft>
              <a:spcPct val="35000"/>
            </a:spcAft>
            <a:buNone/>
          </a:pPr>
          <a:r>
            <a:rPr lang="en-US" sz="1400" kern="1200">
              <a:latin typeface="Arial"/>
              <a:cs typeface="Arial"/>
            </a:rPr>
            <a:t>Monitor Results and Learn</a:t>
          </a:r>
        </a:p>
        <a:p>
          <a:pPr marL="57150" lvl="1" indent="-57150" algn="l" defTabSz="488950" rtl="0">
            <a:lnSpc>
              <a:spcPct val="90000"/>
            </a:lnSpc>
            <a:spcBef>
              <a:spcPct val="0"/>
            </a:spcBef>
            <a:spcAft>
              <a:spcPct val="15000"/>
            </a:spcAft>
            <a:buChar char="•"/>
          </a:pPr>
          <a:r>
            <a:rPr lang="en-US" sz="1100" kern="1200">
              <a:latin typeface="Arial"/>
              <a:cs typeface="Arial"/>
            </a:rPr>
            <a:t>Record lessons learned from the procurement process </a:t>
          </a:r>
        </a:p>
      </dsp:txBody>
      <dsp:txXfrm>
        <a:off x="7954822" y="0"/>
        <a:ext cx="1880774" cy="1731886"/>
      </dsp:txXfrm>
    </dsp:sp>
    <dsp:sp modelId="{9FBACA84-7AFD-4628-A8A6-284D227F37DC}">
      <dsp:nvSpPr>
        <dsp:cNvPr id="0" name=""/>
        <dsp:cNvSpPr/>
      </dsp:nvSpPr>
      <dsp:spPr>
        <a:xfrm>
          <a:off x="8678724" y="1948372"/>
          <a:ext cx="432971" cy="432971"/>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B8344-C3F7-4F41-B6B4-B6F96CF6C97C}">
      <dsp:nvSpPr>
        <dsp:cNvPr id="0" name=""/>
        <dsp:cNvSpPr/>
      </dsp:nvSpPr>
      <dsp:spPr>
        <a:xfrm>
          <a:off x="0" y="47630"/>
          <a:ext cx="4792178" cy="38785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Site Characteristics</a:t>
          </a:r>
        </a:p>
      </dsp:txBody>
      <dsp:txXfrm>
        <a:off x="18934" y="66564"/>
        <a:ext cx="4754310" cy="349987"/>
      </dsp:txXfrm>
    </dsp:sp>
    <dsp:sp modelId="{FD824339-A799-45FF-B5BE-DD847C6DD07E}">
      <dsp:nvSpPr>
        <dsp:cNvPr id="0" name=""/>
        <dsp:cNvSpPr/>
      </dsp:nvSpPr>
      <dsp:spPr>
        <a:xfrm>
          <a:off x="0" y="429505"/>
          <a:ext cx="4792178" cy="204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5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altLang="zh-CN" sz="1300" b="0" kern="1200">
              <a:latin typeface="Arial"/>
              <a:cs typeface="Arial"/>
            </a:rPr>
            <a:t>Structural and electrical evaluation</a:t>
          </a:r>
        </a:p>
        <a:p>
          <a:pPr marL="114300" lvl="1" indent="-114300" algn="l" defTabSz="577850">
            <a:lnSpc>
              <a:spcPct val="90000"/>
            </a:lnSpc>
            <a:spcBef>
              <a:spcPct val="0"/>
            </a:spcBef>
            <a:spcAft>
              <a:spcPct val="20000"/>
            </a:spcAft>
            <a:buChar char="•"/>
          </a:pPr>
          <a:r>
            <a:rPr lang="en-US" altLang="zh-CN" sz="1300" b="0" kern="1200">
              <a:latin typeface="Arial"/>
              <a:cs typeface="Arial"/>
            </a:rPr>
            <a:t>Building orientation	</a:t>
          </a:r>
        </a:p>
        <a:p>
          <a:pPr marL="114300" lvl="1" indent="-114300" algn="l" defTabSz="577850">
            <a:lnSpc>
              <a:spcPct val="90000"/>
            </a:lnSpc>
            <a:spcBef>
              <a:spcPct val="0"/>
            </a:spcBef>
            <a:spcAft>
              <a:spcPct val="20000"/>
            </a:spcAft>
            <a:buChar char="•"/>
          </a:pPr>
          <a:r>
            <a:rPr lang="en-US" altLang="zh-CN" sz="1300" b="0" kern="1200">
              <a:latin typeface="Arial"/>
              <a:cs typeface="Arial"/>
            </a:rPr>
            <a:t>Shading from trees, buildings, power lines</a:t>
          </a:r>
        </a:p>
        <a:p>
          <a:pPr marL="114300" lvl="1" indent="-114300" algn="l" defTabSz="577850">
            <a:lnSpc>
              <a:spcPct val="90000"/>
            </a:lnSpc>
            <a:spcBef>
              <a:spcPct val="0"/>
            </a:spcBef>
            <a:spcAft>
              <a:spcPct val="20000"/>
            </a:spcAft>
            <a:buChar char="•"/>
          </a:pPr>
          <a:r>
            <a:rPr lang="en-US" altLang="zh-CN" sz="1300" b="0" kern="1200">
              <a:latin typeface="Arial"/>
              <a:cs typeface="Arial"/>
            </a:rPr>
            <a:t>Roof type, age, weight bearing ability	</a:t>
          </a:r>
        </a:p>
        <a:p>
          <a:pPr marL="114300" lvl="1" indent="-114300" algn="l" defTabSz="577850">
            <a:lnSpc>
              <a:spcPct val="90000"/>
            </a:lnSpc>
            <a:spcBef>
              <a:spcPct val="0"/>
            </a:spcBef>
            <a:spcAft>
              <a:spcPct val="20000"/>
            </a:spcAft>
            <a:buChar char="•"/>
          </a:pPr>
          <a:r>
            <a:rPr lang="en-US" altLang="zh-CN" sz="1300" b="0" kern="1200">
              <a:latin typeface="Arial"/>
              <a:cs typeface="Arial"/>
            </a:rPr>
            <a:t>HVAC or other rooftop obstacles	</a:t>
          </a:r>
        </a:p>
        <a:p>
          <a:pPr marL="114300" lvl="1" indent="-114300" algn="l" defTabSz="577850">
            <a:lnSpc>
              <a:spcPct val="90000"/>
            </a:lnSpc>
            <a:spcBef>
              <a:spcPct val="0"/>
            </a:spcBef>
            <a:spcAft>
              <a:spcPct val="20000"/>
            </a:spcAft>
            <a:buChar char="•"/>
          </a:pPr>
          <a:r>
            <a:rPr lang="en-US" altLang="zh-CN" sz="1300" b="0" kern="1200">
              <a:latin typeface="Arial"/>
              <a:cs typeface="Arial"/>
            </a:rPr>
            <a:t>Location of interconnection points</a:t>
          </a:r>
        </a:p>
        <a:p>
          <a:pPr marL="114300" lvl="1" indent="-114300" algn="l" defTabSz="577850">
            <a:lnSpc>
              <a:spcPct val="90000"/>
            </a:lnSpc>
            <a:spcBef>
              <a:spcPct val="0"/>
            </a:spcBef>
            <a:spcAft>
              <a:spcPct val="20000"/>
            </a:spcAft>
            <a:buChar char="•"/>
          </a:pPr>
          <a:r>
            <a:rPr lang="en-US" altLang="zh-CN" sz="1300" b="0" kern="1200">
              <a:latin typeface="Arial"/>
              <a:cs typeface="Arial"/>
            </a:rPr>
            <a:t>Damage or theft hazards	</a:t>
          </a:r>
        </a:p>
        <a:p>
          <a:pPr marL="114300" lvl="1" indent="-114300" algn="l" defTabSz="577850">
            <a:lnSpc>
              <a:spcPct val="90000"/>
            </a:lnSpc>
            <a:spcBef>
              <a:spcPct val="0"/>
            </a:spcBef>
            <a:spcAft>
              <a:spcPct val="20000"/>
            </a:spcAft>
            <a:buChar char="•"/>
          </a:pPr>
          <a:r>
            <a:rPr lang="en-US" altLang="zh-CN" sz="1300" b="0" kern="1200">
              <a:latin typeface="Arial"/>
              <a:cs typeface="Arial"/>
            </a:rPr>
            <a:t>Construction concerns and design considerations</a:t>
          </a:r>
        </a:p>
        <a:p>
          <a:pPr marL="114300" lvl="1" indent="-114300" algn="l" defTabSz="577850">
            <a:lnSpc>
              <a:spcPct val="90000"/>
            </a:lnSpc>
            <a:spcBef>
              <a:spcPct val="0"/>
            </a:spcBef>
            <a:spcAft>
              <a:spcPct val="20000"/>
            </a:spcAft>
            <a:buChar char="•"/>
          </a:pPr>
          <a:r>
            <a:rPr lang="en-US" altLang="zh-CN" sz="1300" b="0" kern="1200">
              <a:latin typeface="Arial"/>
              <a:cs typeface="Arial"/>
            </a:rPr>
            <a:t>Site use planning and parcel ownership</a:t>
          </a:r>
        </a:p>
        <a:p>
          <a:pPr marL="114300" lvl="1" indent="-114300" algn="l" defTabSz="577850">
            <a:lnSpc>
              <a:spcPct val="90000"/>
            </a:lnSpc>
            <a:spcBef>
              <a:spcPct val="0"/>
            </a:spcBef>
            <a:spcAft>
              <a:spcPct val="20000"/>
            </a:spcAft>
            <a:buChar char="•"/>
          </a:pPr>
          <a:r>
            <a:rPr lang="en-US" altLang="zh-CN" sz="1300" b="0" kern="1200">
              <a:latin typeface="Arial"/>
              <a:cs typeface="Arial"/>
            </a:rPr>
            <a:t>Additional uses/benefits for solar carports</a:t>
          </a:r>
        </a:p>
      </dsp:txBody>
      <dsp:txXfrm>
        <a:off x="0" y="429505"/>
        <a:ext cx="4792178" cy="2041020"/>
      </dsp:txXfrm>
    </dsp:sp>
    <dsp:sp modelId="{03F36D97-5BA3-4CD1-A903-E3934D542C88}">
      <dsp:nvSpPr>
        <dsp:cNvPr id="0" name=""/>
        <dsp:cNvSpPr/>
      </dsp:nvSpPr>
      <dsp:spPr>
        <a:xfrm>
          <a:off x="0" y="2470525"/>
          <a:ext cx="4792178" cy="38785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Economic impact</a:t>
          </a:r>
        </a:p>
      </dsp:txBody>
      <dsp:txXfrm>
        <a:off x="18934" y="2489459"/>
        <a:ext cx="4754310" cy="349987"/>
      </dsp:txXfrm>
    </dsp:sp>
    <dsp:sp modelId="{F05719D5-EF96-4958-91EA-E5FDBDA77318}">
      <dsp:nvSpPr>
        <dsp:cNvPr id="0" name=""/>
        <dsp:cNvSpPr/>
      </dsp:nvSpPr>
      <dsp:spPr>
        <a:xfrm>
          <a:off x="0" y="2858380"/>
          <a:ext cx="4792178"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5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Utility rates</a:t>
          </a:r>
        </a:p>
        <a:p>
          <a:pPr marL="114300" lvl="1" indent="-114300" algn="l" defTabSz="577850" rtl="0">
            <a:lnSpc>
              <a:spcPct val="90000"/>
            </a:lnSpc>
            <a:spcBef>
              <a:spcPct val="0"/>
            </a:spcBef>
            <a:spcAft>
              <a:spcPct val="20000"/>
            </a:spcAft>
            <a:buChar char="•"/>
          </a:pPr>
          <a:r>
            <a:rPr lang="en-US" sz="1300" kern="1200">
              <a:latin typeface="Arial"/>
              <a:cs typeface="Arial"/>
            </a:rPr>
            <a:t>Net Energy Metering (NEM)</a:t>
          </a:r>
        </a:p>
        <a:p>
          <a:pPr marL="114300" lvl="1" indent="-114300" algn="l" defTabSz="577850">
            <a:lnSpc>
              <a:spcPct val="90000"/>
            </a:lnSpc>
            <a:spcBef>
              <a:spcPct val="0"/>
            </a:spcBef>
            <a:spcAft>
              <a:spcPct val="20000"/>
            </a:spcAft>
            <a:buChar char="•"/>
          </a:pPr>
          <a:r>
            <a:rPr lang="en-US" sz="1300" kern="1200"/>
            <a:t>Funding and incentives</a:t>
          </a:r>
        </a:p>
        <a:p>
          <a:pPr marL="114300" lvl="1" indent="-114300" algn="l" defTabSz="577850">
            <a:lnSpc>
              <a:spcPct val="90000"/>
            </a:lnSpc>
            <a:spcBef>
              <a:spcPct val="0"/>
            </a:spcBef>
            <a:spcAft>
              <a:spcPct val="20000"/>
            </a:spcAft>
            <a:buChar char="•"/>
          </a:pPr>
          <a:r>
            <a:rPr lang="en-US" sz="1300" kern="1200"/>
            <a:t>Comparison of systems pricing</a:t>
          </a:r>
        </a:p>
        <a:p>
          <a:pPr marL="114300" lvl="1" indent="-114300" algn="l" defTabSz="577850" rtl="0">
            <a:lnSpc>
              <a:spcPct val="90000"/>
            </a:lnSpc>
            <a:spcBef>
              <a:spcPct val="0"/>
            </a:spcBef>
            <a:spcAft>
              <a:spcPct val="20000"/>
            </a:spcAft>
            <a:buChar char="•"/>
          </a:pPr>
          <a:r>
            <a:rPr lang="en-US" sz="1300" kern="1200">
              <a:latin typeface="Arial"/>
              <a:cs typeface="Arial"/>
            </a:rPr>
            <a:t>Levelized Cost of Energy (LCOE) analysis to determine savings</a:t>
          </a:r>
        </a:p>
        <a:p>
          <a:pPr marL="114300" lvl="1" indent="-114300" algn="l" defTabSz="577850">
            <a:lnSpc>
              <a:spcPct val="90000"/>
            </a:lnSpc>
            <a:spcBef>
              <a:spcPct val="0"/>
            </a:spcBef>
            <a:spcAft>
              <a:spcPct val="20000"/>
            </a:spcAft>
            <a:buChar char="•"/>
          </a:pPr>
          <a:r>
            <a:rPr lang="en-US" sz="1300" kern="1200"/>
            <a:t>Local workforce and economic development</a:t>
          </a:r>
        </a:p>
      </dsp:txBody>
      <dsp:txXfrm>
        <a:off x="0" y="2858380"/>
        <a:ext cx="4792178" cy="1407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3CDA2-66EF-47C1-B4B0-0B838A6FBE78}">
      <dsp:nvSpPr>
        <dsp:cNvPr id="0" name=""/>
        <dsp:cNvSpPr/>
      </dsp:nvSpPr>
      <dsp:spPr>
        <a:xfrm>
          <a:off x="45" y="7556"/>
          <a:ext cx="4347385" cy="547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b="1" kern="1200">
              <a:latin typeface="Arial" panose="020B0604020202020204" pitchFamily="34" charset="0"/>
              <a:cs typeface="Arial" panose="020B0604020202020204" pitchFamily="34" charset="0"/>
            </a:rPr>
            <a:t>Investment Tax Credit (ITC)</a:t>
          </a:r>
        </a:p>
      </dsp:txBody>
      <dsp:txXfrm>
        <a:off x="45" y="7556"/>
        <a:ext cx="4347385" cy="547200"/>
      </dsp:txXfrm>
    </dsp:sp>
    <dsp:sp modelId="{DA6BDC24-B769-464A-BAA1-A533F50F5098}">
      <dsp:nvSpPr>
        <dsp:cNvPr id="0" name=""/>
        <dsp:cNvSpPr/>
      </dsp:nvSpPr>
      <dsp:spPr>
        <a:xfrm>
          <a:off x="45" y="554757"/>
          <a:ext cx="4347385" cy="260775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Based on a percentage of eligible cost for a project</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Claimed and received once when a project is placed in service </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As of 2023, equal to 30% of the total eligible costs of a project if certain labor requirements are met</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Covers energy storage as of 2023</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Becomes tech-neutral as of 2025</a:t>
          </a:r>
        </a:p>
      </dsp:txBody>
      <dsp:txXfrm>
        <a:off x="45" y="554757"/>
        <a:ext cx="4347385" cy="2607750"/>
      </dsp:txXfrm>
    </dsp:sp>
    <dsp:sp modelId="{52832052-DF6A-4C24-9F43-3FEE50C37B9C}">
      <dsp:nvSpPr>
        <dsp:cNvPr id="0" name=""/>
        <dsp:cNvSpPr/>
      </dsp:nvSpPr>
      <dsp:spPr>
        <a:xfrm>
          <a:off x="4956064" y="7556"/>
          <a:ext cx="4347385" cy="547200"/>
        </a:xfrm>
        <a:prstGeom prst="rect">
          <a:avLst/>
        </a:prstGeom>
        <a:solidFill>
          <a:schemeClr val="accent3">
            <a:hueOff val="2710599"/>
            <a:satOff val="100000"/>
            <a:lumOff val="-14706"/>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b="1" kern="1200">
              <a:latin typeface="Arial" panose="020B0604020202020204" pitchFamily="34" charset="0"/>
              <a:cs typeface="Arial" panose="020B0604020202020204" pitchFamily="34" charset="0"/>
            </a:rPr>
            <a:t>Production Tax Credit (PTC)</a:t>
          </a:r>
        </a:p>
      </dsp:txBody>
      <dsp:txXfrm>
        <a:off x="4956064" y="7556"/>
        <a:ext cx="4347385" cy="547200"/>
      </dsp:txXfrm>
    </dsp:sp>
    <dsp:sp modelId="{925F1C88-6D59-4D34-8E3C-130BE5B64D0C}">
      <dsp:nvSpPr>
        <dsp:cNvPr id="0" name=""/>
        <dsp:cNvSpPr/>
      </dsp:nvSpPr>
      <dsp:spPr>
        <a:xfrm>
          <a:off x="4956064" y="554757"/>
          <a:ext cx="4347385" cy="2607750"/>
        </a:xfrm>
        <a:prstGeom prst="rect">
          <a:avLst/>
        </a:prstGeom>
        <a:solidFill>
          <a:schemeClr val="accent3">
            <a:tint val="40000"/>
            <a:alpha val="90000"/>
            <a:hueOff val="2029141"/>
            <a:satOff val="100000"/>
            <a:lumOff val="1779"/>
            <a:alphaOff val="0"/>
          </a:schemeClr>
        </a:solidFill>
        <a:ln w="25400" cap="flat" cmpd="sng" algn="ctr">
          <a:solidFill>
            <a:schemeClr val="accent3">
              <a:tint val="40000"/>
              <a:alpha val="90000"/>
              <a:hueOff val="2029141"/>
              <a:satOff val="100000"/>
              <a:lumOff val="1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Based on the amount of energy produced and sold by a system in a year</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Can be claimed every year for the first ten years of a system's life</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As of 2023, equal to 2.75 cents per kilowatt-hour (kWh) </a:t>
          </a:r>
        </a:p>
        <a:p>
          <a:pPr marL="171450" lvl="1" indent="-171450" algn="l" defTabSz="844550" rtl="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Does not cover energy storage</a:t>
          </a:r>
        </a:p>
        <a:p>
          <a:pPr marL="171450" lvl="1" indent="-171450" algn="l" defTabSz="844550">
            <a:lnSpc>
              <a:spcPct val="90000"/>
            </a:lnSpc>
            <a:spcBef>
              <a:spcPct val="0"/>
            </a:spcBef>
            <a:spcAft>
              <a:spcPct val="15000"/>
            </a:spcAft>
            <a:buChar char="•"/>
          </a:pPr>
          <a:r>
            <a:rPr lang="en-US" sz="1900" kern="1200">
              <a:latin typeface="Arial" panose="020B0604020202020204" pitchFamily="34" charset="0"/>
              <a:cs typeface="Arial" panose="020B0604020202020204" pitchFamily="34" charset="0"/>
            </a:rPr>
            <a:t>Becomes tech-neutral as of 2025</a:t>
          </a:r>
        </a:p>
      </dsp:txBody>
      <dsp:txXfrm>
        <a:off x="4956064" y="554757"/>
        <a:ext cx="4347385" cy="2607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E5F38-0E9E-4B70-9AA9-B8E393687E1C}">
      <dsp:nvSpPr>
        <dsp:cNvPr id="0" name=""/>
        <dsp:cNvSpPr/>
      </dsp:nvSpPr>
      <dsp:spPr>
        <a:xfrm>
          <a:off x="3357" y="844675"/>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Funds received as tax-exempt </a:t>
          </a:r>
          <a:r>
            <a:rPr lang="en-US" sz="1400" b="0" kern="1200">
              <a:latin typeface="Arial" panose="020B0604020202020204" pitchFamily="34" charset="0"/>
              <a:cs typeface="Arial" panose="020B0604020202020204" pitchFamily="34" charset="0"/>
            </a:rPr>
            <a:t>grants</a:t>
          </a:r>
          <a:r>
            <a:rPr lang="en-US" sz="1400" kern="1200">
              <a:latin typeface="Arial" panose="020B0604020202020204" pitchFamily="34" charset="0"/>
              <a:cs typeface="Arial" panose="020B0604020202020204" pitchFamily="34" charset="0"/>
            </a:rPr>
            <a:t> </a:t>
          </a:r>
          <a:r>
            <a:rPr lang="en-US" sz="1400" b="1" kern="1200">
              <a:latin typeface="Arial" panose="020B0604020202020204" pitchFamily="34" charset="0"/>
              <a:cs typeface="Arial" panose="020B0604020202020204" pitchFamily="34" charset="0"/>
            </a:rPr>
            <a:t>do not reduce the basis </a:t>
          </a:r>
          <a:r>
            <a:rPr lang="en-US" sz="1400" b="0" kern="1200">
              <a:latin typeface="Arial" panose="020B0604020202020204" pitchFamily="34" charset="0"/>
              <a:cs typeface="Arial" panose="020B0604020202020204" pitchFamily="34" charset="0"/>
            </a:rPr>
            <a:t>for any investment tax credit eligible for elective pay.</a:t>
          </a:r>
        </a:p>
      </dsp:txBody>
      <dsp:txXfrm>
        <a:off x="3357" y="844675"/>
        <a:ext cx="2663933" cy="1598359"/>
      </dsp:txXfrm>
    </dsp:sp>
    <dsp:sp modelId="{F5BA08C6-0032-4102-BBEC-EEAB11244284}">
      <dsp:nvSpPr>
        <dsp:cNvPr id="0" name=""/>
        <dsp:cNvSpPr/>
      </dsp:nvSpPr>
      <dsp:spPr>
        <a:xfrm>
          <a:off x="2933684" y="844675"/>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a:latin typeface="Arial" panose="020B0604020202020204" pitchFamily="34" charset="0"/>
              <a:cs typeface="Arial" panose="020B0604020202020204" pitchFamily="34" charset="0"/>
            </a:rPr>
            <a:t>Using tax-exempt bonds can reduce the amount of a tax credit received by </a:t>
          </a:r>
          <a:r>
            <a:rPr lang="en-US" sz="1400" b="1" kern="1200">
              <a:latin typeface="Arial" panose="020B0604020202020204" pitchFamily="34" charset="0"/>
              <a:cs typeface="Arial" panose="020B0604020202020204" pitchFamily="34" charset="0"/>
            </a:rPr>
            <a:t>up to 15%. </a:t>
          </a:r>
          <a:endParaRPr lang="en-US" sz="1400" b="0" kern="1200">
            <a:latin typeface="Arial" panose="020B0604020202020204" pitchFamily="34" charset="0"/>
            <a:cs typeface="Arial" panose="020B0604020202020204" pitchFamily="34" charset="0"/>
          </a:endParaRPr>
        </a:p>
      </dsp:txBody>
      <dsp:txXfrm>
        <a:off x="2933684" y="844675"/>
        <a:ext cx="2663933" cy="1598359"/>
      </dsp:txXfrm>
    </dsp:sp>
    <dsp:sp modelId="{A201936B-6C11-4FBA-A9CA-7047D5AFFB81}">
      <dsp:nvSpPr>
        <dsp:cNvPr id="0" name=""/>
        <dsp:cNvSpPr/>
      </dsp:nvSpPr>
      <dsp:spPr>
        <a:xfrm>
          <a:off x="5864011" y="844675"/>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Arial" panose="020B0604020202020204" pitchFamily="34" charset="0"/>
              <a:cs typeface="Arial" panose="020B0604020202020204" pitchFamily="34" charset="0"/>
            </a:rPr>
            <a:t>Elective pay requires </a:t>
          </a:r>
          <a:r>
            <a:rPr lang="en-US" sz="1400" b="1" kern="1200">
              <a:latin typeface="Arial" panose="020B0604020202020204" pitchFamily="34" charset="0"/>
              <a:cs typeface="Arial" panose="020B0604020202020204" pitchFamily="34" charset="0"/>
            </a:rPr>
            <a:t>a pre-filing registration process. </a:t>
          </a:r>
          <a:r>
            <a:rPr lang="en-US" sz="1400" kern="1200">
              <a:latin typeface="Arial" panose="020B0604020202020204" pitchFamily="34" charset="0"/>
              <a:cs typeface="Arial" panose="020B0604020202020204" pitchFamily="34" charset="0"/>
            </a:rPr>
            <a:t>Entities must pre-file for all projects they intend to claim through an online registration process. Timing process is based on relevant entities' fiscal year.</a:t>
          </a:r>
        </a:p>
      </dsp:txBody>
      <dsp:txXfrm>
        <a:off x="5864011" y="844675"/>
        <a:ext cx="2663933" cy="1598359"/>
      </dsp:txXfrm>
    </dsp:sp>
    <dsp:sp modelId="{F0880A2D-6A39-4D73-9828-26F406448B90}">
      <dsp:nvSpPr>
        <dsp:cNvPr id="0" name=""/>
        <dsp:cNvSpPr/>
      </dsp:nvSpPr>
      <dsp:spPr>
        <a:xfrm>
          <a:off x="8794337" y="844675"/>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Elective pay entities are subject to </a:t>
          </a:r>
          <a:r>
            <a:rPr lang="en-US" sz="1400" b="1" kern="1200">
              <a:latin typeface="Arial" panose="020B0604020202020204" pitchFamily="34" charset="0"/>
              <a:cs typeface="Arial" panose="020B0604020202020204" pitchFamily="34" charset="0"/>
            </a:rPr>
            <a:t>domestic content requirements</a:t>
          </a:r>
          <a:r>
            <a:rPr lang="en-US" sz="1400" b="0" kern="1200">
              <a:latin typeface="Arial" panose="020B0604020202020204" pitchFamily="34" charset="0"/>
              <a:cs typeface="Arial" panose="020B0604020202020204" pitchFamily="34" charset="0"/>
            </a:rPr>
            <a:t> for the ITC and PTC. </a:t>
          </a:r>
        </a:p>
      </dsp:txBody>
      <dsp:txXfrm>
        <a:off x="8794337" y="844675"/>
        <a:ext cx="2663933" cy="1598359"/>
      </dsp:txXfrm>
    </dsp:sp>
    <dsp:sp modelId="{427A5F4F-5798-47F6-AD70-A998AEE27474}">
      <dsp:nvSpPr>
        <dsp:cNvPr id="0" name=""/>
        <dsp:cNvSpPr/>
      </dsp:nvSpPr>
      <dsp:spPr>
        <a:xfrm>
          <a:off x="1468521" y="2709429"/>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Elective pay entities </a:t>
          </a:r>
          <a:r>
            <a:rPr lang="en-US" sz="1400" b="1" kern="1200">
              <a:latin typeface="Arial" panose="020B0604020202020204" pitchFamily="34" charset="0"/>
              <a:cs typeface="Arial" panose="020B0604020202020204" pitchFamily="34" charset="0"/>
            </a:rPr>
            <a:t>may not sell their tax credits through transferability.</a:t>
          </a:r>
        </a:p>
      </dsp:txBody>
      <dsp:txXfrm>
        <a:off x="1468521" y="2709429"/>
        <a:ext cx="2663933" cy="1598359"/>
      </dsp:txXfrm>
    </dsp:sp>
    <dsp:sp modelId="{E5B97BF3-9DBC-4C68-B8A3-F449DFB9C2D7}">
      <dsp:nvSpPr>
        <dsp:cNvPr id="0" name=""/>
        <dsp:cNvSpPr/>
      </dsp:nvSpPr>
      <dsp:spPr>
        <a:xfrm>
          <a:off x="4398847" y="2709429"/>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Entities will have to </a:t>
          </a:r>
          <a:r>
            <a:rPr lang="en-US" sz="1400" b="1" kern="1200">
              <a:latin typeface="Arial" panose="020B0604020202020204" pitchFamily="34" charset="0"/>
              <a:cs typeface="Arial" panose="020B0604020202020204" pitchFamily="34" charset="0"/>
            </a:rPr>
            <a:t>file a tax return</a:t>
          </a:r>
          <a:r>
            <a:rPr lang="en-US" sz="1400" b="0" kern="1200">
              <a:latin typeface="Arial" panose="020B0604020202020204" pitchFamily="34" charset="0"/>
              <a:cs typeface="Arial" panose="020B0604020202020204" pitchFamily="34" charset="0"/>
            </a:rPr>
            <a:t> even if they do not normally file taxes. More guidance on this process is forthcoming.</a:t>
          </a:r>
        </a:p>
      </dsp:txBody>
      <dsp:txXfrm>
        <a:off x="4398847" y="2709429"/>
        <a:ext cx="2663933" cy="1598359"/>
      </dsp:txXfrm>
    </dsp:sp>
    <dsp:sp modelId="{02C84060-FCD6-49B4-A7F1-7004FE8ECDE9}">
      <dsp:nvSpPr>
        <dsp:cNvPr id="0" name=""/>
        <dsp:cNvSpPr/>
      </dsp:nvSpPr>
      <dsp:spPr>
        <a:xfrm>
          <a:off x="7329174" y="2709429"/>
          <a:ext cx="2663933" cy="1598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a:latin typeface="Arial" panose="020B0604020202020204" pitchFamily="34" charset="0"/>
              <a:cs typeface="Arial" panose="020B0604020202020204" pitchFamily="34" charset="0"/>
            </a:rPr>
            <a:t>Elective pay refunds will come </a:t>
          </a:r>
          <a:r>
            <a:rPr lang="en-US" sz="1400" b="1" kern="1200">
              <a:latin typeface="Arial" panose="020B0604020202020204" pitchFamily="34" charset="0"/>
              <a:cs typeface="Arial" panose="020B0604020202020204" pitchFamily="34" charset="0"/>
            </a:rPr>
            <a:t>after the project has been financed and has started construction.</a:t>
          </a:r>
          <a:endParaRPr lang="en-US" sz="1400" b="0" kern="1200">
            <a:latin typeface="Arial" panose="020B0604020202020204" pitchFamily="34" charset="0"/>
            <a:cs typeface="Arial" panose="020B0604020202020204" pitchFamily="34" charset="0"/>
          </a:endParaRPr>
        </a:p>
      </dsp:txBody>
      <dsp:txXfrm>
        <a:off x="7329174" y="2709429"/>
        <a:ext cx="2663933" cy="15983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01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82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896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650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784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03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363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095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92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579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06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762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545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886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a8d95b7f8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a8d95b7f87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US"/>
          </a:p>
          <a:p>
            <a:pPr marL="0" indent="0"/>
            <a:endParaRPr lang="en-US"/>
          </a:p>
        </p:txBody>
      </p:sp>
      <p:sp>
        <p:nvSpPr>
          <p:cNvPr id="226" name="Google Shape;226;g1a8d95b7f87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14731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26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BF6A1E-C800-4A22-A4DD-42A432866286}" type="slidenum">
              <a:rPr lang="en-US"/>
              <a:t>26</a:t>
            </a:fld>
            <a:endParaRPr lang="en-US"/>
          </a:p>
        </p:txBody>
      </p:sp>
    </p:spTree>
    <p:extLst>
      <p:ext uri="{BB962C8B-B14F-4D97-AF65-F5344CB8AC3E}">
        <p14:creationId xmlns:p14="http://schemas.microsoft.com/office/powerpoint/2010/main" val="1077326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r>
              <a:rPr lang="en-US" sz="2800" b="1">
                <a:latin typeface="Arial"/>
                <a:cs typeface="Arial"/>
              </a:rPr>
              <a:t>Investment Tax Credit (ITC) (§48) </a:t>
            </a:r>
            <a:r>
              <a:rPr lang="en-US" sz="2800" b="0" i="1">
                <a:latin typeface="Arial"/>
                <a:cs typeface="Arial"/>
              </a:rPr>
              <a:t>(through 2024)</a:t>
            </a:r>
          </a:p>
          <a:p>
            <a:pPr lvl="0" rtl="0"/>
            <a:r>
              <a:rPr lang="en-US" sz="2800" b="1">
                <a:latin typeface="Arial"/>
                <a:cs typeface="Arial"/>
              </a:rPr>
              <a:t>Clean Electricity ITC (§48E) </a:t>
            </a:r>
            <a:r>
              <a:rPr lang="en-US" sz="2800" b="0" i="1">
                <a:latin typeface="Arial"/>
                <a:cs typeface="Arial"/>
              </a:rPr>
              <a:t>(beginning 2025)</a:t>
            </a:r>
          </a:p>
          <a:p>
            <a:pPr lvl="0" rtl="0"/>
            <a:r>
              <a:rPr lang="en-US" sz="2800" b="1">
                <a:latin typeface="Arial"/>
                <a:cs typeface="Arial"/>
              </a:rPr>
              <a:t>Production Tax Credit (PTC) (§45) </a:t>
            </a:r>
            <a:r>
              <a:rPr lang="en-US" sz="2800" b="0" i="1">
                <a:latin typeface="Arial"/>
                <a:cs typeface="Arial"/>
              </a:rPr>
              <a:t>(through 2024)</a:t>
            </a:r>
          </a:p>
          <a:p>
            <a:pPr lvl="0" rtl="0"/>
            <a:r>
              <a:rPr lang="en-US" sz="2800" b="1">
                <a:latin typeface="Arial"/>
                <a:cs typeface="Arial"/>
              </a:rPr>
              <a:t>Clean Electricity PTC (§45Y)</a:t>
            </a:r>
            <a:r>
              <a:rPr lang="en-US" sz="2800">
                <a:latin typeface="Arial"/>
                <a:cs typeface="Arial"/>
              </a:rPr>
              <a:t> </a:t>
            </a:r>
            <a:r>
              <a:rPr lang="en-US" sz="2800" i="1">
                <a:latin typeface="Arial"/>
                <a:cs typeface="Arial"/>
              </a:rPr>
              <a:t>(beginning 2025)</a:t>
            </a:r>
          </a:p>
          <a:p>
            <a:pPr lvl="0" rtl="0"/>
            <a:r>
              <a:rPr lang="en-US" sz="2800">
                <a:latin typeface="Arial"/>
                <a:cs typeface="Arial"/>
              </a:rPr>
              <a:t>Zero-Emission Nuclear Power Production Tax Credit (§45U)</a:t>
            </a:r>
          </a:p>
          <a:p>
            <a:pPr lvl="0" rtl="0"/>
            <a:r>
              <a:rPr lang="en-US" sz="2800" b="1">
                <a:latin typeface="Arial"/>
                <a:cs typeface="Arial"/>
              </a:rPr>
              <a:t>Alternative Fuel Vehicle Refueling Property Credit (§30C)</a:t>
            </a:r>
          </a:p>
          <a:p>
            <a:pPr lvl="0" rtl="0"/>
            <a:r>
              <a:rPr lang="en-US" sz="2800" b="1">
                <a:latin typeface="Arial"/>
                <a:cs typeface="Arial"/>
              </a:rPr>
              <a:t>Credit for Qualified Commercial Clean Vehicles (§45W)</a:t>
            </a:r>
          </a:p>
          <a:p>
            <a:pPr lvl="0" rtl="0"/>
            <a:r>
              <a:rPr lang="en-US" sz="2800">
                <a:latin typeface="Arial"/>
                <a:cs typeface="Arial"/>
              </a:rPr>
              <a:t>Clean Fuel Production Credit (§45Z)</a:t>
            </a:r>
            <a:r>
              <a:rPr lang="en-US" sz="2800" i="1">
                <a:latin typeface="Arial"/>
                <a:cs typeface="Arial"/>
              </a:rPr>
              <a:t>(beginning 2025)</a:t>
            </a:r>
          </a:p>
          <a:p>
            <a:pPr lvl="0"/>
            <a:r>
              <a:rPr lang="en-US" sz="2800">
                <a:latin typeface="Arial"/>
                <a:cs typeface="Arial"/>
              </a:rPr>
              <a:t>Clean Hydrogen Production Tax Credit (§45V)*</a:t>
            </a:r>
          </a:p>
          <a:p>
            <a:pPr lvl="0" rtl="0"/>
            <a:r>
              <a:rPr lang="en-US" sz="2800">
                <a:latin typeface="Arial"/>
                <a:cs typeface="Arial"/>
              </a:rPr>
              <a:t>Credit for Carbon Oxide Sequestration (§45Q)*</a:t>
            </a:r>
          </a:p>
          <a:p>
            <a:pPr lvl="0" rtl="0"/>
            <a:r>
              <a:rPr lang="en-US" sz="2800">
                <a:latin typeface="Arial"/>
                <a:cs typeface="Arial"/>
              </a:rPr>
              <a:t>Advanced Manufacturing Production Credit (§45X)*</a:t>
            </a:r>
          </a:p>
          <a:p>
            <a:pPr lvl="0" rtl="0"/>
            <a:r>
              <a:rPr lang="en-US" sz="2800">
                <a:latin typeface="Arial"/>
                <a:cs typeface="Arial"/>
              </a:rPr>
              <a:t>Advanced Energy Project Credit (§48C)</a:t>
            </a:r>
          </a:p>
          <a:p>
            <a:pPr lvl="0"/>
            <a:endParaRPr lang="en-US" sz="2800" i="1">
              <a:latin typeface="Arial"/>
              <a:cs typeface="Arial"/>
            </a:endParaRPr>
          </a:p>
        </p:txBody>
      </p:sp>
      <p:sp>
        <p:nvSpPr>
          <p:cNvPr id="4" name="Slide Number Placeholder 3"/>
          <p:cNvSpPr>
            <a:spLocks noGrp="1"/>
          </p:cNvSpPr>
          <p:nvPr>
            <p:ph type="sldNum" sz="quarter" idx="5"/>
          </p:nvPr>
        </p:nvSpPr>
        <p:spPr/>
        <p:txBody>
          <a:bodyPr/>
          <a:lstStyle/>
          <a:p>
            <a:fld id="{49943326-E804-4CB5-9904-78370D5DD9A6}" type="slidenum">
              <a:rPr lang="en-US" smtClean="0"/>
              <a:t>27</a:t>
            </a:fld>
            <a:endParaRPr lang="en-US"/>
          </a:p>
        </p:txBody>
      </p:sp>
    </p:spTree>
    <p:extLst>
      <p:ext uri="{BB962C8B-B14F-4D97-AF65-F5344CB8AC3E}">
        <p14:creationId xmlns:p14="http://schemas.microsoft.com/office/powerpoint/2010/main" val="4150433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2800">
                <a:latin typeface="Segoe UI"/>
                <a:cs typeface="Segoe UI"/>
              </a:rPr>
              <a:t>Initial direct pay and transferability guidance released June 14. Have 60 day comment period. </a:t>
            </a:r>
            <a:r>
              <a:rPr lang="en-US" sz="2800">
                <a:latin typeface="Arial" panose="020B0604020202020204" pitchFamily="34" charset="0"/>
                <a:cs typeface="Arial" panose="020B0604020202020204" pitchFamily="34" charset="0"/>
              </a:rPr>
              <a:t>Proposed guidance does </a:t>
            </a:r>
            <a:r>
              <a:rPr lang="en-US" sz="2800" i="1">
                <a:latin typeface="Arial" panose="020B0604020202020204" pitchFamily="34" charset="0"/>
                <a:cs typeface="Arial" panose="020B0604020202020204" pitchFamily="34" charset="0"/>
              </a:rPr>
              <a:t>not</a:t>
            </a:r>
            <a:r>
              <a:rPr lang="en-US" sz="2800">
                <a:latin typeface="Arial" panose="020B0604020202020204" pitchFamily="34" charset="0"/>
                <a:cs typeface="Arial" panose="020B0604020202020204" pitchFamily="34" charset="0"/>
              </a:rPr>
              <a:t> address domestic content exceptions for elective pay.  </a:t>
            </a:r>
            <a:r>
              <a:rPr lang="en-US" sz="4000">
                <a:latin typeface="+mn-lt"/>
              </a:rPr>
              <a:t>In the private sector, tax credits must be monetized as reductions of tax liability, leading to complicated tax equity structures. </a:t>
            </a:r>
            <a:r>
              <a:rPr lang="en-US" sz="4000" b="0">
                <a:latin typeface="+mn-lt"/>
              </a:rPr>
              <a:t>Elective pay offers a cash payment from IRS.</a:t>
            </a:r>
          </a:p>
          <a:p>
            <a:endParaRPr lang="en-US" sz="2800">
              <a:latin typeface="Segoe UI" panose="020B0502040204020203" pitchFamily="34" charset="0"/>
              <a:cs typeface="Segoe UI"/>
            </a:endParaRPr>
          </a:p>
          <a:p>
            <a:endParaRPr lang="en-US" sz="2800">
              <a:latin typeface="Segoe UI" panose="020B0502040204020203" pitchFamily="34" charset="0"/>
              <a:cs typeface="Segoe UI"/>
            </a:endParaRPr>
          </a:p>
          <a:p>
            <a:r>
              <a:rPr lang="en-US" sz="2800">
                <a:latin typeface="Segoe UI"/>
                <a:cs typeface="Segoe UI"/>
              </a:rPr>
              <a:t>As a reminder, direct pay allows eligible entities to receive direct payment rather than reduction of tax liability. Helps expand list of entities that can access these. This list focuses on local government entities, but also includes Tribes, nonprofit entities, hospitals, and TVA</a:t>
            </a:r>
            <a:endParaRPr lang="en-US" sz="2800">
              <a:latin typeface="Segoe UI" panose="020B0502040204020203" pitchFamily="34" charset="0"/>
              <a:cs typeface="Segoe UI"/>
            </a:endParaRPr>
          </a:p>
          <a:p>
            <a:endParaRPr lang="en-US" sz="2800">
              <a:latin typeface="Segoe UI"/>
              <a:cs typeface="Segoe UI"/>
            </a:endParaRPr>
          </a:p>
          <a:p>
            <a:r>
              <a:rPr lang="en-US" sz="2800">
                <a:latin typeface="Segoe UI"/>
                <a:cs typeface="Segoe UI"/>
              </a:rPr>
              <a:t>There's some substantial burdens/questions in here – </a:t>
            </a:r>
            <a:r>
              <a:rPr lang="en-US" sz="2800" err="1">
                <a:latin typeface="Segoe UI"/>
                <a:cs typeface="Segoe UI"/>
              </a:rPr>
              <a:t>eg</a:t>
            </a:r>
            <a:r>
              <a:rPr lang="en-US" sz="2800">
                <a:latin typeface="Segoe UI"/>
                <a:cs typeface="Segoe UI"/>
              </a:rPr>
              <a:t> the filing process (990-Ts plus others) for state and local entities not used to filing paperwork with Treasury. and the timing of payment which will happen after – </a:t>
            </a:r>
            <a:r>
              <a:rPr lang="en-US" sz="2800" err="1">
                <a:latin typeface="Segoe UI"/>
                <a:cs typeface="Segoe UI"/>
              </a:rPr>
              <a:t>ie</a:t>
            </a:r>
            <a:r>
              <a:rPr lang="en-US" sz="2800">
                <a:latin typeface="Segoe UI"/>
                <a:cs typeface="Segoe UI"/>
              </a:rPr>
              <a:t> entities shouldn't expect to see payment until after project placed in construction, will need to be able to have cover some initial costs</a:t>
            </a:r>
          </a:p>
          <a:p>
            <a:endParaRPr lang="en-US" sz="2800">
              <a:latin typeface="Segoe UI"/>
              <a:cs typeface="Segoe UI"/>
            </a:endParaRPr>
          </a:p>
          <a:p>
            <a:r>
              <a:rPr lang="en-US" sz="2800">
                <a:latin typeface="Segoe UI"/>
                <a:cs typeface="Segoe UI"/>
              </a:rPr>
              <a:t>Initial guidance answered some of the key questions, including on interaction with grants and the pre-filing process and timing.</a:t>
            </a:r>
          </a:p>
          <a:p>
            <a:endParaRPr lang="en-US" sz="2800">
              <a:latin typeface="Segoe UI" panose="020B0502040204020203" pitchFamily="34" charset="0"/>
              <a:cs typeface="Segoe UI"/>
            </a:endParaRPr>
          </a:p>
          <a:p>
            <a:r>
              <a:rPr lang="en-US"/>
              <a:t>There's some substantial burdens/questions in here – </a:t>
            </a:r>
            <a:r>
              <a:rPr lang="en-US" err="1"/>
              <a:t>eg</a:t>
            </a:r>
            <a:r>
              <a:rPr lang="en-US"/>
              <a:t> the filing process (990-Ts plus others) for state and local entities not used to filing paperwork with Treasury. and the timing of payment which will happen after – </a:t>
            </a:r>
            <a:r>
              <a:rPr lang="en-US" err="1"/>
              <a:t>ie</a:t>
            </a:r>
            <a:r>
              <a:rPr lang="en-US"/>
              <a:t> entities shouldn't expect to see payment until after project placed in construction, will need to be able to have cover some initial costs</a:t>
            </a:r>
          </a:p>
          <a:p>
            <a:endParaRPr lang="en-US"/>
          </a:p>
          <a:p>
            <a:r>
              <a:rPr lang="en-US"/>
              <a:t>An example of grant and tax credit stacking: for example, if Cohoes, NY wanted to fund a solar installation worth $100,000, and they got a grant worth $60,000 for the project, the basis for calculating their tax credit is still $100,000. With the normal 30% ITC rate, that credit is worth $30,000. In total, then, Cohoes would end up getting $90,000 of the $100,000 of the property covered! </a:t>
            </a:r>
            <a:endParaRPr lang="en-US" sz="2800">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9943326-E804-4CB5-9904-78370D5DD9A6}" type="slidenum">
              <a:rPr lang="en-US" smtClean="0"/>
              <a:t>28</a:t>
            </a:fld>
            <a:endParaRPr lang="en-US"/>
          </a:p>
        </p:txBody>
      </p:sp>
    </p:spTree>
    <p:extLst>
      <p:ext uri="{BB962C8B-B14F-4D97-AF65-F5344CB8AC3E}">
        <p14:creationId xmlns:p14="http://schemas.microsoft.com/office/powerpoint/2010/main" val="127674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33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518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666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920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9211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9752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2352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76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3" name="Google Shape;2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414871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7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Being explicit about how a fundamental change is necessary to achieve goals</a:t>
            </a:r>
          </a:p>
        </p:txBody>
      </p:sp>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6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920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a8d95b7f8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a8d95b7f87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US"/>
          </a:p>
          <a:p>
            <a:pPr marL="0" indent="0"/>
            <a:endParaRPr lang="en-US"/>
          </a:p>
        </p:txBody>
      </p:sp>
      <p:sp>
        <p:nvSpPr>
          <p:cNvPr id="226" name="Google Shape;226;g1a8d95b7f87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598302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21" descr="Logo&#10;&#10;Description automatically generated"/>
          <p:cNvPicPr preferRelativeResize="0"/>
          <p:nvPr/>
        </p:nvPicPr>
        <p:blipFill rotWithShape="1">
          <a:blip r:embed="rId2">
            <a:alphaModFix/>
          </a:blip>
          <a:srcRect/>
          <a:stretch/>
        </p:blipFill>
        <p:spPr>
          <a:xfrm>
            <a:off x="9538813" y="89617"/>
            <a:ext cx="2258373" cy="1211523"/>
          </a:xfrm>
          <a:prstGeom prst="rect">
            <a:avLst/>
          </a:prstGeom>
          <a:noFill/>
          <a:ln>
            <a:noFill/>
          </a:ln>
          <a:effectLst>
            <a:outerShdw blurRad="292100" dist="139700" dir="2700000" algn="tl" rotWithShape="0">
              <a:srgbClr val="333333">
                <a:alpha val="63921"/>
              </a:srgbClr>
            </a:outerShdw>
          </a:effectLst>
        </p:spPr>
      </p:pic>
      <p:sp>
        <p:nvSpPr>
          <p:cNvPr id="20" name="Google Shape;20;p21"/>
          <p:cNvSpPr/>
          <p:nvPr/>
        </p:nvSpPr>
        <p:spPr>
          <a:xfrm>
            <a:off x="11899726" y="-2540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1"/>
          <p:cNvSpPr txBox="1">
            <a:spLocks noGrp="1"/>
          </p:cNvSpPr>
          <p:nvPr>
            <p:ph type="ctrTitle"/>
          </p:nvPr>
        </p:nvSpPr>
        <p:spPr>
          <a:xfrm>
            <a:off x="1524000" y="1600199"/>
            <a:ext cx="9144000" cy="1909763"/>
          </a:xfrm>
          <a:prstGeom prst="rect">
            <a:avLst/>
          </a:prstGeom>
          <a:solidFill>
            <a:schemeClr val="lt1"/>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1"/>
          <p:cNvSpPr txBox="1">
            <a:spLocks noGrp="1"/>
          </p:cNvSpPr>
          <p:nvPr>
            <p:ph type="subTitle" idx="1"/>
          </p:nvPr>
        </p:nvSpPr>
        <p:spPr>
          <a:xfrm>
            <a:off x="1524000" y="3602038"/>
            <a:ext cx="9144000" cy="1655762"/>
          </a:xfrm>
          <a:prstGeom prst="rect">
            <a:avLst/>
          </a:prstGeom>
          <a:solidFill>
            <a:schemeClr val="lt1"/>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marL="228600" indent="-228600">
              <a:buFont typeface="Wingdings" panose="05000000000000000000" pitchFamily="2" charset="2"/>
              <a:buChar char="§"/>
              <a:defRPr/>
            </a:lvl1pPr>
            <a:lvl2pPr marL="4572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lvl1pPr marL="228600" indent="-228600">
              <a:buFont typeface="Wingdings" panose="05000000000000000000" pitchFamily="2" charset="2"/>
              <a:buChar char="§"/>
              <a:defRPr/>
            </a:lvl1pPr>
            <a:lvl2pPr marL="4572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5820FB-4906-49E8-9B42-C960CC7DC56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1CEA3-4F6A-4ECE-A535-94B20A42788E}" type="slidenum">
              <a:rPr lang="en-US" smtClean="0"/>
              <a:t>‹#›</a:t>
            </a:fld>
            <a:endParaRPr lang="en-US"/>
          </a:p>
        </p:txBody>
      </p:sp>
    </p:spTree>
    <p:extLst>
      <p:ext uri="{BB962C8B-B14F-4D97-AF65-F5344CB8AC3E}">
        <p14:creationId xmlns:p14="http://schemas.microsoft.com/office/powerpoint/2010/main" val="363013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5 Column">
  <p:cSld name="5 Column">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3F3F3F"/>
              </a:buClr>
              <a:buSzPts val="2400"/>
              <a:buFont typeface="Rockwell"/>
              <a:buNone/>
              <a:defRPr>
                <a:solidFill>
                  <a:srgbClr val="3F3F3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7"/>
          <p:cNvSpPr txBox="1">
            <a:spLocks noGrp="1"/>
          </p:cNvSpPr>
          <p:nvPr>
            <p:ph type="body" idx="1"/>
          </p:nvPr>
        </p:nvSpPr>
        <p:spPr>
          <a:xfrm>
            <a:off x="432000" y="1152000"/>
            <a:ext cx="2160000" cy="5039200"/>
          </a:xfrm>
          <a:prstGeom prst="rect">
            <a:avLst/>
          </a:prstGeom>
          <a:noFill/>
          <a:ln>
            <a:noFill/>
          </a:ln>
        </p:spPr>
        <p:txBody>
          <a:bodyPr spcFirstLastPara="1" wrap="square" lIns="0" tIns="0" rIns="0" bIns="0" anchor="t" anchorCtr="0">
            <a:noAutofit/>
          </a:bodyPr>
          <a:lstStyle>
            <a:lvl1pPr marL="609585" lvl="0" indent="-423323" algn="l" rtl="0">
              <a:lnSpc>
                <a:spcPct val="90000"/>
              </a:lnSpc>
              <a:spcBef>
                <a:spcPts val="1067"/>
              </a:spcBef>
              <a:spcAft>
                <a:spcPts val="0"/>
              </a:spcAft>
              <a:buClr>
                <a:srgbClr val="3F3F3F"/>
              </a:buClr>
              <a:buSzPts val="1400"/>
              <a:buChar char="•"/>
              <a:defRPr>
                <a:solidFill>
                  <a:srgbClr val="3F3F3F"/>
                </a:solidFill>
              </a:defRPr>
            </a:lvl1pPr>
            <a:lvl2pPr marL="1219170" lvl="1" indent="-406390" algn="l" rtl="0">
              <a:lnSpc>
                <a:spcPct val="90000"/>
              </a:lnSpc>
              <a:spcBef>
                <a:spcPts val="533"/>
              </a:spcBef>
              <a:spcAft>
                <a:spcPts val="0"/>
              </a:spcAft>
              <a:buClr>
                <a:srgbClr val="3F3F3F"/>
              </a:buClr>
              <a:buSzPts val="1200"/>
              <a:buChar char="•"/>
              <a:defRPr>
                <a:solidFill>
                  <a:srgbClr val="3F3F3F"/>
                </a:solidFill>
              </a:defRPr>
            </a:lvl2pPr>
            <a:lvl3pPr marL="1828754" lvl="2" indent="-397923" algn="l" rtl="0">
              <a:lnSpc>
                <a:spcPct val="90000"/>
              </a:lnSpc>
              <a:spcBef>
                <a:spcPts val="533"/>
              </a:spcBef>
              <a:spcAft>
                <a:spcPts val="0"/>
              </a:spcAft>
              <a:buClr>
                <a:srgbClr val="3F3F3F"/>
              </a:buClr>
              <a:buSzPts val="1100"/>
              <a:buChar char="•"/>
              <a:defRPr>
                <a:solidFill>
                  <a:srgbClr val="3F3F3F"/>
                </a:solidFill>
              </a:defRPr>
            </a:lvl3pPr>
            <a:lvl4pPr marL="2438339" lvl="3" indent="-397923" algn="l" rtl="0">
              <a:lnSpc>
                <a:spcPct val="90000"/>
              </a:lnSpc>
              <a:spcBef>
                <a:spcPts val="533"/>
              </a:spcBef>
              <a:spcAft>
                <a:spcPts val="0"/>
              </a:spcAft>
              <a:buClr>
                <a:srgbClr val="3F3F3F"/>
              </a:buClr>
              <a:buSzPts val="1100"/>
              <a:buChar char="•"/>
              <a:defRPr>
                <a:solidFill>
                  <a:srgbClr val="3F3F3F"/>
                </a:solidFill>
              </a:defRPr>
            </a:lvl4pPr>
            <a:lvl5pPr marL="3047924" lvl="4" indent="-397923" algn="l" rtl="0">
              <a:lnSpc>
                <a:spcPct val="90000"/>
              </a:lnSpc>
              <a:spcBef>
                <a:spcPts val="533"/>
              </a:spcBef>
              <a:spcAft>
                <a:spcPts val="0"/>
              </a:spcAft>
              <a:buClr>
                <a:srgbClr val="3F3F3F"/>
              </a:buClr>
              <a:buSzPts val="1100"/>
              <a:buChar char="•"/>
              <a:defRPr>
                <a:solidFill>
                  <a:srgbClr val="3F3F3F"/>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9" name="Google Shape;89;p17"/>
          <p:cNvSpPr txBox="1">
            <a:spLocks noGrp="1"/>
          </p:cNvSpPr>
          <p:nvPr>
            <p:ph type="ftr" idx="11"/>
          </p:nvPr>
        </p:nvSpPr>
        <p:spPr>
          <a:xfrm>
            <a:off x="431999" y="6188628"/>
            <a:ext cx="8784800" cy="365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3F3F3F"/>
              </a:buClr>
              <a:buSzPts val="1100"/>
              <a:buFont typeface="Arial"/>
              <a:buNone/>
              <a:defRPr>
                <a:solidFill>
                  <a:srgbClr val="3F3F3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0" name="Google Shape;90;p17"/>
          <p:cNvSpPr>
            <a:spLocks noGrp="1"/>
          </p:cNvSpPr>
          <p:nvPr>
            <p:ph type="sldNum" idx="12"/>
          </p:nvPr>
        </p:nvSpPr>
        <p:spPr>
          <a:xfrm>
            <a:off x="11496369" y="6155189"/>
            <a:ext cx="432000" cy="432000"/>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1pPr>
            <a:lvl2pPr marL="0" marR="0" lvl="1"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2pPr>
            <a:lvl3pPr marL="0" marR="0" lvl="2"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3pPr>
            <a:lvl4pPr marL="0" marR="0" lvl="3"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4pPr>
            <a:lvl5pPr marL="0" marR="0" lvl="4"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5pPr>
            <a:lvl6pPr marL="0" marR="0" lvl="5"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6pPr>
            <a:lvl7pPr marL="0" marR="0" lvl="6"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7pPr>
            <a:lvl8pPr marL="0" marR="0" lvl="7"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8pPr>
            <a:lvl9pPr marL="0" marR="0" lvl="8" indent="0" algn="ctr" rtl="0">
              <a:lnSpc>
                <a:spcPct val="100000"/>
              </a:lnSpc>
              <a:spcBef>
                <a:spcPts val="0"/>
              </a:spcBef>
              <a:spcAft>
                <a:spcPts val="0"/>
              </a:spcAft>
              <a:buClr>
                <a:srgbClr val="3F3F3F"/>
              </a:buClr>
              <a:buSzPts val="900"/>
              <a:buFont typeface="Arial"/>
              <a:buNone/>
              <a:defRPr sz="1200" b="1" i="1" u="none" strike="noStrike" cap="none">
                <a:solidFill>
                  <a:srgbClr val="3F3F3F"/>
                </a:solidFill>
                <a:latin typeface="Rockwell"/>
                <a:ea typeface="Rockwell"/>
                <a:cs typeface="Rockwell"/>
                <a:sym typeface="Rockwell"/>
              </a:defRPr>
            </a:lvl9pPr>
          </a:lstStyle>
          <a:p>
            <a:fld id="{00000000-1234-1234-1234-123412341234}" type="slidenum">
              <a:rPr lang="en" smtClean="0"/>
              <a:pPr/>
              <a:t>‹#›</a:t>
            </a:fld>
            <a:endParaRPr lang="en"/>
          </a:p>
        </p:txBody>
      </p:sp>
      <p:sp>
        <p:nvSpPr>
          <p:cNvPr id="91" name="Google Shape;91;p17"/>
          <p:cNvSpPr txBox="1">
            <a:spLocks noGrp="1"/>
          </p:cNvSpPr>
          <p:nvPr>
            <p:ph type="body" idx="2"/>
          </p:nvPr>
        </p:nvSpPr>
        <p:spPr>
          <a:xfrm>
            <a:off x="2726412" y="1152525"/>
            <a:ext cx="2160400" cy="5038800"/>
          </a:xfrm>
          <a:prstGeom prst="rect">
            <a:avLst/>
          </a:prstGeom>
          <a:noFill/>
          <a:ln>
            <a:noFill/>
          </a:ln>
        </p:spPr>
        <p:txBody>
          <a:bodyPr spcFirstLastPara="1" wrap="square" lIns="0" tIns="0" rIns="0" bIns="0" anchor="t" anchorCtr="0">
            <a:noAutofit/>
          </a:bodyPr>
          <a:lstStyle>
            <a:lvl1pPr marL="609585" lvl="0" indent="-423323" algn="l" rtl="0">
              <a:lnSpc>
                <a:spcPct val="90000"/>
              </a:lnSpc>
              <a:spcBef>
                <a:spcPts val="1067"/>
              </a:spcBef>
              <a:spcAft>
                <a:spcPts val="0"/>
              </a:spcAft>
              <a:buClr>
                <a:srgbClr val="3F3F3F"/>
              </a:buClr>
              <a:buSzPts val="1400"/>
              <a:buChar char="•"/>
              <a:defRPr/>
            </a:lvl1pPr>
            <a:lvl2pPr marL="1219170" lvl="1" indent="-423323" algn="l" rtl="0">
              <a:lnSpc>
                <a:spcPct val="90000"/>
              </a:lnSpc>
              <a:spcBef>
                <a:spcPts val="533"/>
              </a:spcBef>
              <a:spcAft>
                <a:spcPts val="0"/>
              </a:spcAft>
              <a:buClr>
                <a:srgbClr val="3F3F3F"/>
              </a:buClr>
              <a:buSzPts val="1400"/>
              <a:buChar char="•"/>
              <a:defRPr/>
            </a:lvl2pPr>
            <a:lvl3pPr marL="1828754" lvl="2" indent="-423323" algn="l" rtl="0">
              <a:lnSpc>
                <a:spcPct val="90000"/>
              </a:lnSpc>
              <a:spcBef>
                <a:spcPts val="533"/>
              </a:spcBef>
              <a:spcAft>
                <a:spcPts val="0"/>
              </a:spcAft>
              <a:buClr>
                <a:srgbClr val="3F3F3F"/>
              </a:buClr>
              <a:buSzPts val="1400"/>
              <a:buChar char="•"/>
              <a:defRPr/>
            </a:lvl3pPr>
            <a:lvl4pPr marL="2438339" lvl="3" indent="-423323" algn="l" rtl="0">
              <a:lnSpc>
                <a:spcPct val="90000"/>
              </a:lnSpc>
              <a:spcBef>
                <a:spcPts val="533"/>
              </a:spcBef>
              <a:spcAft>
                <a:spcPts val="0"/>
              </a:spcAft>
              <a:buClr>
                <a:srgbClr val="3F3F3F"/>
              </a:buClr>
              <a:buSzPts val="1400"/>
              <a:buChar char="•"/>
              <a:defRPr/>
            </a:lvl4pPr>
            <a:lvl5pPr marL="3047924" lvl="4" indent="-423323" algn="l" rtl="0">
              <a:lnSpc>
                <a:spcPct val="90000"/>
              </a:lnSpc>
              <a:spcBef>
                <a:spcPts val="533"/>
              </a:spcBef>
              <a:spcAft>
                <a:spcPts val="0"/>
              </a:spcAft>
              <a:buClr>
                <a:srgbClr val="3F3F3F"/>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2" name="Google Shape;92;p17"/>
          <p:cNvSpPr txBox="1">
            <a:spLocks noGrp="1"/>
          </p:cNvSpPr>
          <p:nvPr>
            <p:ph type="body" idx="3"/>
          </p:nvPr>
        </p:nvSpPr>
        <p:spPr>
          <a:xfrm>
            <a:off x="5021412" y="1152525"/>
            <a:ext cx="2160400" cy="5038800"/>
          </a:xfrm>
          <a:prstGeom prst="rect">
            <a:avLst/>
          </a:prstGeom>
          <a:noFill/>
          <a:ln>
            <a:noFill/>
          </a:ln>
        </p:spPr>
        <p:txBody>
          <a:bodyPr spcFirstLastPara="1" wrap="square" lIns="0" tIns="0" rIns="0" bIns="0" anchor="t" anchorCtr="0">
            <a:noAutofit/>
          </a:bodyPr>
          <a:lstStyle>
            <a:lvl1pPr marL="609585" lvl="0" indent="-423323" algn="l" rtl="0">
              <a:lnSpc>
                <a:spcPct val="90000"/>
              </a:lnSpc>
              <a:spcBef>
                <a:spcPts val="1067"/>
              </a:spcBef>
              <a:spcAft>
                <a:spcPts val="0"/>
              </a:spcAft>
              <a:buClr>
                <a:srgbClr val="3F3F3F"/>
              </a:buClr>
              <a:buSzPts val="1400"/>
              <a:buChar char="•"/>
              <a:defRPr/>
            </a:lvl1pPr>
            <a:lvl2pPr marL="1219170" lvl="1" indent="-423323" algn="l" rtl="0">
              <a:lnSpc>
                <a:spcPct val="90000"/>
              </a:lnSpc>
              <a:spcBef>
                <a:spcPts val="533"/>
              </a:spcBef>
              <a:spcAft>
                <a:spcPts val="0"/>
              </a:spcAft>
              <a:buClr>
                <a:srgbClr val="3F3F3F"/>
              </a:buClr>
              <a:buSzPts val="1400"/>
              <a:buChar char="•"/>
              <a:defRPr/>
            </a:lvl2pPr>
            <a:lvl3pPr marL="1828754" lvl="2" indent="-423323" algn="l" rtl="0">
              <a:lnSpc>
                <a:spcPct val="90000"/>
              </a:lnSpc>
              <a:spcBef>
                <a:spcPts val="533"/>
              </a:spcBef>
              <a:spcAft>
                <a:spcPts val="0"/>
              </a:spcAft>
              <a:buClr>
                <a:srgbClr val="3F3F3F"/>
              </a:buClr>
              <a:buSzPts val="1400"/>
              <a:buChar char="•"/>
              <a:defRPr/>
            </a:lvl3pPr>
            <a:lvl4pPr marL="2438339" lvl="3" indent="-423323" algn="l" rtl="0">
              <a:lnSpc>
                <a:spcPct val="90000"/>
              </a:lnSpc>
              <a:spcBef>
                <a:spcPts val="533"/>
              </a:spcBef>
              <a:spcAft>
                <a:spcPts val="0"/>
              </a:spcAft>
              <a:buClr>
                <a:srgbClr val="3F3F3F"/>
              </a:buClr>
              <a:buSzPts val="1400"/>
              <a:buChar char="•"/>
              <a:defRPr/>
            </a:lvl4pPr>
            <a:lvl5pPr marL="3047924" lvl="4" indent="-423323" algn="l" rtl="0">
              <a:lnSpc>
                <a:spcPct val="90000"/>
              </a:lnSpc>
              <a:spcBef>
                <a:spcPts val="533"/>
              </a:spcBef>
              <a:spcAft>
                <a:spcPts val="0"/>
              </a:spcAft>
              <a:buClr>
                <a:srgbClr val="3F3F3F"/>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3" name="Google Shape;93;p17"/>
          <p:cNvSpPr txBox="1">
            <a:spLocks noGrp="1"/>
          </p:cNvSpPr>
          <p:nvPr>
            <p:ph type="body" idx="4"/>
          </p:nvPr>
        </p:nvSpPr>
        <p:spPr>
          <a:xfrm>
            <a:off x="7316412" y="1148060"/>
            <a:ext cx="2160400" cy="5038800"/>
          </a:xfrm>
          <a:prstGeom prst="rect">
            <a:avLst/>
          </a:prstGeom>
          <a:noFill/>
          <a:ln>
            <a:noFill/>
          </a:ln>
        </p:spPr>
        <p:txBody>
          <a:bodyPr spcFirstLastPara="1" wrap="square" lIns="0" tIns="0" rIns="0" bIns="0" anchor="t" anchorCtr="0">
            <a:noAutofit/>
          </a:bodyPr>
          <a:lstStyle>
            <a:lvl1pPr marL="609585" lvl="0" indent="-423323" algn="l" rtl="0">
              <a:lnSpc>
                <a:spcPct val="90000"/>
              </a:lnSpc>
              <a:spcBef>
                <a:spcPts val="1067"/>
              </a:spcBef>
              <a:spcAft>
                <a:spcPts val="0"/>
              </a:spcAft>
              <a:buClr>
                <a:srgbClr val="3F3F3F"/>
              </a:buClr>
              <a:buSzPts val="1400"/>
              <a:buChar char="•"/>
              <a:defRPr/>
            </a:lvl1pPr>
            <a:lvl2pPr marL="1219170" lvl="1" indent="-423323" algn="l" rtl="0">
              <a:lnSpc>
                <a:spcPct val="90000"/>
              </a:lnSpc>
              <a:spcBef>
                <a:spcPts val="533"/>
              </a:spcBef>
              <a:spcAft>
                <a:spcPts val="0"/>
              </a:spcAft>
              <a:buClr>
                <a:srgbClr val="3F3F3F"/>
              </a:buClr>
              <a:buSzPts val="1400"/>
              <a:buChar char="•"/>
              <a:defRPr/>
            </a:lvl2pPr>
            <a:lvl3pPr marL="1828754" lvl="2" indent="-423323" algn="l" rtl="0">
              <a:lnSpc>
                <a:spcPct val="90000"/>
              </a:lnSpc>
              <a:spcBef>
                <a:spcPts val="533"/>
              </a:spcBef>
              <a:spcAft>
                <a:spcPts val="0"/>
              </a:spcAft>
              <a:buClr>
                <a:srgbClr val="3F3F3F"/>
              </a:buClr>
              <a:buSzPts val="1400"/>
              <a:buChar char="•"/>
              <a:defRPr/>
            </a:lvl3pPr>
            <a:lvl4pPr marL="2438339" lvl="3" indent="-423323" algn="l" rtl="0">
              <a:lnSpc>
                <a:spcPct val="90000"/>
              </a:lnSpc>
              <a:spcBef>
                <a:spcPts val="533"/>
              </a:spcBef>
              <a:spcAft>
                <a:spcPts val="0"/>
              </a:spcAft>
              <a:buClr>
                <a:srgbClr val="3F3F3F"/>
              </a:buClr>
              <a:buSzPts val="1400"/>
              <a:buChar char="•"/>
              <a:defRPr/>
            </a:lvl4pPr>
            <a:lvl5pPr marL="3047924" lvl="4" indent="-423323" algn="l" rtl="0">
              <a:lnSpc>
                <a:spcPct val="90000"/>
              </a:lnSpc>
              <a:spcBef>
                <a:spcPts val="533"/>
              </a:spcBef>
              <a:spcAft>
                <a:spcPts val="0"/>
              </a:spcAft>
              <a:buClr>
                <a:srgbClr val="3F3F3F"/>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4" name="Google Shape;94;p17"/>
          <p:cNvSpPr txBox="1">
            <a:spLocks noGrp="1"/>
          </p:cNvSpPr>
          <p:nvPr>
            <p:ph type="body" idx="5"/>
          </p:nvPr>
        </p:nvSpPr>
        <p:spPr>
          <a:xfrm>
            <a:off x="9611412" y="1152525"/>
            <a:ext cx="2160400" cy="5038800"/>
          </a:xfrm>
          <a:prstGeom prst="rect">
            <a:avLst/>
          </a:prstGeom>
          <a:noFill/>
          <a:ln>
            <a:noFill/>
          </a:ln>
        </p:spPr>
        <p:txBody>
          <a:bodyPr spcFirstLastPara="1" wrap="square" lIns="0" tIns="0" rIns="0" bIns="0" anchor="t" anchorCtr="0">
            <a:noAutofit/>
          </a:bodyPr>
          <a:lstStyle>
            <a:lvl1pPr marL="609585" lvl="0" indent="-423323" algn="l" rtl="0">
              <a:lnSpc>
                <a:spcPct val="90000"/>
              </a:lnSpc>
              <a:spcBef>
                <a:spcPts val="1067"/>
              </a:spcBef>
              <a:spcAft>
                <a:spcPts val="0"/>
              </a:spcAft>
              <a:buClr>
                <a:srgbClr val="3F3F3F"/>
              </a:buClr>
              <a:buSzPts val="1400"/>
              <a:buChar char="•"/>
              <a:defRPr/>
            </a:lvl1pPr>
            <a:lvl2pPr marL="1219170" lvl="1" indent="-423323" algn="l" rtl="0">
              <a:lnSpc>
                <a:spcPct val="90000"/>
              </a:lnSpc>
              <a:spcBef>
                <a:spcPts val="533"/>
              </a:spcBef>
              <a:spcAft>
                <a:spcPts val="0"/>
              </a:spcAft>
              <a:buClr>
                <a:srgbClr val="3F3F3F"/>
              </a:buClr>
              <a:buSzPts val="1400"/>
              <a:buChar char="•"/>
              <a:defRPr/>
            </a:lvl2pPr>
            <a:lvl3pPr marL="1828754" lvl="2" indent="-423323" algn="l" rtl="0">
              <a:lnSpc>
                <a:spcPct val="90000"/>
              </a:lnSpc>
              <a:spcBef>
                <a:spcPts val="533"/>
              </a:spcBef>
              <a:spcAft>
                <a:spcPts val="0"/>
              </a:spcAft>
              <a:buClr>
                <a:srgbClr val="3F3F3F"/>
              </a:buClr>
              <a:buSzPts val="1400"/>
              <a:buChar char="•"/>
              <a:defRPr/>
            </a:lvl3pPr>
            <a:lvl4pPr marL="2438339" lvl="3" indent="-423323" algn="l" rtl="0">
              <a:lnSpc>
                <a:spcPct val="90000"/>
              </a:lnSpc>
              <a:spcBef>
                <a:spcPts val="533"/>
              </a:spcBef>
              <a:spcAft>
                <a:spcPts val="0"/>
              </a:spcAft>
              <a:buClr>
                <a:srgbClr val="3F3F3F"/>
              </a:buClr>
              <a:buSzPts val="1400"/>
              <a:buChar char="•"/>
              <a:defRPr/>
            </a:lvl4pPr>
            <a:lvl5pPr marL="3047924" lvl="4" indent="-423323" algn="l" rtl="0">
              <a:lnSpc>
                <a:spcPct val="90000"/>
              </a:lnSpc>
              <a:spcBef>
                <a:spcPts val="533"/>
              </a:spcBef>
              <a:spcAft>
                <a:spcPts val="0"/>
              </a:spcAft>
              <a:buClr>
                <a:srgbClr val="3F3F3F"/>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31041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66287AB2-A25F-4811-977D-C7993A48AF61}"/>
              </a:ext>
            </a:extLst>
          </p:cNvPr>
          <p:cNvGrpSpPr/>
          <p:nvPr userDrawn="1"/>
        </p:nvGrpSpPr>
        <p:grpSpPr>
          <a:xfrm>
            <a:off x="587464" y="6349719"/>
            <a:ext cx="11092667" cy="333863"/>
            <a:chOff x="587463" y="6349719"/>
            <a:chExt cx="11092667" cy="333862"/>
          </a:xfrm>
        </p:grpSpPr>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3"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spTree>
    <p:extLst>
      <p:ext uri="{BB962C8B-B14F-4D97-AF65-F5344CB8AC3E}">
        <p14:creationId xmlns:p14="http://schemas.microsoft.com/office/powerpoint/2010/main" val="104029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1076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6"/>
          <p:cNvSpPr/>
          <p:nvPr/>
        </p:nvSpPr>
        <p:spPr>
          <a:xfrm>
            <a:off x="0" y="5920348"/>
            <a:ext cx="12293600" cy="937652"/>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36"/>
          <p:cNvSpPr txBox="1">
            <a:spLocks noGrp="1"/>
          </p:cNvSpPr>
          <p:nvPr>
            <p:ph type="body" idx="1"/>
          </p:nvPr>
        </p:nvSpPr>
        <p:spPr>
          <a:xfrm>
            <a:off x="838200" y="1825625"/>
            <a:ext cx="10515600" cy="395978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26" name="Google Shape;26;p36"/>
          <p:cNvSpPr txBox="1">
            <a:spLocks noGrp="1"/>
          </p:cNvSpPr>
          <p:nvPr>
            <p:ph type="dt" idx="10"/>
          </p:nvPr>
        </p:nvSpPr>
        <p:spPr>
          <a:xfrm>
            <a:off x="0" y="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4400"/>
              <a:buFont typeface="Arial"/>
              <a:buNone/>
              <a:defRPr sz="44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29" name="Google Shape;29;p36"/>
          <p:cNvSpPr/>
          <p:nvPr/>
        </p:nvSpPr>
        <p:spPr>
          <a:xfrm>
            <a:off x="12100560" y="-31750"/>
            <a:ext cx="193040"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 name="Google Shape;30;p36" descr="Logo&#10;&#10;Description automatically generated"/>
          <p:cNvPicPr preferRelativeResize="0"/>
          <p:nvPr/>
        </p:nvPicPr>
        <p:blipFill rotWithShape="1">
          <a:blip r:embed="rId2">
            <a:alphaModFix/>
          </a:blip>
          <a:srcRect/>
          <a:stretch/>
        </p:blipFill>
        <p:spPr>
          <a:xfrm>
            <a:off x="10417487" y="5972728"/>
            <a:ext cx="1552575" cy="832892"/>
          </a:xfrm>
          <a:prstGeom prst="rect">
            <a:avLst/>
          </a:prstGeom>
          <a:noFill/>
          <a:ln>
            <a:noFill/>
          </a:ln>
        </p:spPr>
      </p:pic>
      <p:cxnSp>
        <p:nvCxnSpPr>
          <p:cNvPr id="31" name="Google Shape;31;p36"/>
          <p:cNvCxnSpPr/>
          <p:nvPr/>
        </p:nvCxnSpPr>
        <p:spPr>
          <a:xfrm>
            <a:off x="888826" y="1536194"/>
            <a:ext cx="10426874" cy="0"/>
          </a:xfrm>
          <a:prstGeom prst="straightConnector1">
            <a:avLst/>
          </a:prstGeom>
          <a:noFill/>
          <a:ln w="28575" cap="flat" cmpd="sng">
            <a:solidFill>
              <a:srgbClr val="FFA300"/>
            </a:solidFill>
            <a:prstDash val="solid"/>
            <a:miter lim="800000"/>
            <a:headEnd type="none" w="sm" len="sm"/>
            <a:tailEnd type="none" w="sm" len="sm"/>
          </a:ln>
        </p:spPr>
      </p:cxnSp>
      <p:sp>
        <p:nvSpPr>
          <p:cNvPr id="34" name="Google Shape;34;p36"/>
          <p:cNvSpPr txBox="1">
            <a:spLocks noGrp="1"/>
          </p:cNvSpPr>
          <p:nvPr>
            <p:ph type="ftr" idx="11"/>
          </p:nvPr>
        </p:nvSpPr>
        <p:spPr>
          <a:xfrm>
            <a:off x="4089400" y="-527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pic>
        <p:nvPicPr>
          <p:cNvPr id="1026" name="Picture 2">
            <a:extLst>
              <a:ext uri="{FF2B5EF4-FFF2-40B4-BE49-F238E27FC236}">
                <a16:creationId xmlns:a16="http://schemas.microsoft.com/office/drawing/2014/main" id="{FB6F6221-EE8B-2640-754A-BCF890F9AE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11" y="5927986"/>
            <a:ext cx="1368395" cy="930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35"/>
        <p:cNvGrpSpPr/>
        <p:nvPr/>
      </p:nvGrpSpPr>
      <p:grpSpPr>
        <a:xfrm>
          <a:off x="0" y="0"/>
          <a:ext cx="0" cy="0"/>
          <a:chOff x="0" y="0"/>
          <a:chExt cx="0" cy="0"/>
        </a:xfrm>
      </p:grpSpPr>
      <p:sp>
        <p:nvSpPr>
          <p:cNvPr id="36" name="Google Shape;36;g22bd6902b4d_0_329"/>
          <p:cNvSpPr txBox="1">
            <a:spLocks noGrp="1"/>
          </p:cNvSpPr>
          <p:nvPr>
            <p:ph type="title"/>
          </p:nvPr>
        </p:nvSpPr>
        <p:spPr>
          <a:xfrm>
            <a:off x="682552" y="365126"/>
            <a:ext cx="10515600" cy="10129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22bd6902b4d_0_329"/>
          <p:cNvSpPr txBox="1">
            <a:spLocks noGrp="1"/>
          </p:cNvSpPr>
          <p:nvPr>
            <p:ph type="sldNum" idx="12"/>
          </p:nvPr>
        </p:nvSpPr>
        <p:spPr>
          <a:xfrm>
            <a:off x="694617" y="6356354"/>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38" name="Google Shape;38;g22bd6902b4d_0_329"/>
          <p:cNvSpPr txBox="1">
            <a:spLocks noGrp="1"/>
          </p:cNvSpPr>
          <p:nvPr>
            <p:ph type="body" idx="1"/>
          </p:nvPr>
        </p:nvSpPr>
        <p:spPr>
          <a:xfrm>
            <a:off x="682552" y="1489498"/>
            <a:ext cx="10502900" cy="3657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39" name="Google Shape;39;g22bd6902b4d_0_329" descr="A picture containing text, clipart&#10;&#10;Description automatically generated"/>
          <p:cNvPicPr preferRelativeResize="0"/>
          <p:nvPr/>
        </p:nvPicPr>
        <p:blipFill rotWithShape="1">
          <a:blip r:embed="rId2">
            <a:alphaModFix/>
          </a:blip>
          <a:srcRect/>
          <a:stretch/>
        </p:blipFill>
        <p:spPr>
          <a:xfrm>
            <a:off x="10861921" y="5900934"/>
            <a:ext cx="1053862" cy="4470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8"/>
          <p:cNvSpPr txBox="1"/>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888888"/>
                </a:solidFill>
                <a:latin typeface="Helvetica Neue"/>
                <a:ea typeface="Helvetica Neue"/>
                <a:cs typeface="Helvetica Neue"/>
                <a:sym typeface="Helvetica Neue"/>
              </a:rPr>
              <a:t>10/10/2022</a:t>
            </a:r>
            <a:endParaRPr sz="1200" b="0" i="0" u="none" strike="noStrike" cap="none">
              <a:solidFill>
                <a:srgbClr val="888888"/>
              </a:solidFill>
              <a:latin typeface="Helvetica Neue"/>
              <a:ea typeface="Helvetica Neue"/>
              <a:cs typeface="Helvetica Neue"/>
              <a:sym typeface="Helvetica Neue"/>
            </a:endParaRPr>
          </a:p>
        </p:txBody>
      </p:sp>
      <p:sp>
        <p:nvSpPr>
          <p:cNvPr id="45" name="Google Shape;45;p3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Helvetica Neue"/>
                <a:ea typeface="Helvetica Neue"/>
                <a:cs typeface="Helvetica Neue"/>
                <a:sym typeface="Helvetica Neue"/>
              </a:rPr>
              <a:t>‹#›</a:t>
            </a:fld>
            <a:endParaRPr sz="1200" b="0" i="0" u="none" strike="noStrike" cap="none">
              <a:solidFill>
                <a:srgbClr val="888888"/>
              </a:solidFill>
              <a:latin typeface="Helvetica Neue"/>
              <a:ea typeface="Helvetica Neue"/>
              <a:cs typeface="Helvetica Neue"/>
              <a:sym typeface="Helvetica Neue"/>
            </a:endParaRPr>
          </a:p>
        </p:txBody>
      </p:sp>
      <p:pic>
        <p:nvPicPr>
          <p:cNvPr id="46" name="Google Shape;46;p38" descr="Logo&#10;&#10;Description automatically generated"/>
          <p:cNvPicPr preferRelativeResize="0"/>
          <p:nvPr/>
        </p:nvPicPr>
        <p:blipFill rotWithShape="1">
          <a:blip r:embed="rId2">
            <a:alphaModFix/>
          </a:blip>
          <a:srcRect/>
          <a:stretch/>
        </p:blipFill>
        <p:spPr>
          <a:xfrm>
            <a:off x="9538813" y="89617"/>
            <a:ext cx="2258373" cy="1211523"/>
          </a:xfrm>
          <a:prstGeom prst="rect">
            <a:avLst/>
          </a:prstGeom>
          <a:noFill/>
          <a:ln>
            <a:noFill/>
          </a:ln>
        </p:spPr>
      </p:pic>
      <p:sp>
        <p:nvSpPr>
          <p:cNvPr id="47" name="Google Shape;47;p38"/>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8"/>
          <p:cNvSpPr txBox="1">
            <a:spLocks noGrp="1"/>
          </p:cNvSpPr>
          <p:nvPr>
            <p:ph type="ctrTitle"/>
          </p:nvPr>
        </p:nvSpPr>
        <p:spPr>
          <a:xfrm>
            <a:off x="1524000" y="1600199"/>
            <a:ext cx="9144000" cy="1909763"/>
          </a:xfrm>
          <a:prstGeom prst="rect">
            <a:avLst/>
          </a:prstGeom>
          <a:solidFill>
            <a:schemeClr val="lt1"/>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49" name="Google Shape;49;p38"/>
          <p:cNvSpPr txBox="1">
            <a:spLocks noGrp="1"/>
          </p:cNvSpPr>
          <p:nvPr>
            <p:ph type="subTitle" idx="1"/>
          </p:nvPr>
        </p:nvSpPr>
        <p:spPr>
          <a:xfrm>
            <a:off x="1524000" y="3602038"/>
            <a:ext cx="9144000" cy="1655762"/>
          </a:xfrm>
          <a:prstGeom prst="rect">
            <a:avLst/>
          </a:prstGeom>
          <a:solidFill>
            <a:schemeClr val="lt1"/>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lvl="1"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lvl="2"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lvl="3"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lvl="4"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lvl="5"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lvl="6"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lvl="7"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lvl="8"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pic>
        <p:nvPicPr>
          <p:cNvPr id="50" name="Google Shape;50;p38" descr="Logo&#10;&#10;Description automatically generated"/>
          <p:cNvPicPr preferRelativeResize="0"/>
          <p:nvPr/>
        </p:nvPicPr>
        <p:blipFill rotWithShape="1">
          <a:blip r:embed="rId3">
            <a:alphaModFix/>
          </a:blip>
          <a:srcRect/>
          <a:stretch/>
        </p:blipFill>
        <p:spPr>
          <a:xfrm>
            <a:off x="5075675" y="10239"/>
            <a:ext cx="3311762" cy="1454150"/>
          </a:xfrm>
          <a:prstGeom prst="rect">
            <a:avLst/>
          </a:prstGeom>
          <a:noFill/>
          <a:ln>
            <a:noFill/>
          </a:ln>
        </p:spPr>
      </p:pic>
      <p:pic>
        <p:nvPicPr>
          <p:cNvPr id="51" name="Google Shape;51;p38" descr="Logo&#10;&#10;Description automatically generated"/>
          <p:cNvPicPr preferRelativeResize="0"/>
          <p:nvPr/>
        </p:nvPicPr>
        <p:blipFill rotWithShape="1">
          <a:blip r:embed="rId4">
            <a:alphaModFix/>
          </a:blip>
          <a:srcRect/>
          <a:stretch/>
        </p:blipFill>
        <p:spPr>
          <a:xfrm>
            <a:off x="209075" y="161375"/>
            <a:ext cx="3311751" cy="10680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40"/>
          <p:cNvSpPr/>
          <p:nvPr/>
        </p:nvSpPr>
        <p:spPr>
          <a:xfrm>
            <a:off x="0" y="5920348"/>
            <a:ext cx="12293600" cy="937652"/>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40"/>
          <p:cNvSpPr/>
          <p:nvPr/>
        </p:nvSpPr>
        <p:spPr>
          <a:xfrm>
            <a:off x="12100560" y="-31750"/>
            <a:ext cx="193040"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A30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Arial"/>
              <a:buChar char="•"/>
              <a:defRPr sz="320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Font typeface="Arial"/>
              <a:buChar char="•"/>
              <a:defRPr sz="28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3pPr>
            <a:lvl4pPr marL="1828800" lvl="3"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4pPr>
            <a:lvl5pPr marL="2286000" lvl="4"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6pPr>
            <a:lvl7pPr marL="3200400" lvl="6"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7pPr>
            <a:lvl8pPr marL="3657600" lvl="7"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8pPr>
            <a:lvl9pPr marL="4114800" lvl="8"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Font typeface="Arial"/>
              <a:buNone/>
              <a:defRPr sz="1400">
                <a:latin typeface="Arial"/>
                <a:ea typeface="Arial"/>
                <a:cs typeface="Arial"/>
                <a:sym typeface="Arial"/>
              </a:defRPr>
            </a:lvl2pPr>
            <a:lvl3pPr marL="1371600" lvl="2" indent="-228600" algn="l">
              <a:lnSpc>
                <a:spcPct val="90000"/>
              </a:lnSpc>
              <a:spcBef>
                <a:spcPts val="500"/>
              </a:spcBef>
              <a:spcAft>
                <a:spcPts val="0"/>
              </a:spcAft>
              <a:buClr>
                <a:schemeClr val="dk1"/>
              </a:buClr>
              <a:buSzPts val="1200"/>
              <a:buFont typeface="Arial"/>
              <a:buNone/>
              <a:defRPr sz="1200">
                <a:latin typeface="Arial"/>
                <a:ea typeface="Arial"/>
                <a:cs typeface="Arial"/>
                <a:sym typeface="Arial"/>
              </a:defRPr>
            </a:lvl3pPr>
            <a:lvl4pPr marL="1828800" lvl="3"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4pPr>
            <a:lvl5pPr marL="2286000" lvl="4"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5pPr>
            <a:lvl6pPr marL="2743200" lvl="5"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6pPr>
            <a:lvl7pPr marL="3200400" lvl="6"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7pPr>
            <a:lvl8pPr marL="3657600" lvl="7"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8pPr>
            <a:lvl9pPr marL="4114800" lvl="8"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9pPr>
          </a:lstStyle>
          <a:p>
            <a:endParaRPr/>
          </a:p>
        </p:txBody>
      </p:sp>
      <p:sp>
        <p:nvSpPr>
          <p:cNvPr id="58" name="Google Shape;58;p40"/>
          <p:cNvSpPr txBox="1">
            <a:spLocks noGrp="1"/>
          </p:cNvSpPr>
          <p:nvPr>
            <p:ph type="dt" idx="10"/>
          </p:nvPr>
        </p:nvSpPr>
        <p:spPr>
          <a:xfrm>
            <a:off x="839788" y="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59" name="Google Shape;59;p40"/>
          <p:cNvSpPr txBox="1">
            <a:spLocks noGrp="1"/>
          </p:cNvSpPr>
          <p:nvPr>
            <p:ph type="ftr" idx="11"/>
          </p:nvPr>
        </p:nvSpPr>
        <p:spPr>
          <a:xfrm>
            <a:off x="4089400" y="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0" name="Google Shape;60;p40"/>
          <p:cNvSpPr txBox="1">
            <a:spLocks noGrp="1"/>
          </p:cNvSpPr>
          <p:nvPr>
            <p:ph type="sldNum" idx="12"/>
          </p:nvPr>
        </p:nvSpPr>
        <p:spPr>
          <a:xfrm>
            <a:off x="8612188" y="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40"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62" name="Google Shape;62;p40" descr="Logo&#10;&#10;Description automatically generated"/>
          <p:cNvPicPr preferRelativeResize="0"/>
          <p:nvPr/>
        </p:nvPicPr>
        <p:blipFill rotWithShape="1">
          <a:blip r:embed="rId3">
            <a:alphaModFix/>
          </a:blip>
          <a:srcRect/>
          <a:stretch/>
        </p:blipFill>
        <p:spPr>
          <a:xfrm>
            <a:off x="195447" y="5899832"/>
            <a:ext cx="2228909" cy="978684"/>
          </a:xfrm>
          <a:prstGeom prst="rect">
            <a:avLst/>
          </a:prstGeom>
          <a:noFill/>
          <a:ln>
            <a:noFill/>
          </a:ln>
        </p:spPr>
      </p:pic>
      <p:pic>
        <p:nvPicPr>
          <p:cNvPr id="63" name="Google Shape;63;p40"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64"/>
        <p:cNvGrpSpPr/>
        <p:nvPr/>
      </p:nvGrpSpPr>
      <p:grpSpPr>
        <a:xfrm>
          <a:off x="0" y="0"/>
          <a:ext cx="0" cy="0"/>
          <a:chOff x="0" y="0"/>
          <a:chExt cx="0" cy="0"/>
        </a:xfrm>
      </p:grpSpPr>
      <p:sp>
        <p:nvSpPr>
          <p:cNvPr id="65" name="Google Shape;65;g17d83463391_0_22"/>
          <p:cNvSpPr/>
          <p:nvPr/>
        </p:nvSpPr>
        <p:spPr>
          <a:xfrm>
            <a:off x="0" y="5920348"/>
            <a:ext cx="12293700" cy="937800"/>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g17d83463391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7" name="Google Shape;67;g17d83463391_0_22"/>
          <p:cNvSpPr txBox="1">
            <a:spLocks noGrp="1"/>
          </p:cNvSpPr>
          <p:nvPr>
            <p:ph type="body" idx="1"/>
          </p:nvPr>
        </p:nvSpPr>
        <p:spPr>
          <a:xfrm>
            <a:off x="838200" y="1825625"/>
            <a:ext cx="5181600" cy="395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68" name="Google Shape;68;g17d83463391_0_22"/>
          <p:cNvSpPr txBox="1">
            <a:spLocks noGrp="1"/>
          </p:cNvSpPr>
          <p:nvPr>
            <p:ph type="dt" idx="10"/>
          </p:nvPr>
        </p:nvSpPr>
        <p:spPr>
          <a:xfrm>
            <a:off x="838200" y="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9" name="Google Shape;69;g17d83463391_0_22"/>
          <p:cNvSpPr txBox="1">
            <a:spLocks noGrp="1"/>
          </p:cNvSpPr>
          <p:nvPr>
            <p:ph type="ftr" idx="11"/>
          </p:nvPr>
        </p:nvSpPr>
        <p:spPr>
          <a:xfrm>
            <a:off x="4089450" y="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70" name="Google Shape;70;g17d83463391_0_22"/>
          <p:cNvSpPr txBox="1">
            <a:spLocks noGrp="1"/>
          </p:cNvSpPr>
          <p:nvPr>
            <p:ph type="sldNum" idx="12"/>
          </p:nvPr>
        </p:nvSpPr>
        <p:spPr>
          <a:xfrm>
            <a:off x="8610600" y="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g17d83463391_0_22"/>
          <p:cNvSpPr/>
          <p:nvPr/>
        </p:nvSpPr>
        <p:spPr>
          <a:xfrm>
            <a:off x="12100560" y="-31750"/>
            <a:ext cx="192900" cy="69597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g17d83463391_0_22"/>
          <p:cNvSpPr>
            <a:spLocks noGrp="1"/>
          </p:cNvSpPr>
          <p:nvPr>
            <p:ph type="pic" idx="2"/>
          </p:nvPr>
        </p:nvSpPr>
        <p:spPr>
          <a:xfrm>
            <a:off x="6019800" y="1449900"/>
            <a:ext cx="4986000" cy="4333800"/>
          </a:xfrm>
          <a:prstGeom prst="rect">
            <a:avLst/>
          </a:prstGeom>
          <a:solidFill>
            <a:srgbClr val="F2F2F2"/>
          </a:solidFill>
          <a:ln>
            <a:noFill/>
          </a:ln>
        </p:spPr>
      </p:sp>
      <p:pic>
        <p:nvPicPr>
          <p:cNvPr id="73" name="Google Shape;73;g17d83463391_0_22"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74" name="Google Shape;74;g17d83463391_0_22" descr="Logo&#10;&#10;Description automatically generated"/>
          <p:cNvPicPr preferRelativeResize="0"/>
          <p:nvPr/>
        </p:nvPicPr>
        <p:blipFill rotWithShape="1">
          <a:blip r:embed="rId3">
            <a:alphaModFix/>
          </a:blip>
          <a:srcRect/>
          <a:stretch/>
        </p:blipFill>
        <p:spPr>
          <a:xfrm>
            <a:off x="195447" y="5899832"/>
            <a:ext cx="2228912" cy="978685"/>
          </a:xfrm>
          <a:prstGeom prst="rect">
            <a:avLst/>
          </a:prstGeom>
          <a:noFill/>
          <a:ln>
            <a:noFill/>
          </a:ln>
        </p:spPr>
      </p:pic>
      <p:pic>
        <p:nvPicPr>
          <p:cNvPr id="75" name="Google Shape;75;g17d83463391_0_22"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1 1">
  <p:cSld name="TWO_OBJECTS_1_1">
    <p:spTree>
      <p:nvGrpSpPr>
        <p:cNvPr id="1" name="Shape 76"/>
        <p:cNvGrpSpPr/>
        <p:nvPr/>
      </p:nvGrpSpPr>
      <p:grpSpPr>
        <a:xfrm>
          <a:off x="0" y="0"/>
          <a:ext cx="0" cy="0"/>
          <a:chOff x="0" y="0"/>
          <a:chExt cx="0" cy="0"/>
        </a:xfrm>
      </p:grpSpPr>
      <p:sp>
        <p:nvSpPr>
          <p:cNvPr id="77" name="Google Shape;77;g17d83463391_0_32"/>
          <p:cNvSpPr/>
          <p:nvPr/>
        </p:nvSpPr>
        <p:spPr>
          <a:xfrm>
            <a:off x="0" y="5920348"/>
            <a:ext cx="12293700" cy="937800"/>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g17d83463391_0_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79" name="Google Shape;79;g17d83463391_0_32"/>
          <p:cNvSpPr txBox="1">
            <a:spLocks noGrp="1"/>
          </p:cNvSpPr>
          <p:nvPr>
            <p:ph type="dt" idx="10"/>
          </p:nvPr>
        </p:nvSpPr>
        <p:spPr>
          <a:xfrm>
            <a:off x="838200" y="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80" name="Google Shape;80;g17d83463391_0_32"/>
          <p:cNvSpPr txBox="1">
            <a:spLocks noGrp="1"/>
          </p:cNvSpPr>
          <p:nvPr>
            <p:ph type="ftr" idx="11"/>
          </p:nvPr>
        </p:nvSpPr>
        <p:spPr>
          <a:xfrm>
            <a:off x="4089450" y="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81" name="Google Shape;81;g17d83463391_0_32"/>
          <p:cNvSpPr txBox="1">
            <a:spLocks noGrp="1"/>
          </p:cNvSpPr>
          <p:nvPr>
            <p:ph type="sldNum" idx="12"/>
          </p:nvPr>
        </p:nvSpPr>
        <p:spPr>
          <a:xfrm>
            <a:off x="8610600" y="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g17d83463391_0_32"/>
          <p:cNvSpPr/>
          <p:nvPr/>
        </p:nvSpPr>
        <p:spPr>
          <a:xfrm>
            <a:off x="12100560" y="-31750"/>
            <a:ext cx="192900" cy="69597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g17d83463391_0_32"/>
          <p:cNvSpPr>
            <a:spLocks noGrp="1"/>
          </p:cNvSpPr>
          <p:nvPr>
            <p:ph type="pic" idx="2"/>
          </p:nvPr>
        </p:nvSpPr>
        <p:spPr>
          <a:xfrm>
            <a:off x="6585130" y="1395400"/>
            <a:ext cx="4485900" cy="3899100"/>
          </a:xfrm>
          <a:prstGeom prst="rect">
            <a:avLst/>
          </a:prstGeom>
          <a:solidFill>
            <a:srgbClr val="F2F2F2"/>
          </a:solidFill>
          <a:ln>
            <a:noFill/>
          </a:ln>
        </p:spPr>
      </p:sp>
      <p:sp>
        <p:nvSpPr>
          <p:cNvPr id="84" name="Google Shape;84;g17d83463391_0_32"/>
          <p:cNvSpPr>
            <a:spLocks noGrp="1"/>
          </p:cNvSpPr>
          <p:nvPr>
            <p:ph type="pic" idx="3"/>
          </p:nvPr>
        </p:nvSpPr>
        <p:spPr>
          <a:xfrm>
            <a:off x="1222675" y="1395400"/>
            <a:ext cx="4485900" cy="3899100"/>
          </a:xfrm>
          <a:prstGeom prst="rect">
            <a:avLst/>
          </a:prstGeom>
          <a:solidFill>
            <a:srgbClr val="F2F2F2"/>
          </a:solidFill>
          <a:ln>
            <a:noFill/>
          </a:ln>
        </p:spPr>
      </p:sp>
      <p:sp>
        <p:nvSpPr>
          <p:cNvPr id="85" name="Google Shape;85;g17d83463391_0_32"/>
          <p:cNvSpPr txBox="1">
            <a:spLocks noGrp="1"/>
          </p:cNvSpPr>
          <p:nvPr>
            <p:ph type="body" idx="1"/>
          </p:nvPr>
        </p:nvSpPr>
        <p:spPr>
          <a:xfrm>
            <a:off x="874825" y="5357075"/>
            <a:ext cx="5181600" cy="50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86" name="Google Shape;86;g17d83463391_0_32"/>
          <p:cNvSpPr txBox="1">
            <a:spLocks noGrp="1"/>
          </p:cNvSpPr>
          <p:nvPr>
            <p:ph type="body" idx="4"/>
          </p:nvPr>
        </p:nvSpPr>
        <p:spPr>
          <a:xfrm>
            <a:off x="6237275" y="5357075"/>
            <a:ext cx="5181600" cy="50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pic>
        <p:nvPicPr>
          <p:cNvPr id="87" name="Google Shape;87;g17d83463391_0_32"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88" name="Google Shape;88;g17d83463391_0_32" descr="Logo&#10;&#10;Description automatically generated"/>
          <p:cNvPicPr preferRelativeResize="0"/>
          <p:nvPr/>
        </p:nvPicPr>
        <p:blipFill rotWithShape="1">
          <a:blip r:embed="rId3">
            <a:alphaModFix/>
          </a:blip>
          <a:srcRect/>
          <a:stretch/>
        </p:blipFill>
        <p:spPr>
          <a:xfrm>
            <a:off x="195447" y="5899832"/>
            <a:ext cx="2228912" cy="978685"/>
          </a:xfrm>
          <a:prstGeom prst="rect">
            <a:avLst/>
          </a:prstGeom>
          <a:noFill/>
          <a:ln>
            <a:noFill/>
          </a:ln>
        </p:spPr>
      </p:pic>
      <p:pic>
        <p:nvPicPr>
          <p:cNvPr id="89" name="Google Shape;89;g17d83463391_0_32"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rge Graphic Slide">
  <p:cSld name="Large Graphic Slide">
    <p:spTree>
      <p:nvGrpSpPr>
        <p:cNvPr id="1" name="Shape 85"/>
        <p:cNvGrpSpPr/>
        <p:nvPr/>
      </p:nvGrpSpPr>
      <p:grpSpPr>
        <a:xfrm>
          <a:off x="0" y="0"/>
          <a:ext cx="0" cy="0"/>
          <a:chOff x="0" y="0"/>
          <a:chExt cx="0" cy="0"/>
        </a:xfrm>
      </p:grpSpPr>
      <p:sp>
        <p:nvSpPr>
          <p:cNvPr id="86" name="Google Shape;86;g1a8d95b7f87_0_10"/>
          <p:cNvSpPr/>
          <p:nvPr/>
        </p:nvSpPr>
        <p:spPr>
          <a:xfrm>
            <a:off x="12100560" y="-31750"/>
            <a:ext cx="192900" cy="69597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7" name="Google Shape;87;g1a8d95b7f87_0_10" descr="Logo&#10;&#10;Description automatically generated"/>
          <p:cNvPicPr preferRelativeResize="0"/>
          <p:nvPr/>
        </p:nvPicPr>
        <p:blipFill rotWithShape="1">
          <a:blip r:embed="rId2">
            <a:alphaModFix/>
          </a:blip>
          <a:srcRect/>
          <a:stretch/>
        </p:blipFill>
        <p:spPr>
          <a:xfrm>
            <a:off x="10443978" y="5978004"/>
            <a:ext cx="1552575" cy="832892"/>
          </a:xfrm>
          <a:prstGeom prst="rect">
            <a:avLst/>
          </a:prstGeom>
          <a:noFill/>
          <a:ln>
            <a:noFill/>
          </a:ln>
        </p:spPr>
      </p:pic>
      <p:sp>
        <p:nvSpPr>
          <p:cNvPr id="88" name="Google Shape;88;g1a8d95b7f87_0_10"/>
          <p:cNvSpPr txBox="1">
            <a:spLocks noGrp="1"/>
          </p:cNvSpPr>
          <p:nvPr>
            <p:ph type="dt" idx="10"/>
          </p:nvPr>
        </p:nvSpPr>
        <p:spPr>
          <a:xfrm>
            <a:off x="839788" y="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1a8d95b7f87_0_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g1a8d95b7f87_0_10"/>
          <p:cNvSpPr txBox="1">
            <a:spLocks noGrp="1"/>
          </p:cNvSpPr>
          <p:nvPr>
            <p:ph type="sldNum" idx="12"/>
          </p:nvPr>
        </p:nvSpPr>
        <p:spPr>
          <a:xfrm>
            <a:off x="8612188" y="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500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5820FB-4906-49E8-9B42-C960CC7DC56C}"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1CEA3-4F6A-4ECE-A535-94B20A42788E}" type="slidenum">
              <a:rPr lang="en-US" smtClean="0"/>
              <a:t>‹#›</a:t>
            </a:fld>
            <a:endParaRPr lang="en-US"/>
          </a:p>
        </p:txBody>
      </p:sp>
    </p:spTree>
    <p:extLst>
      <p:ext uri="{BB962C8B-B14F-4D97-AF65-F5344CB8AC3E}">
        <p14:creationId xmlns:p14="http://schemas.microsoft.com/office/powerpoint/2010/main" val="274062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A300"/>
              </a:buClr>
              <a:buSzPts val="4400"/>
              <a:buFont typeface="Helvetica Neue"/>
              <a:buNone/>
              <a:defRPr sz="4400" b="0" i="0" u="none" strike="noStrike" cap="none">
                <a:solidFill>
                  <a:srgbClr val="FFA3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pvwatts.nrel.gov/" TargetMode="External"/><Relationship Id="rId5" Type="http://schemas.openxmlformats.org/officeDocument/2006/relationships/image" Target="../media/image18.png"/><Relationship Id="rId4" Type="http://schemas.openxmlformats.org/officeDocument/2006/relationships/hyperlink" Target="https://irecusa.org/programs/consumer-protection/checkli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patch.com/pennsylvania/ardmore/solar-tour-videos-help-lower-merion-area-get-energy-independent&#8203;"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8.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8.png"/><Relationship Id="rId4" Type="http://schemas.openxmlformats.org/officeDocument/2006/relationships/diagramLayout" Target="../diagrams/layout4.xml"/><Relationship Id="rId9" Type="http://schemas.openxmlformats.org/officeDocument/2006/relationships/hyperlink" Target="https://cityrenewables.org/resources/solar-site-assessment-and-utility-data-spreadshe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irs.gov/newsroom/irs-releases-guidance-on-elective-payments-and-transfers-of-certain-credits-under-the-inflation-reduction-act"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www.irs.gov/newsroom/irs-releases-guidance-on-elective-payments-and-transfers-of-certain-credits-under-the-inflation-reduction-act" TargetMode="External"/><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8" Type="http://schemas.openxmlformats.org/officeDocument/2006/relationships/hyperlink" Target="https://cityrenewables.org/afford-intro/" TargetMode="External"/><Relationship Id="rId13" Type="http://schemas.openxmlformats.org/officeDocument/2006/relationships/image" Target="../media/image8.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hyperlink" Target="https://pvwatts.nrel.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hyperlink" Target="https://sunroof.withgoogle.com/" TargetMode="External"/><Relationship Id="rId5" Type="http://schemas.openxmlformats.org/officeDocument/2006/relationships/image" Target="../media/image56.png"/><Relationship Id="rId10" Type="http://schemas.openxmlformats.org/officeDocument/2006/relationships/hyperlink" Target="https://cityrenewables.org/wp-content/uploads/edd/2023/10/local-infrastructure-hub-ira-roadmap-for-cities.pdf" TargetMode="External"/><Relationship Id="rId4" Type="http://schemas.openxmlformats.org/officeDocument/2006/relationships/image" Target="../media/image55.jpeg"/><Relationship Id="rId9" Type="http://schemas.openxmlformats.org/officeDocument/2006/relationships/hyperlink" Target="https://wri.github.io/ira-eligibility-enhancements/#map=11.13/36.9635/-79.850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microsoft.com/office/2018/10/relationships/comments" Target="../comments/modernComment_129_CDEAB925.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msanchez@aacog.gov)&#8203;"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mailto:lilyana.gabrielse@wr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solsmart.org/resource/2023-ce-1-solar-landing-page-templat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A359C6_DF65AF00.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celina-tx.gov/1533/Solar-Inform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12215" y="2381053"/>
            <a:ext cx="11910656" cy="2033834"/>
          </a:xfrm>
          <a:prstGeom prst="rect">
            <a:avLst/>
          </a:prstGeom>
          <a:solidFill>
            <a:schemeClr val="lt1">
              <a:alpha val="74117"/>
            </a:schemeClr>
          </a:solidFill>
          <a:ln>
            <a:noFill/>
          </a:ln>
          <a:effectLst>
            <a:outerShdw blurRad="63500" dist="38100" dir="2700000">
              <a:srgbClr val="000000">
                <a:alpha val="24000"/>
              </a:srgbClr>
            </a:outerShdw>
          </a:effectLst>
        </p:spPr>
        <p:txBody>
          <a:bodyPr spcFirstLastPara="1" wrap="square" lIns="91425" tIns="45700" rIns="91425" bIns="45700" anchor="t" anchorCtr="0">
            <a:normAutofit/>
          </a:bodyPr>
          <a:lstStyle/>
          <a:p>
            <a:pPr algn="ctr">
              <a:spcBef>
                <a:spcPts val="1200"/>
              </a:spcBef>
              <a:defRPr/>
            </a:pPr>
            <a:r>
              <a:rPr lang="en-US" sz="3600" b="1">
                <a:effectLst>
                  <a:outerShdw blurRad="38100" dist="38100" dir="2700000" algn="tl">
                    <a:srgbClr val="000000">
                      <a:alpha val="43137"/>
                    </a:srgbClr>
                  </a:outerShdw>
                </a:effectLst>
                <a:latin typeface="Arial"/>
                <a:cs typeface="Arial"/>
                <a:sym typeface="Arial"/>
              </a:rPr>
              <a:t>Strategies for Supporting Solar Adoption in Your Community and on Your Own Properties</a:t>
            </a:r>
            <a:br>
              <a:rPr lang="en-US" sz="3600" b="1">
                <a:effectLst>
                  <a:outerShdw blurRad="38100" dist="38100" dir="2700000" algn="tl">
                    <a:srgbClr val="000000">
                      <a:alpha val="43137"/>
                    </a:srgbClr>
                  </a:outerShdw>
                </a:effectLst>
                <a:latin typeface="Arial"/>
                <a:cs typeface="Arial"/>
              </a:rPr>
            </a:br>
            <a:br>
              <a:rPr lang="en-US" sz="3600" b="1">
                <a:effectLst>
                  <a:outerShdw blurRad="38100" dist="38100" dir="2700000" algn="tl">
                    <a:srgbClr val="000000">
                      <a:alpha val="43137"/>
                    </a:srgbClr>
                  </a:outerShdw>
                </a:effectLst>
                <a:latin typeface="Arial"/>
                <a:cs typeface="Arial"/>
              </a:rPr>
            </a:br>
            <a:r>
              <a:rPr lang="en-US" sz="2200" b="1">
                <a:effectLst>
                  <a:outerShdw blurRad="38100" dist="38100" dir="2700000" algn="tl">
                    <a:srgbClr val="000000">
                      <a:alpha val="43137"/>
                    </a:srgbClr>
                  </a:outerShdw>
                </a:effectLst>
                <a:latin typeface="Arial"/>
                <a:cs typeface="Arial"/>
              </a:rPr>
              <a:t>June 5, 2025</a:t>
            </a:r>
            <a:endParaRPr lang="en-US" sz="2200"/>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85714" y="224448"/>
            <a:ext cx="1072714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A300"/>
              </a:buClr>
              <a:buSzPts val="4400"/>
              <a:buFont typeface="Helvetica Neue"/>
              <a:buNone/>
            </a:pPr>
            <a:r>
              <a:rPr lang="en-US" sz="3200"/>
              <a:t>Residents and community-based organizations may turn to the local government for information on solar energy</a:t>
            </a:r>
            <a:endParaRPr sz="3200">
              <a:solidFill>
                <a:srgbClr val="FFA300"/>
              </a:solidFill>
            </a:endParaRPr>
          </a:p>
        </p:txBody>
      </p:sp>
      <p:sp>
        <p:nvSpPr>
          <p:cNvPr id="12" name="TextBox 11">
            <a:extLst>
              <a:ext uri="{FF2B5EF4-FFF2-40B4-BE49-F238E27FC236}">
                <a16:creationId xmlns:a16="http://schemas.microsoft.com/office/drawing/2014/main" id="{BDF8D853-C6FA-C166-C9DE-F865493755F0}"/>
              </a:ext>
            </a:extLst>
          </p:cNvPr>
          <p:cNvSpPr txBox="1"/>
          <p:nvPr/>
        </p:nvSpPr>
        <p:spPr>
          <a:xfrm>
            <a:off x="884717" y="1548423"/>
            <a:ext cx="6582966" cy="453970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defRPr/>
            </a:pPr>
            <a:r>
              <a:rPr lang="en-US" sz="1700" b="1" i="1" u="sng">
                <a:solidFill>
                  <a:schemeClr val="dk1"/>
                </a:solidFill>
                <a:latin typeface="Arial"/>
                <a:ea typeface="Source Sans Pro"/>
                <a:cs typeface="Arial"/>
              </a:rPr>
              <a:t>Local governments can consider including the following information on a solar landing page:</a:t>
            </a:r>
            <a:endParaRPr lang="en-US">
              <a:solidFill>
                <a:schemeClr val="dk1"/>
              </a:solidFill>
              <a:latin typeface="Arial"/>
              <a:cs typeface="Arial"/>
            </a:endParaRP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Permitting, inspection, and zoning requirements</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Community-wide goals (and relevant progress)</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Map of installations and/or solar potential</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Local, state, and federal incentives for solar (and storage) deployment</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Consumer protection considerations</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Local contractors and solar-related job training opportunities</a:t>
            </a:r>
          </a:p>
          <a:p>
            <a:pPr marL="626745" lvl="1" indent="-223520">
              <a:spcBef>
                <a:spcPts val="1200"/>
              </a:spcBef>
              <a:buClrTx/>
              <a:buFont typeface="Arial" panose="020B0604020202020204" pitchFamily="34" charset="0"/>
              <a:buChar char="•"/>
              <a:defRPr/>
            </a:pPr>
            <a:r>
              <a:rPr lang="en-US" sz="1700">
                <a:solidFill>
                  <a:schemeClr val="dk1"/>
                </a:solidFill>
                <a:latin typeface="Arial"/>
                <a:ea typeface="Source Sans Pro"/>
                <a:cs typeface="Arial"/>
              </a:rPr>
              <a:t>Information on ownership and financing options</a:t>
            </a:r>
          </a:p>
          <a:p>
            <a:pPr marL="626745" lvl="1" indent="-223520" fontAlgn="base">
              <a:spcBef>
                <a:spcPts val="1200"/>
              </a:spcBef>
              <a:buClrTx/>
              <a:buFont typeface="Arial" panose="020B0604020202020204" pitchFamily="34" charset="0"/>
              <a:buChar char="•"/>
              <a:defRPr/>
            </a:pPr>
            <a:r>
              <a:rPr lang="en-US" sz="1700">
                <a:solidFill>
                  <a:schemeClr val="dk1"/>
                </a:solidFill>
                <a:latin typeface="Arial"/>
                <a:ea typeface="Source Sans Pro"/>
                <a:cs typeface="Arial"/>
              </a:rPr>
              <a:t>Other key links to programs, projects, and resources</a:t>
            </a:r>
          </a:p>
          <a:p>
            <a:pPr marL="685800" lvl="1" indent="-228600" fontAlgn="base">
              <a:spcBef>
                <a:spcPts val="600"/>
              </a:spcBef>
              <a:buClrTx/>
              <a:buFont typeface="Arial" panose="020B0604020202020204" pitchFamily="34" charset="0"/>
              <a:buChar char="•"/>
              <a:defRPr/>
            </a:pPr>
            <a:endParaRPr lang="en-US" sz="1700">
              <a:solidFill>
                <a:schemeClr val="dk1"/>
              </a:solidFill>
              <a:latin typeface="Source Sans Pro"/>
              <a:ea typeface="Source Sans Pro"/>
              <a:cs typeface="Arial"/>
            </a:endParaRPr>
          </a:p>
        </p:txBody>
      </p:sp>
      <p:grpSp>
        <p:nvGrpSpPr>
          <p:cNvPr id="2" name="Group 1">
            <a:extLst>
              <a:ext uri="{FF2B5EF4-FFF2-40B4-BE49-F238E27FC236}">
                <a16:creationId xmlns:a16="http://schemas.microsoft.com/office/drawing/2014/main" id="{541BFA8E-6B4D-ACF0-C22B-6C903F455B27}"/>
              </a:ext>
            </a:extLst>
          </p:cNvPr>
          <p:cNvGrpSpPr/>
          <p:nvPr/>
        </p:nvGrpSpPr>
        <p:grpSpPr>
          <a:xfrm>
            <a:off x="7816501" y="1389056"/>
            <a:ext cx="3800910" cy="2341617"/>
            <a:chOff x="7816501" y="1389056"/>
            <a:chExt cx="3800910" cy="2341617"/>
          </a:xfrm>
        </p:grpSpPr>
        <p:pic>
          <p:nvPicPr>
            <p:cNvPr id="3" name="Picture 2" descr="A close-up of a website&#10;&#10;Description automatically generated">
              <a:extLst>
                <a:ext uri="{FF2B5EF4-FFF2-40B4-BE49-F238E27FC236}">
                  <a16:creationId xmlns:a16="http://schemas.microsoft.com/office/drawing/2014/main" id="{8165BB34-E970-0C39-AA29-0E2AE483412E}"/>
                </a:ext>
              </a:extLst>
            </p:cNvPr>
            <p:cNvPicPr>
              <a:picLocks noChangeAspect="1"/>
            </p:cNvPicPr>
            <p:nvPr/>
          </p:nvPicPr>
          <p:blipFill>
            <a:blip r:embed="rId3"/>
            <a:stretch>
              <a:fillRect/>
            </a:stretch>
          </p:blipFill>
          <p:spPr>
            <a:xfrm>
              <a:off x="7844050" y="1773925"/>
              <a:ext cx="3680347" cy="1956748"/>
            </a:xfrm>
            <a:prstGeom prst="rect">
              <a:avLst/>
            </a:prstGeom>
          </p:spPr>
        </p:pic>
        <p:sp>
          <p:nvSpPr>
            <p:cNvPr id="7" name="Google Shape;235;p13">
              <a:extLst>
                <a:ext uri="{FF2B5EF4-FFF2-40B4-BE49-F238E27FC236}">
                  <a16:creationId xmlns:a16="http://schemas.microsoft.com/office/drawing/2014/main" id="{BCC0FEE4-7A86-0B88-936B-EA8AFCC8FEA5}"/>
                </a:ext>
              </a:extLst>
            </p:cNvPr>
            <p:cNvSpPr txBox="1">
              <a:spLocks/>
            </p:cNvSpPr>
            <p:nvPr/>
          </p:nvSpPr>
          <p:spPr>
            <a:xfrm>
              <a:off x="7816501" y="1389056"/>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4">
                    <a:extLst>
                      <a:ext uri="{A12FA001-AC4F-418D-AE19-62706E023703}">
                        <ahyp:hlinkClr xmlns:ahyp="http://schemas.microsoft.com/office/drawing/2018/hyperlinkcolor" val="tx"/>
                      </a:ext>
                    </a:extLst>
                  </a:hlinkClick>
                </a:rPr>
                <a:t>Consumer Bill of Rights</a:t>
              </a:r>
              <a:endParaRPr lang="en-US" sz="1600" b="1">
                <a:solidFill>
                  <a:srgbClr val="FFAC00"/>
                </a:solidFill>
                <a:hlinkClick r:id="rId4">
                  <a:extLst>
                    <a:ext uri="{A12FA001-AC4F-418D-AE19-62706E023703}">
                      <ahyp:hlinkClr xmlns:ahyp="http://schemas.microsoft.com/office/drawing/2018/hyperlinkcolor" val="tx"/>
                    </a:ext>
                  </a:extLst>
                </a:hlinkClick>
              </a:endParaRPr>
            </a:p>
          </p:txBody>
        </p:sp>
      </p:grpSp>
      <p:grpSp>
        <p:nvGrpSpPr>
          <p:cNvPr id="5" name="Group 4">
            <a:extLst>
              <a:ext uri="{FF2B5EF4-FFF2-40B4-BE49-F238E27FC236}">
                <a16:creationId xmlns:a16="http://schemas.microsoft.com/office/drawing/2014/main" id="{F149FA9E-B548-F9E3-117B-AEBA64EFDF1F}"/>
              </a:ext>
            </a:extLst>
          </p:cNvPr>
          <p:cNvGrpSpPr/>
          <p:nvPr/>
        </p:nvGrpSpPr>
        <p:grpSpPr>
          <a:xfrm>
            <a:off x="7873365" y="3663682"/>
            <a:ext cx="3800910" cy="2221488"/>
            <a:chOff x="7873365" y="3663682"/>
            <a:chExt cx="3800910" cy="2221488"/>
          </a:xfrm>
        </p:grpSpPr>
        <p:pic>
          <p:nvPicPr>
            <p:cNvPr id="4" name="Picture 3" descr="A solar panels on a blue background&#10;&#10;Description automatically generated">
              <a:extLst>
                <a:ext uri="{FF2B5EF4-FFF2-40B4-BE49-F238E27FC236}">
                  <a16:creationId xmlns:a16="http://schemas.microsoft.com/office/drawing/2014/main" id="{D59ADC08-62D6-4797-BF59-F24CE65DFEFE}"/>
                </a:ext>
              </a:extLst>
            </p:cNvPr>
            <p:cNvPicPr>
              <a:picLocks noChangeAspect="1"/>
            </p:cNvPicPr>
            <p:nvPr/>
          </p:nvPicPr>
          <p:blipFill>
            <a:blip r:embed="rId5"/>
            <a:stretch>
              <a:fillRect/>
            </a:stretch>
          </p:blipFill>
          <p:spPr>
            <a:xfrm>
              <a:off x="8023391" y="4157306"/>
              <a:ext cx="3480890" cy="1727864"/>
            </a:xfrm>
            <a:prstGeom prst="rect">
              <a:avLst/>
            </a:prstGeom>
          </p:spPr>
        </p:pic>
        <p:sp>
          <p:nvSpPr>
            <p:cNvPr id="13" name="Google Shape;235;p13">
              <a:extLst>
                <a:ext uri="{FF2B5EF4-FFF2-40B4-BE49-F238E27FC236}">
                  <a16:creationId xmlns:a16="http://schemas.microsoft.com/office/drawing/2014/main" id="{139F360A-3A0A-710E-8768-5A4CA66DDDC0}"/>
                </a:ext>
              </a:extLst>
            </p:cNvPr>
            <p:cNvSpPr txBox="1">
              <a:spLocks/>
            </p:cNvSpPr>
            <p:nvPr/>
          </p:nvSpPr>
          <p:spPr>
            <a:xfrm>
              <a:off x="7873365" y="3663682"/>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hlinkClick r:id="rId6">
                    <a:extLst>
                      <a:ext uri="{A12FA001-AC4F-418D-AE19-62706E023703}">
                        <ahyp:hlinkClr xmlns:ahyp="http://schemas.microsoft.com/office/drawing/2018/hyperlinkcolor" val="tx"/>
                      </a:ext>
                    </a:extLst>
                  </a:hlinkClick>
                </a:rPr>
                <a:t>Solar Potential Calculation Tool</a:t>
              </a:r>
              <a:endParaRPr lang="en-US">
                <a:hlinkClick r:id="" action="ppaction://noaction">
                  <a:extLst>
                    <a:ext uri="{A12FA001-AC4F-418D-AE19-62706E023703}">
                      <ahyp:hlinkClr xmlns:ahyp="http://schemas.microsoft.com/office/drawing/2018/hyperlinkcolor" val="tx"/>
                    </a:ext>
                  </a:extLst>
                </a:hlinkClick>
              </a:endParaRPr>
            </a:p>
          </p:txBody>
        </p:sp>
      </p:grpSp>
      <p:pic>
        <p:nvPicPr>
          <p:cNvPr id="8" name="Picture 7" descr="A black and blue logo&#10;&#10;AI-generated content may be incorrect.">
            <a:extLst>
              <a:ext uri="{FF2B5EF4-FFF2-40B4-BE49-F238E27FC236}">
                <a16:creationId xmlns:a16="http://schemas.microsoft.com/office/drawing/2014/main" id="{CB1683B4-CA30-5722-60D2-E2490A5ACBA8}"/>
              </a:ext>
            </a:extLst>
          </p:cNvPr>
          <p:cNvPicPr>
            <a:picLocks noChangeAspect="1"/>
          </p:cNvPicPr>
          <p:nvPr/>
        </p:nvPicPr>
        <p:blipFill>
          <a:blip r:embed="rId7"/>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70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301" name="Google Shape;30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r>
              <a:rPr lang="en-US" sz="4000"/>
              <a:t>Residents and businesses have a chance to benefit from federal incentives and programs</a:t>
            </a:r>
          </a:p>
        </p:txBody>
      </p:sp>
      <p:sp>
        <p:nvSpPr>
          <p:cNvPr id="9" name="Text Placeholder 1">
            <a:extLst>
              <a:ext uri="{FF2B5EF4-FFF2-40B4-BE49-F238E27FC236}">
                <a16:creationId xmlns:a16="http://schemas.microsoft.com/office/drawing/2014/main" id="{48CA9AB8-0B99-ADF0-0C35-156A7C849808}"/>
              </a:ext>
            </a:extLst>
          </p:cNvPr>
          <p:cNvSpPr txBox="1">
            <a:spLocks/>
          </p:cNvSpPr>
          <p:nvPr/>
        </p:nvSpPr>
        <p:spPr>
          <a:xfrm>
            <a:off x="962359" y="1699422"/>
            <a:ext cx="10204843" cy="2939495"/>
          </a:xfrm>
          <a:prstGeom prst="rect">
            <a:avLst/>
          </a:prstGeom>
        </p:spPr>
        <p:txBody>
          <a:bodyPr lIns="121920" tIns="60960" rIns="121920" bIns="6096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500"/>
              </a:spcAft>
            </a:pPr>
            <a:r>
              <a:rPr lang="en-US" sz="1800">
                <a:solidFill>
                  <a:schemeClr val="tx1"/>
                </a:solidFill>
              </a:rPr>
              <a:t>Significant tailwinds are supporting solar energy development and making it more affordable than ever to go solar. For example, the Inflation Reduction Act (IRA) and Bipartisan Infrastructure Law (BIL) provide:</a:t>
            </a:r>
            <a:endParaRPr lang="en-US">
              <a:solidFill>
                <a:schemeClr val="tx1"/>
              </a:solidFill>
            </a:endParaRPr>
          </a:p>
          <a:p>
            <a:pPr marL="914400" lvl="2" indent="-342900">
              <a:spcAft>
                <a:spcPts val="500"/>
              </a:spcAft>
              <a:buFont typeface="Courier New"/>
              <a:buChar char="o"/>
            </a:pPr>
            <a:r>
              <a:rPr lang="en-US" sz="1600">
                <a:solidFill>
                  <a:schemeClr val="tx1"/>
                </a:solidFill>
              </a:rPr>
              <a:t>Tax credits for residents and businesses that install solar (and other clean energy resources) and make upgrades to their homes/businesses.</a:t>
            </a:r>
          </a:p>
          <a:p>
            <a:pPr marL="914400" lvl="2" indent="-342900">
              <a:spcAft>
                <a:spcPts val="500"/>
              </a:spcAft>
              <a:buFont typeface="Courier New"/>
              <a:buChar char="o"/>
            </a:pPr>
            <a:r>
              <a:rPr lang="en-US" sz="1600">
                <a:solidFill>
                  <a:schemeClr val="tx1"/>
                </a:solidFill>
              </a:rPr>
              <a:t>Grants and programs that support specific applications of solar, such as brownfield development and community solar.</a:t>
            </a:r>
          </a:p>
          <a:p>
            <a:pPr marL="914400" lvl="2" indent="-342900">
              <a:spcAft>
                <a:spcPts val="500"/>
              </a:spcAft>
              <a:buFont typeface="Courier New"/>
              <a:buChar char="o"/>
            </a:pPr>
            <a:r>
              <a:rPr lang="en-US" sz="1600">
                <a:solidFill>
                  <a:schemeClr val="tx1"/>
                </a:solidFill>
              </a:rPr>
              <a:t>Funding to support uptake by low- and moderate-income residents, such as through the EPA’s </a:t>
            </a:r>
            <a:r>
              <a:rPr lang="en-US" sz="1600" b="1">
                <a:solidFill>
                  <a:schemeClr val="tx1"/>
                </a:solidFill>
              </a:rPr>
              <a:t>Greenhouse Gas Reduction Fund (GGRF).</a:t>
            </a:r>
          </a:p>
          <a:p>
            <a:endParaRPr lang="en-US" sz="1800">
              <a:solidFill>
                <a:schemeClr val="tx1"/>
              </a:solidFill>
            </a:endParaRPr>
          </a:p>
        </p:txBody>
      </p:sp>
      <p:sp>
        <p:nvSpPr>
          <p:cNvPr id="10" name="Rectangle: Rounded Corners 9">
            <a:extLst>
              <a:ext uri="{FF2B5EF4-FFF2-40B4-BE49-F238E27FC236}">
                <a16:creationId xmlns:a16="http://schemas.microsoft.com/office/drawing/2014/main" id="{30741502-2613-277A-74E3-11E69FAADDD8}"/>
              </a:ext>
            </a:extLst>
          </p:cNvPr>
          <p:cNvSpPr/>
          <p:nvPr/>
        </p:nvSpPr>
        <p:spPr>
          <a:xfrm>
            <a:off x="998674" y="4537428"/>
            <a:ext cx="10206023" cy="1145970"/>
          </a:xfrm>
          <a:prstGeom prst="roundRect">
            <a:avLst/>
          </a:prstGeom>
          <a:solidFill>
            <a:srgbClr val="FFA3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spcAft>
                <a:spcPts val="1200"/>
              </a:spcAft>
            </a:pPr>
            <a:r>
              <a:rPr lang="en-US" sz="1600" b="1">
                <a:ea typeface="+mn-lt"/>
                <a:cs typeface="+mn-lt"/>
              </a:rPr>
              <a:t>One component of the GGRF is the "Solar for All" program, which will deploy $7 billion to </a:t>
            </a:r>
            <a:r>
              <a:rPr lang="en-US" sz="1600" b="1">
                <a:solidFill>
                  <a:srgbClr val="FFFFFF"/>
                </a:solidFill>
                <a:ea typeface="+mn-lt"/>
                <a:cs typeface="+mn-lt"/>
              </a:rPr>
              <a:t>enable over 900,000 households in low-income and disadvantaged communities to benefit from distributed solar energy. A coalition of local governments in Texas will receive $249,700,000 and there are other non-profits working across multiple states (including Texas) to deploy even more projects.</a:t>
            </a:r>
            <a:endParaRPr lang="en-US"/>
          </a:p>
        </p:txBody>
      </p:sp>
      <p:pic>
        <p:nvPicPr>
          <p:cNvPr id="3" name="Picture 2" descr="A black and blue logo&#10;&#10;AI-generated content may be incorrect.">
            <a:extLst>
              <a:ext uri="{FF2B5EF4-FFF2-40B4-BE49-F238E27FC236}">
                <a16:creationId xmlns:a16="http://schemas.microsoft.com/office/drawing/2014/main" id="{24866F02-D377-78E9-506D-3BD3FF14C446}"/>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11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301" name="Google Shape;30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r>
              <a:rPr lang="en-US" sz="4000"/>
              <a:t>A bulk purchase campaign can both educate consumers and support solar deployment</a:t>
            </a:r>
            <a:endParaRPr sz="4000"/>
          </a:p>
        </p:txBody>
      </p:sp>
      <p:grpSp>
        <p:nvGrpSpPr>
          <p:cNvPr id="2" name="Group 1">
            <a:extLst>
              <a:ext uri="{FF2B5EF4-FFF2-40B4-BE49-F238E27FC236}">
                <a16:creationId xmlns:a16="http://schemas.microsoft.com/office/drawing/2014/main" id="{F29CE99E-0E21-90AD-0942-6DCB34DC09C0}"/>
              </a:ext>
            </a:extLst>
          </p:cNvPr>
          <p:cNvGrpSpPr/>
          <p:nvPr/>
        </p:nvGrpSpPr>
        <p:grpSpPr>
          <a:xfrm>
            <a:off x="6957405" y="1707092"/>
            <a:ext cx="4923801" cy="2404047"/>
            <a:chOff x="6957405" y="1707092"/>
            <a:chExt cx="4923801" cy="2404047"/>
          </a:xfrm>
        </p:grpSpPr>
        <p:pic>
          <p:nvPicPr>
            <p:cNvPr id="7" name="Picture 6">
              <a:extLst>
                <a:ext uri="{FF2B5EF4-FFF2-40B4-BE49-F238E27FC236}">
                  <a16:creationId xmlns:a16="http://schemas.microsoft.com/office/drawing/2014/main" id="{2D3EECAD-ABC0-4E84-933C-520395D82640}"/>
                </a:ext>
              </a:extLst>
            </p:cNvPr>
            <p:cNvPicPr>
              <a:picLocks noChangeAspect="1"/>
            </p:cNvPicPr>
            <p:nvPr/>
          </p:nvPicPr>
          <p:blipFill rotWithShape="1">
            <a:blip r:embed="rId3"/>
            <a:srcRect l="3726" t="25426"/>
            <a:stretch/>
          </p:blipFill>
          <p:spPr>
            <a:xfrm>
              <a:off x="8155616" y="1882870"/>
              <a:ext cx="3725590" cy="2228269"/>
            </a:xfrm>
            <a:prstGeom prst="rect">
              <a:avLst/>
            </a:prstGeom>
          </p:spPr>
        </p:pic>
        <p:pic>
          <p:nvPicPr>
            <p:cNvPr id="6" name="Picture 5">
              <a:extLst>
                <a:ext uri="{FF2B5EF4-FFF2-40B4-BE49-F238E27FC236}">
                  <a16:creationId xmlns:a16="http://schemas.microsoft.com/office/drawing/2014/main" id="{0F0512C9-68BB-FB2B-4244-1DA1CFAD9FA6}"/>
                </a:ext>
              </a:extLst>
            </p:cNvPr>
            <p:cNvPicPr>
              <a:picLocks noChangeAspect="1"/>
            </p:cNvPicPr>
            <p:nvPr/>
          </p:nvPicPr>
          <p:blipFill rotWithShape="1">
            <a:blip r:embed="rId3"/>
            <a:srcRect l="3726" r="36849" b="74179"/>
            <a:stretch/>
          </p:blipFill>
          <p:spPr>
            <a:xfrm>
              <a:off x="6957405" y="1707092"/>
              <a:ext cx="2730634" cy="885330"/>
            </a:xfrm>
            <a:prstGeom prst="rect">
              <a:avLst/>
            </a:prstGeom>
          </p:spPr>
        </p:pic>
      </p:grpSp>
      <p:pic>
        <p:nvPicPr>
          <p:cNvPr id="9" name="Picture 8">
            <a:extLst>
              <a:ext uri="{FF2B5EF4-FFF2-40B4-BE49-F238E27FC236}">
                <a16:creationId xmlns:a16="http://schemas.microsoft.com/office/drawing/2014/main" id="{F8183ACC-A89C-823F-16B0-E5ADEA0505BF}"/>
              </a:ext>
            </a:extLst>
          </p:cNvPr>
          <p:cNvPicPr>
            <a:picLocks noChangeAspect="1"/>
          </p:cNvPicPr>
          <p:nvPr/>
        </p:nvPicPr>
        <p:blipFill rotWithShape="1">
          <a:blip r:embed="rId4"/>
          <a:srcRect l="4344" t="4035" r="17549" b="11520"/>
          <a:stretch/>
        </p:blipFill>
        <p:spPr>
          <a:xfrm>
            <a:off x="7127928" y="4219987"/>
            <a:ext cx="4752420" cy="1630752"/>
          </a:xfrm>
          <a:prstGeom prst="rect">
            <a:avLst/>
          </a:prstGeom>
        </p:spPr>
      </p:pic>
      <p:sp>
        <p:nvSpPr>
          <p:cNvPr id="3" name="Text Placeholder 1">
            <a:extLst>
              <a:ext uri="{FF2B5EF4-FFF2-40B4-BE49-F238E27FC236}">
                <a16:creationId xmlns:a16="http://schemas.microsoft.com/office/drawing/2014/main" id="{BE8A5692-0AA6-C1F4-E41B-BC113238D323}"/>
              </a:ext>
            </a:extLst>
          </p:cNvPr>
          <p:cNvSpPr txBox="1">
            <a:spLocks/>
          </p:cNvSpPr>
          <p:nvPr/>
        </p:nvSpPr>
        <p:spPr>
          <a:xfrm>
            <a:off x="837253" y="1688049"/>
            <a:ext cx="6110515" cy="4270151"/>
          </a:xfrm>
          <a:prstGeom prst="rect">
            <a:avLst/>
          </a:prstGeom>
        </p:spPr>
        <p:txBody>
          <a:bodyPr lIns="121920" tIns="60960" rIns="121920" bIns="6096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500"/>
              </a:spcAft>
              <a:buChar char="•"/>
            </a:pPr>
            <a:r>
              <a:rPr lang="en-US" sz="1800">
                <a:solidFill>
                  <a:schemeClr val="tx1"/>
                </a:solidFill>
              </a:rPr>
              <a:t>Local government can support bulk purchase campaigns by amplifying communications around them, helping to launch them, or developing strong partnerships with community-based organizations that run them.</a:t>
            </a:r>
          </a:p>
          <a:p>
            <a:pPr marL="285750" indent="-285750">
              <a:spcAft>
                <a:spcPts val="500"/>
              </a:spcAft>
              <a:buChar char="•"/>
            </a:pPr>
            <a:r>
              <a:rPr lang="en-US" sz="1800">
                <a:solidFill>
                  <a:schemeClr val="tx1"/>
                </a:solidFill>
              </a:rPr>
              <a:t>The benefits of bulk purchase campaigns can be enhanced and made accessible to a more diverse array of residents by:</a:t>
            </a:r>
          </a:p>
          <a:p>
            <a:pPr marL="914400" lvl="2" indent="-342900">
              <a:spcAft>
                <a:spcPts val="500"/>
              </a:spcAft>
              <a:buFont typeface="Courier New"/>
              <a:buChar char="o"/>
            </a:pPr>
            <a:r>
              <a:rPr lang="en-US" sz="1600">
                <a:solidFill>
                  <a:schemeClr val="tx1"/>
                </a:solidFill>
              </a:rPr>
              <a:t>Deploying credit enhancements, such as interest rate buy downs, loan loss reserves, or revolving loan funds.</a:t>
            </a:r>
          </a:p>
          <a:p>
            <a:pPr marL="914400" lvl="2" indent="-342900">
              <a:spcAft>
                <a:spcPts val="500"/>
              </a:spcAft>
              <a:buFont typeface="Courier New"/>
              <a:buChar char="o"/>
            </a:pPr>
            <a:r>
              <a:rPr lang="en-US" sz="1600">
                <a:solidFill>
                  <a:schemeClr val="tx1"/>
                </a:solidFill>
              </a:rPr>
              <a:t>Offering loan options targeted at low-income residents or residents with poor or no credit. </a:t>
            </a:r>
          </a:p>
          <a:p>
            <a:pPr marL="914400" lvl="2" indent="-342900">
              <a:spcAft>
                <a:spcPts val="500"/>
              </a:spcAft>
              <a:buFont typeface="Courier New"/>
              <a:buChar char="o"/>
            </a:pPr>
            <a:r>
              <a:rPr lang="en-US" sz="1600">
                <a:solidFill>
                  <a:schemeClr val="tx1"/>
                </a:solidFill>
              </a:rPr>
              <a:t>Leveraging local, state, and/or federal funding streams to cover certain costs.</a:t>
            </a:r>
          </a:p>
          <a:p>
            <a:pPr marL="989330" lvl="1" indent="-379730">
              <a:spcAft>
                <a:spcPts val="500"/>
              </a:spcAft>
            </a:pPr>
            <a:endParaRPr lang="en-US" sz="1800">
              <a:solidFill>
                <a:schemeClr val="tx1"/>
              </a:solidFill>
            </a:endParaRPr>
          </a:p>
          <a:p>
            <a:endParaRPr lang="en-US" sz="1800">
              <a:solidFill>
                <a:schemeClr val="tx1"/>
              </a:solidFill>
            </a:endParaRPr>
          </a:p>
        </p:txBody>
      </p:sp>
      <p:pic>
        <p:nvPicPr>
          <p:cNvPr id="5" name="Picture 4" descr="A black and blue logo&#10;&#10;AI-generated content may be incorrect.">
            <a:extLst>
              <a:ext uri="{FF2B5EF4-FFF2-40B4-BE49-F238E27FC236}">
                <a16:creationId xmlns:a16="http://schemas.microsoft.com/office/drawing/2014/main" id="{873D13DC-CEC9-2A20-A036-1896C9082AAC}"/>
              </a:ext>
            </a:extLst>
          </p:cNvPr>
          <p:cNvPicPr>
            <a:picLocks noChangeAspect="1"/>
          </p:cNvPicPr>
          <p:nvPr/>
        </p:nvPicPr>
        <p:blipFill>
          <a:blip r:embed="rId5"/>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301" name="Google Shape;301;p13"/>
          <p:cNvSpPr txBox="1">
            <a:spLocks noGrp="1"/>
          </p:cNvSpPr>
          <p:nvPr>
            <p:ph type="title"/>
          </p:nvPr>
        </p:nvSpPr>
        <p:spPr>
          <a:xfrm>
            <a:off x="780691" y="365125"/>
            <a:ext cx="10659373" cy="1311323"/>
          </a:xfrm>
          <a:prstGeom prst="rect">
            <a:avLst/>
          </a:prstGeom>
          <a:noFill/>
          <a:ln>
            <a:noFill/>
          </a:ln>
        </p:spPr>
        <p:txBody>
          <a:bodyPr spcFirstLastPara="1" wrap="square" lIns="91425" tIns="45700" rIns="91425" bIns="45700" anchor="ctr" anchorCtr="0">
            <a:noAutofit/>
          </a:bodyPr>
          <a:lstStyle/>
          <a:p>
            <a:r>
              <a:rPr lang="en-US" sz="2800"/>
              <a:t>Developing and participating in community-centric events around solar can ensure residents have access to staff support</a:t>
            </a:r>
          </a:p>
        </p:txBody>
      </p:sp>
      <p:sp>
        <p:nvSpPr>
          <p:cNvPr id="5" name="Text Placeholder 1">
            <a:extLst>
              <a:ext uri="{FF2B5EF4-FFF2-40B4-BE49-F238E27FC236}">
                <a16:creationId xmlns:a16="http://schemas.microsoft.com/office/drawing/2014/main" id="{BE8A5692-0AA6-C1F4-E41B-BC113238D323}"/>
              </a:ext>
            </a:extLst>
          </p:cNvPr>
          <p:cNvSpPr txBox="1">
            <a:spLocks/>
          </p:cNvSpPr>
          <p:nvPr/>
        </p:nvSpPr>
        <p:spPr>
          <a:xfrm>
            <a:off x="779744" y="1668308"/>
            <a:ext cx="8044804" cy="4146120"/>
          </a:xfrm>
          <a:prstGeom prst="rect">
            <a:avLst/>
          </a:prstGeom>
        </p:spPr>
        <p:txBody>
          <a:bodyPr lIns="121920" tIns="60960" rIns="121920" bIns="60960" anchor="t"/>
          <a:lstStyle>
            <a:lvl1pPr marL="342891" indent="-342891" algn="l" defTabSz="457189"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32" indent="-285744" algn="l" defTabSz="457189"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2971" indent="-228594" algn="l" defTabSz="457189"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160" indent="-228594" algn="l" defTabSz="457189"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349" indent="-228594" algn="l" defTabSz="457189"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455930" indent="-455930"/>
            <a:r>
              <a:rPr lang="en-US" sz="1800">
                <a:solidFill>
                  <a:schemeClr val="tx1"/>
                </a:solidFill>
                <a:latin typeface="Arial"/>
              </a:rPr>
              <a:t>Being able to see solar and talk to people who have adopted it is critical. Localities can sponsor solar tours to help people see solar in action in their community.</a:t>
            </a:r>
          </a:p>
          <a:p>
            <a:pPr marL="855980" lvl="1" indent="-285115"/>
            <a:r>
              <a:rPr lang="en-US" sz="1600">
                <a:solidFill>
                  <a:schemeClr val="tx1"/>
                </a:solidFill>
                <a:ea typeface="+mn-lt"/>
                <a:cs typeface="+mn-lt"/>
              </a:rPr>
              <a:t>(CE-13) Support a solar informational session and/or solar tour explaining solar PV opportunities and policies.</a:t>
            </a:r>
            <a:endParaRPr lang="en-US" sz="1600">
              <a:solidFill>
                <a:schemeClr val="tx1"/>
              </a:solidFill>
            </a:endParaRPr>
          </a:p>
          <a:p>
            <a:pPr marL="455930" indent="-455930"/>
            <a:r>
              <a:rPr lang="en-US" sz="1800">
                <a:solidFill>
                  <a:schemeClr val="tx1"/>
                </a:solidFill>
                <a:latin typeface="+mn-lt"/>
              </a:rPr>
              <a:t>Local governments can also attend and table at various events, from street fairs and festivals to other types of gatherings, and present on solar-related opportunities in the community.</a:t>
            </a:r>
            <a:endParaRPr lang="en-US" sz="1800">
              <a:solidFill>
                <a:schemeClr val="tx1"/>
              </a:solidFill>
            </a:endParaRPr>
          </a:p>
          <a:p>
            <a:pPr marL="455930" indent="-455930"/>
            <a:r>
              <a:rPr lang="en-US" sz="1800">
                <a:solidFill>
                  <a:schemeClr val="tx1"/>
                </a:solidFill>
                <a:latin typeface="+mn-lt"/>
              </a:rPr>
              <a:t>In addition to participating in external events, local governments can start task forces and other committees to further explore opportunities to advance solar locally.</a:t>
            </a:r>
          </a:p>
          <a:p>
            <a:pPr marL="742315" lvl="1" indent="-285115"/>
            <a:r>
              <a:rPr lang="en-US" sz="1600">
                <a:solidFill>
                  <a:schemeClr val="tx1"/>
                </a:solidFill>
                <a:latin typeface="+mj-lt"/>
                <a:ea typeface="+mj-lt"/>
                <a:cs typeface="+mj-lt"/>
              </a:rPr>
              <a:t>(CE-12) Discuss solar PV goals and/or strategies for increasing solar PV development, including large-scale solar plans, solar access, and/or solar adoption in disadvantaged communities, within an appropriate committee, commission, taskforce, and/or working group.</a:t>
            </a:r>
          </a:p>
          <a:p>
            <a:pPr marL="0" indent="0">
              <a:buNone/>
            </a:pPr>
            <a:endParaRPr lang="en-US" sz="1800">
              <a:solidFill>
                <a:schemeClr val="tx1"/>
              </a:solidFill>
              <a:latin typeface="+mn-lt"/>
            </a:endParaRPr>
          </a:p>
        </p:txBody>
      </p:sp>
      <p:pic>
        <p:nvPicPr>
          <p:cNvPr id="2" name="Picture 1" descr="RISE Logo">
            <a:extLst>
              <a:ext uri="{FF2B5EF4-FFF2-40B4-BE49-F238E27FC236}">
                <a16:creationId xmlns:a16="http://schemas.microsoft.com/office/drawing/2014/main" id="{A2397EEC-F05B-0403-EEE3-F1E3B5BF2ECE}"/>
              </a:ext>
            </a:extLst>
          </p:cNvPr>
          <p:cNvPicPr>
            <a:picLocks noChangeAspect="1"/>
          </p:cNvPicPr>
          <p:nvPr/>
        </p:nvPicPr>
        <p:blipFill>
          <a:blip r:embed="rId3"/>
          <a:stretch>
            <a:fillRect/>
          </a:stretch>
        </p:blipFill>
        <p:spPr>
          <a:xfrm>
            <a:off x="9047901" y="4465861"/>
            <a:ext cx="2366802" cy="1515668"/>
          </a:xfrm>
          <a:prstGeom prst="rect">
            <a:avLst/>
          </a:prstGeom>
        </p:spPr>
      </p:pic>
      <p:grpSp>
        <p:nvGrpSpPr>
          <p:cNvPr id="4" name="Group 3">
            <a:extLst>
              <a:ext uri="{FF2B5EF4-FFF2-40B4-BE49-F238E27FC236}">
                <a16:creationId xmlns:a16="http://schemas.microsoft.com/office/drawing/2014/main" id="{116F94E7-60C7-14F6-8C36-2C2EAD47CB34}"/>
              </a:ext>
            </a:extLst>
          </p:cNvPr>
          <p:cNvGrpSpPr/>
          <p:nvPr/>
        </p:nvGrpSpPr>
        <p:grpSpPr>
          <a:xfrm>
            <a:off x="8390611" y="1483001"/>
            <a:ext cx="3800910" cy="2988507"/>
            <a:chOff x="8390611" y="1483001"/>
            <a:chExt cx="3800910" cy="2988507"/>
          </a:xfrm>
        </p:grpSpPr>
        <p:pic>
          <p:nvPicPr>
            <p:cNvPr id="3" name="Picture 2" descr="A person in a yellow jacket&#10;&#10;Description automatically generated">
              <a:extLst>
                <a:ext uri="{FF2B5EF4-FFF2-40B4-BE49-F238E27FC236}">
                  <a16:creationId xmlns:a16="http://schemas.microsoft.com/office/drawing/2014/main" id="{A2697EAB-83FC-1F2A-C101-5DA764856AAB}"/>
                </a:ext>
              </a:extLst>
            </p:cNvPr>
            <p:cNvPicPr>
              <a:picLocks noChangeAspect="1"/>
            </p:cNvPicPr>
            <p:nvPr/>
          </p:nvPicPr>
          <p:blipFill>
            <a:blip r:embed="rId4"/>
            <a:stretch>
              <a:fillRect/>
            </a:stretch>
          </p:blipFill>
          <p:spPr>
            <a:xfrm>
              <a:off x="9046380" y="2038445"/>
              <a:ext cx="2632989" cy="2433063"/>
            </a:xfrm>
            <a:prstGeom prst="rect">
              <a:avLst/>
            </a:prstGeom>
            <a:ln>
              <a:solidFill>
                <a:schemeClr val="tx1"/>
              </a:solidFill>
            </a:ln>
          </p:spPr>
        </p:pic>
        <p:sp>
          <p:nvSpPr>
            <p:cNvPr id="7" name="Google Shape;235;p13">
              <a:extLst>
                <a:ext uri="{FF2B5EF4-FFF2-40B4-BE49-F238E27FC236}">
                  <a16:creationId xmlns:a16="http://schemas.microsoft.com/office/drawing/2014/main" id="{6CC69E97-11A4-C5F3-52A6-61F2134ECAB6}"/>
                </a:ext>
              </a:extLst>
            </p:cNvPr>
            <p:cNvSpPr txBox="1">
              <a:spLocks/>
            </p:cNvSpPr>
            <p:nvPr/>
          </p:nvSpPr>
          <p:spPr>
            <a:xfrm>
              <a:off x="8390611" y="1483001"/>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5">
                    <a:extLst>
                      <a:ext uri="{A12FA001-AC4F-418D-AE19-62706E023703}">
                        <ahyp:hlinkClr xmlns:ahyp="http://schemas.microsoft.com/office/drawing/2018/hyperlinkcolor" val="tx"/>
                      </a:ext>
                    </a:extLst>
                  </a:hlinkClick>
                </a:rPr>
                <a:t>Solar Tours Video</a:t>
              </a:r>
              <a:endParaRPr lang="en-US">
                <a:solidFill>
                  <a:srgbClr val="FFAC00"/>
                </a:solidFill>
                <a:hlinkClick r:id="rId5">
                  <a:extLst>
                    <a:ext uri="{A12FA001-AC4F-418D-AE19-62706E023703}">
                      <ahyp:hlinkClr xmlns:ahyp="http://schemas.microsoft.com/office/drawing/2018/hyperlinkcolor" val="tx"/>
                    </a:ext>
                  </a:extLst>
                </a:hlinkClick>
              </a:endParaRPr>
            </a:p>
          </p:txBody>
        </p:sp>
      </p:grpSp>
      <p:pic>
        <p:nvPicPr>
          <p:cNvPr id="8" name="Picture 7" descr="A black and blue logo&#10;&#10;AI-generated content may be incorrect.">
            <a:extLst>
              <a:ext uri="{FF2B5EF4-FFF2-40B4-BE49-F238E27FC236}">
                <a16:creationId xmlns:a16="http://schemas.microsoft.com/office/drawing/2014/main" id="{D1B5F685-37C6-AC47-5420-541169C48B43}"/>
              </a:ext>
            </a:extLst>
          </p:cNvPr>
          <p:cNvPicPr>
            <a:picLocks noChangeAspect="1"/>
          </p:cNvPicPr>
          <p:nvPr/>
        </p:nvPicPr>
        <p:blipFill>
          <a:blip r:embed="rId6"/>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16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301" name="Google Shape;301;p13"/>
          <p:cNvSpPr txBox="1">
            <a:spLocks noGrp="1"/>
          </p:cNvSpPr>
          <p:nvPr>
            <p:ph type="title"/>
          </p:nvPr>
        </p:nvSpPr>
        <p:spPr>
          <a:xfrm>
            <a:off x="808742" y="13117"/>
            <a:ext cx="10565567" cy="1700453"/>
          </a:xfrm>
          <a:prstGeom prst="rect">
            <a:avLst/>
          </a:prstGeom>
          <a:noFill/>
          <a:ln>
            <a:noFill/>
          </a:ln>
        </p:spPr>
        <p:txBody>
          <a:bodyPr spcFirstLastPara="1" wrap="square" lIns="91425" tIns="45700" rIns="91425" bIns="45700" anchor="ctr" anchorCtr="0">
            <a:noAutofit/>
          </a:bodyPr>
          <a:lstStyle/>
          <a:p>
            <a:r>
              <a:rPr lang="en-US" sz="3600"/>
              <a:t>Engaging with schools can support solar education and workforce development </a:t>
            </a:r>
          </a:p>
        </p:txBody>
      </p:sp>
      <p:sp>
        <p:nvSpPr>
          <p:cNvPr id="5" name="Text Placeholder 1">
            <a:extLst>
              <a:ext uri="{FF2B5EF4-FFF2-40B4-BE49-F238E27FC236}">
                <a16:creationId xmlns:a16="http://schemas.microsoft.com/office/drawing/2014/main" id="{BE8A5692-0AA6-C1F4-E41B-BC113238D323}"/>
              </a:ext>
            </a:extLst>
          </p:cNvPr>
          <p:cNvSpPr txBox="1">
            <a:spLocks/>
          </p:cNvSpPr>
          <p:nvPr/>
        </p:nvSpPr>
        <p:spPr>
          <a:xfrm>
            <a:off x="890471" y="1622103"/>
            <a:ext cx="8587421" cy="4112713"/>
          </a:xfrm>
          <a:prstGeom prst="rect">
            <a:avLst/>
          </a:prstGeom>
        </p:spPr>
        <p:txBody>
          <a:bodyPr lIns="121920" tIns="60960" rIns="121920" bIns="60960" anchor="t"/>
          <a:lstStyle>
            <a:lvl1pPr marL="342891" indent="-342891" algn="l" defTabSz="457189"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32" indent="-285744" algn="l" defTabSz="457189"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2971" indent="-228594" algn="l" defTabSz="457189"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160" indent="-228594" algn="l" defTabSz="457189"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349" indent="-228594" algn="l" defTabSz="457189"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solidFill>
                  <a:schemeClr val="tx1"/>
                </a:solidFill>
                <a:latin typeface="Arial"/>
              </a:rPr>
              <a:t>While school districts may be independent from local governments, they remain an important constituent on solar-related issues:</a:t>
            </a:r>
            <a:endParaRPr lang="en-US" sz="1800">
              <a:solidFill>
                <a:schemeClr val="tx1"/>
              </a:solidFill>
            </a:endParaRPr>
          </a:p>
          <a:p>
            <a:pPr marL="589280" indent="-379730"/>
            <a:r>
              <a:rPr lang="en-US" sz="1600">
                <a:solidFill>
                  <a:schemeClr val="tx1"/>
                </a:solidFill>
                <a:latin typeface="Arial"/>
              </a:rPr>
              <a:t>Consider approaching school districts on incorporating solar and other energy-related issues within curriculums</a:t>
            </a:r>
          </a:p>
          <a:p>
            <a:pPr marL="589280" indent="-379730"/>
            <a:r>
              <a:rPr lang="en-US" sz="1600">
                <a:solidFill>
                  <a:schemeClr val="tx1"/>
                </a:solidFill>
                <a:latin typeface="Arial"/>
              </a:rPr>
              <a:t>Technical high schools may be able to develop a workforce development program around solar to provide education and job placement for more solar workers</a:t>
            </a:r>
          </a:p>
          <a:p>
            <a:pPr marL="589280" indent="-379730"/>
            <a:r>
              <a:rPr lang="en-US" sz="1600">
                <a:solidFill>
                  <a:schemeClr val="tx1"/>
                </a:solidFill>
                <a:latin typeface="Arial"/>
              </a:rPr>
              <a:t>School buildings can be excellent candidates for on-site solar, but staff may not have the relevant expertise. Consider sharing any lessons learned and best practices to support their efforts.</a:t>
            </a:r>
          </a:p>
          <a:p>
            <a:pPr marL="589280" indent="-379730"/>
            <a:endParaRPr lang="en-US" sz="1800">
              <a:solidFill>
                <a:schemeClr val="tx1"/>
              </a:solidFill>
              <a:latin typeface="Arial"/>
            </a:endParaRPr>
          </a:p>
        </p:txBody>
      </p:sp>
      <p:pic>
        <p:nvPicPr>
          <p:cNvPr id="4" name="Picture 3" descr="A row of solar panels&#10;&#10;Description automatically generated">
            <a:extLst>
              <a:ext uri="{FF2B5EF4-FFF2-40B4-BE49-F238E27FC236}">
                <a16:creationId xmlns:a16="http://schemas.microsoft.com/office/drawing/2014/main" id="{33E75C3F-3DE2-1425-451E-ABD3AB13068E}"/>
              </a:ext>
            </a:extLst>
          </p:cNvPr>
          <p:cNvPicPr>
            <a:picLocks noChangeAspect="1"/>
          </p:cNvPicPr>
          <p:nvPr/>
        </p:nvPicPr>
        <p:blipFill rotWithShape="1">
          <a:blip r:embed="rId3"/>
          <a:srcRect t="24814" r="-769" b="30016"/>
          <a:stretch/>
        </p:blipFill>
        <p:spPr>
          <a:xfrm>
            <a:off x="3651742" y="4181056"/>
            <a:ext cx="4879205" cy="1664746"/>
          </a:xfrm>
          <a:prstGeom prst="rect">
            <a:avLst/>
          </a:prstGeom>
        </p:spPr>
      </p:pic>
      <p:pic>
        <p:nvPicPr>
          <p:cNvPr id="6" name="Picture 5" descr="A group of people standing on a roof of a house&#10;&#10;Description automatically generated">
            <a:extLst>
              <a:ext uri="{FF2B5EF4-FFF2-40B4-BE49-F238E27FC236}">
                <a16:creationId xmlns:a16="http://schemas.microsoft.com/office/drawing/2014/main" id="{426A3E1B-B554-D347-AC7C-506765891C55}"/>
              </a:ext>
            </a:extLst>
          </p:cNvPr>
          <p:cNvPicPr>
            <a:picLocks noChangeAspect="1"/>
          </p:cNvPicPr>
          <p:nvPr/>
        </p:nvPicPr>
        <p:blipFill>
          <a:blip r:embed="rId4"/>
          <a:stretch>
            <a:fillRect/>
          </a:stretch>
        </p:blipFill>
        <p:spPr>
          <a:xfrm>
            <a:off x="9475045" y="2126776"/>
            <a:ext cx="2340419" cy="3104866"/>
          </a:xfrm>
          <a:prstGeom prst="rect">
            <a:avLst/>
          </a:prstGeom>
        </p:spPr>
      </p:pic>
      <p:pic>
        <p:nvPicPr>
          <p:cNvPr id="3" name="Picture 2" descr="A black and blue logo&#10;&#10;AI-generated content may be incorrect.">
            <a:extLst>
              <a:ext uri="{FF2B5EF4-FFF2-40B4-BE49-F238E27FC236}">
                <a16:creationId xmlns:a16="http://schemas.microsoft.com/office/drawing/2014/main" id="{83BDE2FB-4DD0-F77F-F0D9-D5560474E379}"/>
              </a:ext>
            </a:extLst>
          </p:cNvPr>
          <p:cNvPicPr>
            <a:picLocks noChangeAspect="1"/>
          </p:cNvPicPr>
          <p:nvPr/>
        </p:nvPicPr>
        <p:blipFill>
          <a:blip r:embed="rId5"/>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79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96;p1"/>
          <p:cNvSpPr txBox="1">
            <a:spLocks noGrp="1"/>
          </p:cNvSpPr>
          <p:nvPr>
            <p:ph type="ctrTitle"/>
          </p:nvPr>
        </p:nvSpPr>
        <p:spPr>
          <a:xfrm>
            <a:off x="-8853" y="3487365"/>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buSzPts val="2800"/>
              <a:buFont typeface="Arial"/>
              <a:defRPr/>
            </a:pPr>
            <a:r>
              <a:rPr lang="en-US" sz="3600" b="1">
                <a:effectLst>
                  <a:outerShdw blurRad="38100" dist="38100" dir="2700000" algn="tl">
                    <a:srgbClr val="000000">
                      <a:alpha val="43137"/>
                    </a:srgbClr>
                  </a:outerShdw>
                </a:effectLst>
                <a:latin typeface="Arial"/>
                <a:cs typeface="Arial"/>
                <a:sym typeface="Arial"/>
              </a:rPr>
              <a:t>Municipal Procurement Best Practices</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1200"/>
              </a:spcBef>
              <a:spcAft>
                <a:spcPts val="0"/>
              </a:spcAft>
              <a:buClr>
                <a:srgbClr val="000000"/>
              </a:buClr>
              <a:buSzPts val="2800"/>
              <a:buFont typeface="Arial"/>
              <a:buNone/>
              <a:tabLst/>
              <a:defRPr/>
            </a:pPr>
            <a:endParaRPr kumimoji="0" lang="en-US"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2813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A300"/>
              </a:buClr>
              <a:buSzPts val="4400"/>
              <a:buFont typeface="Helvetica Neue"/>
              <a:buNone/>
            </a:pPr>
            <a:r>
              <a:rPr lang="en-US">
                <a:solidFill>
                  <a:srgbClr val="FFA300"/>
                </a:solidFill>
              </a:rPr>
              <a:t>Local governments can lead by example and procure solar energy for their facilities </a:t>
            </a:r>
            <a:endParaRPr>
              <a:solidFill>
                <a:srgbClr val="FFA300"/>
              </a:solidFill>
            </a:endParaRPr>
          </a:p>
        </p:txBody>
      </p:sp>
      <p:sp>
        <p:nvSpPr>
          <p:cNvPr id="17" name="Rectangle: Rounded Corners 16">
            <a:extLst>
              <a:ext uri="{FF2B5EF4-FFF2-40B4-BE49-F238E27FC236}">
                <a16:creationId xmlns:a16="http://schemas.microsoft.com/office/drawing/2014/main" id="{6A012EA4-7863-6C9F-F548-F063BA0DCC96}"/>
              </a:ext>
            </a:extLst>
          </p:cNvPr>
          <p:cNvSpPr/>
          <p:nvPr/>
        </p:nvSpPr>
        <p:spPr>
          <a:xfrm>
            <a:off x="929185" y="1710697"/>
            <a:ext cx="10345004" cy="692999"/>
          </a:xfrm>
          <a:prstGeom prst="roundRect">
            <a:avLst/>
          </a:prstGeom>
          <a:solidFill>
            <a:srgbClr val="FFA3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200"/>
              </a:spcAft>
            </a:pPr>
            <a:r>
              <a:rPr lang="en-US" sz="2000" b="1">
                <a:solidFill>
                  <a:schemeClr val="bg1"/>
                </a:solidFill>
                <a:latin typeface="Arial"/>
                <a:ea typeface="Source Sans Pro"/>
                <a:cs typeface="Arial"/>
                <a:sym typeface="Source Sans Pro"/>
              </a:rPr>
              <a:t>Local governments nationwide have participated in transactions for over 20,200 MW of solar since 2015 (~966 MW on-site solar)</a:t>
            </a:r>
            <a:endParaRPr lang="en-US" sz="2000" b="1">
              <a:solidFill>
                <a:schemeClr val="bg1"/>
              </a:solidFill>
              <a:latin typeface="Arial"/>
              <a:ea typeface="Source Sans Pro"/>
              <a:cs typeface="Arial"/>
            </a:endParaRPr>
          </a:p>
        </p:txBody>
      </p:sp>
      <p:grpSp>
        <p:nvGrpSpPr>
          <p:cNvPr id="3" name="Group 2">
            <a:extLst>
              <a:ext uri="{FF2B5EF4-FFF2-40B4-BE49-F238E27FC236}">
                <a16:creationId xmlns:a16="http://schemas.microsoft.com/office/drawing/2014/main" id="{C9114B33-10C6-0857-AE37-200AB726A32D}"/>
              </a:ext>
            </a:extLst>
          </p:cNvPr>
          <p:cNvGrpSpPr/>
          <p:nvPr/>
        </p:nvGrpSpPr>
        <p:grpSpPr>
          <a:xfrm>
            <a:off x="620514" y="2544632"/>
            <a:ext cx="4352285" cy="3336058"/>
            <a:chOff x="620514" y="2544632"/>
            <a:chExt cx="4352285" cy="3336058"/>
          </a:xfrm>
        </p:grpSpPr>
        <p:pic>
          <p:nvPicPr>
            <p:cNvPr id="1026" name="Picture 2">
              <a:extLst>
                <a:ext uri="{FF2B5EF4-FFF2-40B4-BE49-F238E27FC236}">
                  <a16:creationId xmlns:a16="http://schemas.microsoft.com/office/drawing/2014/main" id="{00A0EB4F-700B-7DF6-93CC-11B9392A0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493" y="2544632"/>
              <a:ext cx="2090325" cy="17687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31865E-072D-42DD-63A4-94104C3912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46" b="13197"/>
            <a:stretch/>
          </p:blipFill>
          <p:spPr bwMode="auto">
            <a:xfrm>
              <a:off x="620514" y="4351947"/>
              <a:ext cx="4352285" cy="15287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2" name="Picture 1" descr="A map of the state with blue circles&#10;&#10;Description automatically generated">
            <a:extLst>
              <a:ext uri="{FF2B5EF4-FFF2-40B4-BE49-F238E27FC236}">
                <a16:creationId xmlns:a16="http://schemas.microsoft.com/office/drawing/2014/main" id="{CDDFD873-AE26-ADC8-4A31-C80CD7E8CF31}"/>
              </a:ext>
            </a:extLst>
          </p:cNvPr>
          <p:cNvPicPr>
            <a:picLocks noChangeAspect="1"/>
          </p:cNvPicPr>
          <p:nvPr/>
        </p:nvPicPr>
        <p:blipFill rotWithShape="1">
          <a:blip r:embed="rId5"/>
          <a:srcRect t="-102" r="-340" b="2749"/>
          <a:stretch/>
        </p:blipFill>
        <p:spPr>
          <a:xfrm>
            <a:off x="6596297" y="2530107"/>
            <a:ext cx="3533972" cy="3368281"/>
          </a:xfrm>
          <a:prstGeom prst="rect">
            <a:avLst/>
          </a:prstGeom>
          <a:ln>
            <a:solidFill>
              <a:schemeClr val="tx1"/>
            </a:solidFill>
          </a:ln>
        </p:spPr>
      </p:pic>
      <p:pic>
        <p:nvPicPr>
          <p:cNvPr id="5" name="Picture 4" descr="A black and blue logo&#10;&#10;AI-generated content may be incorrect.">
            <a:extLst>
              <a:ext uri="{FF2B5EF4-FFF2-40B4-BE49-F238E27FC236}">
                <a16:creationId xmlns:a16="http://schemas.microsoft.com/office/drawing/2014/main" id="{2CF44849-9D42-5CBA-675B-347CD125EDDF}"/>
              </a:ext>
            </a:extLst>
          </p:cNvPr>
          <p:cNvPicPr>
            <a:picLocks noChangeAspect="1"/>
          </p:cNvPicPr>
          <p:nvPr/>
        </p:nvPicPr>
        <p:blipFill>
          <a:blip r:embed="rId6"/>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23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Autofit/>
          </a:bodyPr>
          <a:lstStyle/>
          <a:p>
            <a:r>
              <a:rPr lang="en-US" sz="3600">
                <a:solidFill>
                  <a:srgbClr val="FFA300"/>
                </a:solidFill>
              </a:rPr>
              <a:t>Local governments </a:t>
            </a:r>
            <a:r>
              <a:rPr lang="en-US" sz="3600"/>
              <a:t>have several options when considering solar for municipal operations</a:t>
            </a:r>
            <a:endParaRPr lang="en-US" sz="3600">
              <a:solidFill>
                <a:srgbClr val="FFA300"/>
              </a:solidFill>
            </a:endParaRPr>
          </a:p>
        </p:txBody>
      </p:sp>
      <p:grpSp>
        <p:nvGrpSpPr>
          <p:cNvPr id="41" name="Group 40">
            <a:extLst>
              <a:ext uri="{FF2B5EF4-FFF2-40B4-BE49-F238E27FC236}">
                <a16:creationId xmlns:a16="http://schemas.microsoft.com/office/drawing/2014/main" id="{6CCA69A8-4360-4B42-AF98-22BD1B888D50}"/>
              </a:ext>
            </a:extLst>
          </p:cNvPr>
          <p:cNvGrpSpPr/>
          <p:nvPr/>
        </p:nvGrpSpPr>
        <p:grpSpPr>
          <a:xfrm>
            <a:off x="345990" y="1718043"/>
            <a:ext cx="11247808" cy="3349067"/>
            <a:chOff x="698662" y="2655794"/>
            <a:chExt cx="10757725" cy="3094939"/>
          </a:xfrm>
        </p:grpSpPr>
        <p:grpSp>
          <p:nvGrpSpPr>
            <p:cNvPr id="42" name="Group 41">
              <a:extLst>
                <a:ext uri="{FF2B5EF4-FFF2-40B4-BE49-F238E27FC236}">
                  <a16:creationId xmlns:a16="http://schemas.microsoft.com/office/drawing/2014/main" id="{8D1FC26B-3723-4551-83E8-59E94B8118A3}"/>
                </a:ext>
              </a:extLst>
            </p:cNvPr>
            <p:cNvGrpSpPr/>
            <p:nvPr/>
          </p:nvGrpSpPr>
          <p:grpSpPr>
            <a:xfrm>
              <a:off x="698662" y="2655794"/>
              <a:ext cx="10757725" cy="3094939"/>
              <a:chOff x="698662" y="2655794"/>
              <a:chExt cx="10757725" cy="3094939"/>
            </a:xfrm>
          </p:grpSpPr>
          <p:grpSp>
            <p:nvGrpSpPr>
              <p:cNvPr id="46" name="Group 45">
                <a:extLst>
                  <a:ext uri="{FF2B5EF4-FFF2-40B4-BE49-F238E27FC236}">
                    <a16:creationId xmlns:a16="http://schemas.microsoft.com/office/drawing/2014/main" id="{CE5F9369-58D7-43FC-A88C-4251C9F2F862}"/>
                  </a:ext>
                </a:extLst>
              </p:cNvPr>
              <p:cNvGrpSpPr/>
              <p:nvPr/>
            </p:nvGrpSpPr>
            <p:grpSpPr>
              <a:xfrm>
                <a:off x="6421772" y="2655794"/>
                <a:ext cx="5034615" cy="3094939"/>
                <a:chOff x="6421772" y="2655794"/>
                <a:chExt cx="5034615" cy="3094939"/>
              </a:xfrm>
            </p:grpSpPr>
            <p:grpSp>
              <p:nvGrpSpPr>
                <p:cNvPr id="63" name="Group 62">
                  <a:extLst>
                    <a:ext uri="{FF2B5EF4-FFF2-40B4-BE49-F238E27FC236}">
                      <a16:creationId xmlns:a16="http://schemas.microsoft.com/office/drawing/2014/main" id="{630E31F0-401E-45B4-96C1-E1042DE39EE3}"/>
                    </a:ext>
                  </a:extLst>
                </p:cNvPr>
                <p:cNvGrpSpPr/>
                <p:nvPr/>
              </p:nvGrpSpPr>
              <p:grpSpPr>
                <a:xfrm>
                  <a:off x="6421772" y="2655794"/>
                  <a:ext cx="5034615" cy="3094939"/>
                  <a:chOff x="6421772" y="2655794"/>
                  <a:chExt cx="5034615" cy="3094939"/>
                </a:xfrm>
              </p:grpSpPr>
              <p:grpSp>
                <p:nvGrpSpPr>
                  <p:cNvPr id="1027" name="Group 1026">
                    <a:extLst>
                      <a:ext uri="{FF2B5EF4-FFF2-40B4-BE49-F238E27FC236}">
                        <a16:creationId xmlns:a16="http://schemas.microsoft.com/office/drawing/2014/main" id="{D26BD90B-C3FF-4F19-9652-16B24B05579B}"/>
                      </a:ext>
                    </a:extLst>
                  </p:cNvPr>
                  <p:cNvGrpSpPr/>
                  <p:nvPr/>
                </p:nvGrpSpPr>
                <p:grpSpPr>
                  <a:xfrm>
                    <a:off x="6421772" y="2655794"/>
                    <a:ext cx="5034615" cy="3094939"/>
                    <a:chOff x="6421772" y="2655794"/>
                    <a:chExt cx="5034615" cy="3094939"/>
                  </a:xfrm>
                </p:grpSpPr>
                <p:sp>
                  <p:nvSpPr>
                    <p:cNvPr id="1030" name="Round Same Side Corner Rectangle 18">
                      <a:extLst>
                        <a:ext uri="{FF2B5EF4-FFF2-40B4-BE49-F238E27FC236}">
                          <a16:creationId xmlns:a16="http://schemas.microsoft.com/office/drawing/2014/main" id="{B4B49EC2-5F2F-4A13-9CCF-E22DB7619805}"/>
                        </a:ext>
                      </a:extLst>
                    </p:cNvPr>
                    <p:cNvSpPr/>
                    <p:nvPr/>
                  </p:nvSpPr>
                  <p:spPr>
                    <a:xfrm flipV="1">
                      <a:off x="7230433" y="3205811"/>
                      <a:ext cx="4155289" cy="2544922"/>
                    </a:xfrm>
                    <a:prstGeom prst="round2Same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31" name="Rectangle 1030">
                      <a:extLst>
                        <a:ext uri="{FF2B5EF4-FFF2-40B4-BE49-F238E27FC236}">
                          <a16:creationId xmlns:a16="http://schemas.microsoft.com/office/drawing/2014/main" id="{6236A1C2-DA25-4D9B-911A-0B8C9913E708}"/>
                        </a:ext>
                      </a:extLst>
                    </p:cNvPr>
                    <p:cNvSpPr/>
                    <p:nvPr/>
                  </p:nvSpPr>
                  <p:spPr>
                    <a:xfrm>
                      <a:off x="7237484" y="2655794"/>
                      <a:ext cx="4148238" cy="550020"/>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Renewable Energy Purchased from Off-site Sources</a:t>
                      </a:r>
                    </a:p>
                  </p:txBody>
                </p:sp>
                <p:sp>
                  <p:nvSpPr>
                    <p:cNvPr id="1032" name="TextBox 55">
                      <a:extLst>
                        <a:ext uri="{FF2B5EF4-FFF2-40B4-BE49-F238E27FC236}">
                          <a16:creationId xmlns:a16="http://schemas.microsoft.com/office/drawing/2014/main" id="{E735D337-ECDC-4F79-855E-50699A4C0078}"/>
                        </a:ext>
                      </a:extLst>
                    </p:cNvPr>
                    <p:cNvSpPr txBox="1"/>
                    <p:nvPr/>
                  </p:nvSpPr>
                  <p:spPr>
                    <a:xfrm>
                      <a:off x="6421772" y="3233222"/>
                      <a:ext cx="748923" cy="64633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OR</a:t>
                      </a:r>
                    </a:p>
                  </p:txBody>
                </p:sp>
                <p:pic>
                  <p:nvPicPr>
                    <p:cNvPr id="1033" name="Picture 1032">
                      <a:extLst>
                        <a:ext uri="{FF2B5EF4-FFF2-40B4-BE49-F238E27FC236}">
                          <a16:creationId xmlns:a16="http://schemas.microsoft.com/office/drawing/2014/main" id="{E503A968-6C7A-40E5-8041-FDE008E6A63F}"/>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a:stretch/>
                  </p:blipFill>
                  <p:spPr>
                    <a:xfrm>
                      <a:off x="7762688" y="3350962"/>
                      <a:ext cx="931709" cy="823876"/>
                    </a:xfrm>
                    <a:prstGeom prst="rect">
                      <a:avLst/>
                    </a:prstGeom>
                  </p:spPr>
                </p:pic>
                <p:grpSp>
                  <p:nvGrpSpPr>
                    <p:cNvPr id="1034" name="Group 1033">
                      <a:extLst>
                        <a:ext uri="{FF2B5EF4-FFF2-40B4-BE49-F238E27FC236}">
                          <a16:creationId xmlns:a16="http://schemas.microsoft.com/office/drawing/2014/main" id="{5F6A2FA1-0CAC-4E94-9B31-6DF3BADCCEB9}"/>
                        </a:ext>
                      </a:extLst>
                    </p:cNvPr>
                    <p:cNvGrpSpPr/>
                    <p:nvPr/>
                  </p:nvGrpSpPr>
                  <p:grpSpPr>
                    <a:xfrm>
                      <a:off x="9722289" y="3358829"/>
                      <a:ext cx="993478" cy="845146"/>
                      <a:chOff x="9722289" y="3358829"/>
                      <a:chExt cx="1463491" cy="1213603"/>
                    </a:xfrm>
                  </p:grpSpPr>
                  <p:pic>
                    <p:nvPicPr>
                      <p:cNvPr id="1038" name="Picture 1037">
                        <a:extLst>
                          <a:ext uri="{FF2B5EF4-FFF2-40B4-BE49-F238E27FC236}">
                            <a16:creationId xmlns:a16="http://schemas.microsoft.com/office/drawing/2014/main" id="{266528FC-2B83-4BED-8270-B0F08B20A31F}"/>
                          </a:ext>
                        </a:extLst>
                      </p:cNvPr>
                      <p:cNvPicPr>
                        <a:picLocks noChangeAspect="1"/>
                      </p:cNvPicPr>
                      <p:nvPr/>
                    </p:nvPicPr>
                    <p:blipFill>
                      <a:blip r:embed="rId4">
                        <a:alphaModFix amt="70000"/>
                      </a:blip>
                      <a:stretch>
                        <a:fillRect/>
                      </a:stretch>
                    </p:blipFill>
                    <p:spPr>
                      <a:xfrm>
                        <a:off x="9962703" y="3388268"/>
                        <a:ext cx="1223077" cy="1184164"/>
                      </a:xfrm>
                      <a:prstGeom prst="rect">
                        <a:avLst/>
                      </a:prstGeom>
                    </p:spPr>
                  </p:pic>
                  <p:sp>
                    <p:nvSpPr>
                      <p:cNvPr id="1039" name="Rectangle 1038">
                        <a:extLst>
                          <a:ext uri="{FF2B5EF4-FFF2-40B4-BE49-F238E27FC236}">
                            <a16:creationId xmlns:a16="http://schemas.microsoft.com/office/drawing/2014/main" id="{5F3453D8-D1BC-4395-B742-DBC1961EC7AA}"/>
                          </a:ext>
                        </a:extLst>
                      </p:cNvPr>
                      <p:cNvSpPr/>
                      <p:nvPr/>
                    </p:nvSpPr>
                    <p:spPr>
                      <a:xfrm>
                        <a:off x="9722289" y="3358829"/>
                        <a:ext cx="722951" cy="46166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sp>
                  <p:nvSpPr>
                    <p:cNvPr id="1035" name="TextBox 58">
                      <a:extLst>
                        <a:ext uri="{FF2B5EF4-FFF2-40B4-BE49-F238E27FC236}">
                          <a16:creationId xmlns:a16="http://schemas.microsoft.com/office/drawing/2014/main" id="{640B7239-1B06-4274-A41E-61DE0958CE41}"/>
                        </a:ext>
                      </a:extLst>
                    </p:cNvPr>
                    <p:cNvSpPr txBox="1"/>
                    <p:nvPr/>
                  </p:nvSpPr>
                  <p:spPr>
                    <a:xfrm>
                      <a:off x="7237484" y="4186386"/>
                      <a:ext cx="1982119"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sym typeface="Arial"/>
                        </a:rPr>
                        <a:t>Renewables Developer/Generator</a:t>
                      </a:r>
                    </a:p>
                  </p:txBody>
                </p:sp>
                <p:sp>
                  <p:nvSpPr>
                    <p:cNvPr id="1036" name="TextBox 59">
                      <a:extLst>
                        <a:ext uri="{FF2B5EF4-FFF2-40B4-BE49-F238E27FC236}">
                          <a16:creationId xmlns:a16="http://schemas.microsoft.com/office/drawing/2014/main" id="{FDA6AC5E-9496-4436-87D3-5169542DA116}"/>
                        </a:ext>
                      </a:extLst>
                    </p:cNvPr>
                    <p:cNvSpPr txBox="1"/>
                    <p:nvPr/>
                  </p:nvSpPr>
                  <p:spPr>
                    <a:xfrm>
                      <a:off x="9768838" y="4223878"/>
                      <a:ext cx="1063586"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sym typeface="Arial"/>
                        </a:rPr>
                        <a:t>Traditional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sym typeface="Arial"/>
                        </a:rPr>
                        <a:t>Utility</a:t>
                      </a:r>
                    </a:p>
                  </p:txBody>
                </p:sp>
                <p:sp>
                  <p:nvSpPr>
                    <p:cNvPr id="1037" name="Rectangle 1036">
                      <a:extLst>
                        <a:ext uri="{FF2B5EF4-FFF2-40B4-BE49-F238E27FC236}">
                          <a16:creationId xmlns:a16="http://schemas.microsoft.com/office/drawing/2014/main" id="{67CDAC9E-0F6C-431E-BC77-3F0B43A1CBD9}"/>
                        </a:ext>
                      </a:extLst>
                    </p:cNvPr>
                    <p:cNvSpPr/>
                    <p:nvPr/>
                  </p:nvSpPr>
                  <p:spPr>
                    <a:xfrm>
                      <a:off x="9343410" y="4706044"/>
                      <a:ext cx="2112977" cy="686022"/>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2880" marR="0" lvl="0" indent="-18288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410"/>
                          </a:solidFill>
                          <a:effectLst/>
                          <a:uLnTx/>
                          <a:uFillTx/>
                          <a:latin typeface="Arial"/>
                          <a:ea typeface="+mn-ea"/>
                          <a:cs typeface="Arial"/>
                          <a:sym typeface="Arial"/>
                        </a:rPr>
                        <a:t>Green pricing programs </a:t>
                      </a:r>
                      <a:endParaRPr kumimoji="0" lang="en-US" sz="1200" b="0" i="0" u="none" strike="noStrike" kern="1200" cap="none" spc="0" normalizeH="0" baseline="0" noProof="0">
                        <a:ln>
                          <a:noFill/>
                        </a:ln>
                        <a:solidFill>
                          <a:srgbClr val="000410"/>
                        </a:solidFill>
                        <a:effectLst/>
                        <a:uLnTx/>
                        <a:uFillTx/>
                        <a:latin typeface="Arial" panose="020B0604020202020204" pitchFamily="34" charset="0"/>
                        <a:ea typeface="+mn-ea"/>
                        <a:cs typeface="Arial" panose="020B0604020202020204" pitchFamily="34" charset="0"/>
                        <a:sym typeface="Arial"/>
                      </a:endParaRPr>
                    </a:p>
                    <a:p>
                      <a:pPr marL="182880" marR="0" lvl="0" indent="-18288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410"/>
                          </a:solidFill>
                          <a:effectLst/>
                          <a:uLnTx/>
                          <a:uFillTx/>
                          <a:latin typeface="Arial"/>
                          <a:ea typeface="+mn-ea"/>
                          <a:cs typeface="Arial"/>
                          <a:sym typeface="Arial"/>
                        </a:rPr>
                        <a:t>Green tariffs </a:t>
                      </a:r>
                      <a:endParaRPr kumimoji="0" lang="en-US" sz="1200" b="0" i="0" u="none" strike="noStrike" kern="1200" cap="none" spc="0" normalizeH="0" baseline="0" noProof="0">
                        <a:ln>
                          <a:noFill/>
                        </a:ln>
                        <a:solidFill>
                          <a:srgbClr val="000410"/>
                        </a:solidFill>
                        <a:effectLst/>
                        <a:uLnTx/>
                        <a:uFillTx/>
                        <a:latin typeface="Arial" panose="020B0604020202020204" pitchFamily="34" charset="0"/>
                        <a:ea typeface="+mn-ea"/>
                        <a:cs typeface="Arial" panose="020B0604020202020204" pitchFamily="34" charset="0"/>
                        <a:sym typeface="Arial"/>
                      </a:endParaRPr>
                    </a:p>
                    <a:p>
                      <a:pPr marL="182880" marR="0" lvl="0" indent="-18288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410"/>
                          </a:solidFill>
                          <a:effectLst/>
                          <a:uLnTx/>
                          <a:uFillTx/>
                          <a:latin typeface="Arial"/>
                          <a:ea typeface="+mn-ea"/>
                          <a:cs typeface="Arial"/>
                          <a:sym typeface="Arial"/>
                        </a:rPr>
                        <a:t>One-off utility deals</a:t>
                      </a:r>
                    </a:p>
                  </p:txBody>
                </p:sp>
              </p:grpSp>
              <p:sp>
                <p:nvSpPr>
                  <p:cNvPr id="1029" name="Rectangle 1028">
                    <a:extLst>
                      <a:ext uri="{FF2B5EF4-FFF2-40B4-BE49-F238E27FC236}">
                        <a16:creationId xmlns:a16="http://schemas.microsoft.com/office/drawing/2014/main" id="{8C77178D-F6B9-42CD-BCCB-FF245582FADB}"/>
                      </a:ext>
                    </a:extLst>
                  </p:cNvPr>
                  <p:cNvSpPr/>
                  <p:nvPr/>
                </p:nvSpPr>
                <p:spPr>
                  <a:xfrm>
                    <a:off x="7441426" y="4695439"/>
                    <a:ext cx="1778177" cy="68602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410"/>
                        </a:solidFill>
                        <a:effectLst/>
                        <a:uLnTx/>
                        <a:uFillTx/>
                        <a:latin typeface="Arial" panose="020B0604020202020204" pitchFamily="34" charset="0"/>
                        <a:ea typeface="+mn-ea"/>
                        <a:cs typeface="Arial" panose="020B0604020202020204" pitchFamily="34" charset="0"/>
                        <a:sym typeface="Arial"/>
                      </a:rPr>
                      <a:t>Off-site power purchase agreement (PPA)</a:t>
                    </a:r>
                  </a:p>
                </p:txBody>
              </p:sp>
            </p:grpSp>
            <p:cxnSp>
              <p:nvCxnSpPr>
                <p:cNvPr id="62" name="Straight Connector 61">
                  <a:extLst>
                    <a:ext uri="{FF2B5EF4-FFF2-40B4-BE49-F238E27FC236}">
                      <a16:creationId xmlns:a16="http://schemas.microsoft.com/office/drawing/2014/main" id="{D18ADEFB-000B-47A2-AE83-870CD13C268C}"/>
                    </a:ext>
                  </a:extLst>
                </p:cNvPr>
                <p:cNvCxnSpPr>
                  <a:cxnSpLocks/>
                </p:cNvCxnSpPr>
                <p:nvPr/>
              </p:nvCxnSpPr>
              <p:spPr>
                <a:xfrm>
                  <a:off x="9343410" y="3350184"/>
                  <a:ext cx="0" cy="2060578"/>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A7AE6E2-7F99-4895-B0D6-E5EF9BBF9096}"/>
                  </a:ext>
                </a:extLst>
              </p:cNvPr>
              <p:cNvGrpSpPr/>
              <p:nvPr/>
            </p:nvGrpSpPr>
            <p:grpSpPr>
              <a:xfrm>
                <a:off x="3145105" y="2683203"/>
                <a:ext cx="3215680" cy="1974334"/>
                <a:chOff x="3145105" y="2683203"/>
                <a:chExt cx="3215680" cy="1974334"/>
              </a:xfrm>
            </p:grpSpPr>
            <p:sp>
              <p:nvSpPr>
                <p:cNvPr id="57" name="Round Same Side Corner Rectangle 11">
                  <a:extLst>
                    <a:ext uri="{FF2B5EF4-FFF2-40B4-BE49-F238E27FC236}">
                      <a16:creationId xmlns:a16="http://schemas.microsoft.com/office/drawing/2014/main" id="{790FDEB9-7042-4A79-873A-CF7BDB93AD09}"/>
                    </a:ext>
                  </a:extLst>
                </p:cNvPr>
                <p:cNvSpPr/>
                <p:nvPr/>
              </p:nvSpPr>
              <p:spPr>
                <a:xfrm flipV="1">
                  <a:off x="3987975" y="3250830"/>
                  <a:ext cx="2372810" cy="1406707"/>
                </a:xfrm>
                <a:prstGeom prst="round2Same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Rectangle 57">
                  <a:extLst>
                    <a:ext uri="{FF2B5EF4-FFF2-40B4-BE49-F238E27FC236}">
                      <a16:creationId xmlns:a16="http://schemas.microsoft.com/office/drawing/2014/main" id="{A98D1E04-6AF5-4776-899F-5185861D04E7}"/>
                    </a:ext>
                  </a:extLst>
                </p:cNvPr>
                <p:cNvSpPr/>
                <p:nvPr/>
              </p:nvSpPr>
              <p:spPr>
                <a:xfrm>
                  <a:off x="3987975" y="2683203"/>
                  <a:ext cx="2372810" cy="550020"/>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Renewable Energy Produced On-site</a:t>
                  </a:r>
                </a:p>
              </p:txBody>
            </p:sp>
            <p:pic>
              <p:nvPicPr>
                <p:cNvPr id="59" name="Picture 58">
                  <a:extLst>
                    <a:ext uri="{FF2B5EF4-FFF2-40B4-BE49-F238E27FC236}">
                      <a16:creationId xmlns:a16="http://schemas.microsoft.com/office/drawing/2014/main" id="{A40B683F-5041-4B3B-9EC5-2F8F64FB27BC}"/>
                    </a:ext>
                  </a:extLst>
                </p:cNvPr>
                <p:cNvPicPr>
                  <a:picLocks noChangeAspect="1"/>
                </p:cNvPicPr>
                <p:nvPr/>
              </p:nvPicPr>
              <p:blipFill rotWithShape="1">
                <a:blip r:embed="rId5">
                  <a:alphaModFix amt="70000"/>
                </a:blip>
                <a:srcRect l="40765"/>
                <a:stretch/>
              </p:blipFill>
              <p:spPr>
                <a:xfrm>
                  <a:off x="4730663" y="3415509"/>
                  <a:ext cx="822813" cy="870506"/>
                </a:xfrm>
                <a:prstGeom prst="rect">
                  <a:avLst/>
                </a:prstGeom>
              </p:spPr>
            </p:pic>
            <p:sp>
              <p:nvSpPr>
                <p:cNvPr id="60" name="TextBox 44">
                  <a:extLst>
                    <a:ext uri="{FF2B5EF4-FFF2-40B4-BE49-F238E27FC236}">
                      <a16:creationId xmlns:a16="http://schemas.microsoft.com/office/drawing/2014/main" id="{0A650F7D-BA05-420F-96A4-7373CF9E58C7}"/>
                    </a:ext>
                  </a:extLst>
                </p:cNvPr>
                <p:cNvSpPr txBox="1"/>
                <p:nvPr/>
              </p:nvSpPr>
              <p:spPr>
                <a:xfrm>
                  <a:off x="3145105" y="3233221"/>
                  <a:ext cx="748923" cy="64633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a:rPr>
                    <a:t>OR</a:t>
                  </a:r>
                </a:p>
              </p:txBody>
            </p:sp>
          </p:grpSp>
          <p:grpSp>
            <p:nvGrpSpPr>
              <p:cNvPr id="49" name="Group 48">
                <a:extLst>
                  <a:ext uri="{FF2B5EF4-FFF2-40B4-BE49-F238E27FC236}">
                    <a16:creationId xmlns:a16="http://schemas.microsoft.com/office/drawing/2014/main" id="{2DEAD48F-259A-448B-A423-65103AFAE537}"/>
                  </a:ext>
                </a:extLst>
              </p:cNvPr>
              <p:cNvGrpSpPr/>
              <p:nvPr/>
            </p:nvGrpSpPr>
            <p:grpSpPr>
              <a:xfrm>
                <a:off x="698662" y="2688396"/>
                <a:ext cx="2372810" cy="1956727"/>
                <a:chOff x="698662" y="2688396"/>
                <a:chExt cx="2372810" cy="1956727"/>
              </a:xfrm>
            </p:grpSpPr>
            <p:sp>
              <p:nvSpPr>
                <p:cNvPr id="51" name="Round Same Side Corner Rectangle 6">
                  <a:extLst>
                    <a:ext uri="{FF2B5EF4-FFF2-40B4-BE49-F238E27FC236}">
                      <a16:creationId xmlns:a16="http://schemas.microsoft.com/office/drawing/2014/main" id="{C93B894F-3E79-42E2-A64F-75436F0BEF20}"/>
                    </a:ext>
                  </a:extLst>
                </p:cNvPr>
                <p:cNvSpPr/>
                <p:nvPr/>
              </p:nvSpPr>
              <p:spPr>
                <a:xfrm flipV="1">
                  <a:off x="698662" y="3238415"/>
                  <a:ext cx="2372810" cy="1406708"/>
                </a:xfrm>
                <a:prstGeom prst="round2Same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Rectangle 51">
                  <a:extLst>
                    <a:ext uri="{FF2B5EF4-FFF2-40B4-BE49-F238E27FC236}">
                      <a16:creationId xmlns:a16="http://schemas.microsoft.com/office/drawing/2014/main" id="{40103EB9-738A-4DD2-9528-D63156A484E1}"/>
                    </a:ext>
                  </a:extLst>
                </p:cNvPr>
                <p:cNvSpPr/>
                <p:nvPr/>
              </p:nvSpPr>
              <p:spPr>
                <a:xfrm>
                  <a:off x="698662" y="2688396"/>
                  <a:ext cx="2372810" cy="550021"/>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Unbundled Renewable Energy Certificates</a:t>
                  </a:r>
                </a:p>
              </p:txBody>
            </p:sp>
            <p:pic>
              <p:nvPicPr>
                <p:cNvPr id="53" name="Picture 52">
                  <a:extLst>
                    <a:ext uri="{FF2B5EF4-FFF2-40B4-BE49-F238E27FC236}">
                      <a16:creationId xmlns:a16="http://schemas.microsoft.com/office/drawing/2014/main" id="{91CDC73D-628D-4BD7-B55A-A8BCA127E2F4}"/>
                    </a:ext>
                  </a:extLst>
                </p:cNvPr>
                <p:cNvPicPr>
                  <a:picLocks noChangeAspect="1"/>
                </p:cNvPicPr>
                <p:nvPr/>
              </p:nvPicPr>
              <p:blipFill>
                <a:blip r:embed="rId6" cstate="print">
                  <a:alphaModFix amt="50000"/>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tretch>
                  <a:fillRect/>
                </a:stretch>
              </p:blipFill>
              <p:spPr>
                <a:xfrm>
                  <a:off x="1455080" y="3407919"/>
                  <a:ext cx="840005" cy="932655"/>
                </a:xfrm>
                <a:prstGeom prst="rect">
                  <a:avLst/>
                </a:prstGeom>
              </p:spPr>
            </p:pic>
          </p:grpSp>
        </p:grpSp>
        <p:sp>
          <p:nvSpPr>
            <p:cNvPr id="43" name="TextBox 63">
              <a:extLst>
                <a:ext uri="{FF2B5EF4-FFF2-40B4-BE49-F238E27FC236}">
                  <a16:creationId xmlns:a16="http://schemas.microsoft.com/office/drawing/2014/main" id="{EA23D21E-0726-4A68-ACDB-DE312372D030}"/>
                </a:ext>
              </a:extLst>
            </p:cNvPr>
            <p:cNvSpPr txBox="1"/>
            <p:nvPr/>
          </p:nvSpPr>
          <p:spPr>
            <a:xfrm>
              <a:off x="8717960" y="5449138"/>
              <a:ext cx="1781326" cy="27975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410"/>
                  </a:solidFill>
                  <a:effectLst/>
                  <a:uLnTx/>
                  <a:uFillTx/>
                  <a:latin typeface="Arial"/>
                  <a:ea typeface="+mn-ea"/>
                  <a:cs typeface="Arial"/>
                  <a:sym typeface="Arial"/>
                </a:rPr>
                <a:t>Community solar</a:t>
              </a:r>
            </a:p>
          </p:txBody>
        </p:sp>
        <p:cxnSp>
          <p:nvCxnSpPr>
            <p:cNvPr id="44" name="Straight Connector 43">
              <a:extLst>
                <a:ext uri="{FF2B5EF4-FFF2-40B4-BE49-F238E27FC236}">
                  <a16:creationId xmlns:a16="http://schemas.microsoft.com/office/drawing/2014/main" id="{CF58FA7B-2836-4209-A433-CB86E125BA3C}"/>
                </a:ext>
              </a:extLst>
            </p:cNvPr>
            <p:cNvCxnSpPr>
              <a:cxnSpLocks/>
            </p:cNvCxnSpPr>
            <p:nvPr/>
          </p:nvCxnSpPr>
          <p:spPr>
            <a:xfrm>
              <a:off x="7237484" y="5394225"/>
              <a:ext cx="4148238" cy="3307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 name="Picture 1" descr="A building with a solar panel&#10;&#10;Description automatically generated">
            <a:extLst>
              <a:ext uri="{FF2B5EF4-FFF2-40B4-BE49-F238E27FC236}">
                <a16:creationId xmlns:a16="http://schemas.microsoft.com/office/drawing/2014/main" id="{DF884AAC-BBF8-50FB-42A7-3649593C98F7}"/>
              </a:ext>
            </a:extLst>
          </p:cNvPr>
          <p:cNvPicPr>
            <a:picLocks noChangeAspect="1"/>
          </p:cNvPicPr>
          <p:nvPr/>
        </p:nvPicPr>
        <p:blipFill>
          <a:blip r:embed="rId8"/>
          <a:stretch>
            <a:fillRect/>
          </a:stretch>
        </p:blipFill>
        <p:spPr>
          <a:xfrm>
            <a:off x="605425" y="4134845"/>
            <a:ext cx="5365315" cy="1716858"/>
          </a:xfrm>
          <a:prstGeom prst="rect">
            <a:avLst/>
          </a:prstGeom>
          <a:ln>
            <a:solidFill>
              <a:schemeClr val="tx1"/>
            </a:solidFill>
          </a:ln>
        </p:spPr>
      </p:pic>
      <p:pic>
        <p:nvPicPr>
          <p:cNvPr id="4" name="Picture 3" descr="A black and blue logo&#10;&#10;AI-generated content may be incorrect.">
            <a:extLst>
              <a:ext uri="{FF2B5EF4-FFF2-40B4-BE49-F238E27FC236}">
                <a16:creationId xmlns:a16="http://schemas.microsoft.com/office/drawing/2014/main" id="{29ABCD0B-3809-B455-4AF6-CAE0341D0BB8}"/>
              </a:ext>
            </a:extLst>
          </p:cNvPr>
          <p:cNvPicPr>
            <a:picLocks noChangeAspect="1"/>
          </p:cNvPicPr>
          <p:nvPr/>
        </p:nvPicPr>
        <p:blipFill>
          <a:blip r:embed="rId9"/>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418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Autofit/>
          </a:bodyPr>
          <a:lstStyle/>
          <a:p>
            <a:r>
              <a:rPr lang="en-US" sz="3600">
                <a:solidFill>
                  <a:srgbClr val="FFA300"/>
                </a:solidFill>
              </a:rPr>
              <a:t>Local governments </a:t>
            </a:r>
            <a:r>
              <a:rPr lang="en-US" sz="3600"/>
              <a:t>have several options when considering solar for municipal operations</a:t>
            </a:r>
            <a:endParaRPr lang="en-US" sz="3600">
              <a:solidFill>
                <a:srgbClr val="FFA300"/>
              </a:solidFill>
            </a:endParaRPr>
          </a:p>
        </p:txBody>
      </p:sp>
      <p:grpSp>
        <p:nvGrpSpPr>
          <p:cNvPr id="2" name="Group 1">
            <a:extLst>
              <a:ext uri="{FF2B5EF4-FFF2-40B4-BE49-F238E27FC236}">
                <a16:creationId xmlns:a16="http://schemas.microsoft.com/office/drawing/2014/main" id="{5B537ED7-B417-4986-9B56-2AA2EE2D904F}"/>
              </a:ext>
            </a:extLst>
          </p:cNvPr>
          <p:cNvGrpSpPr/>
          <p:nvPr/>
        </p:nvGrpSpPr>
        <p:grpSpPr>
          <a:xfrm>
            <a:off x="3456876" y="1722526"/>
            <a:ext cx="2525537" cy="3988967"/>
            <a:chOff x="3419400" y="1735017"/>
            <a:chExt cx="2513479" cy="4514747"/>
          </a:xfrm>
        </p:grpSpPr>
        <p:sp>
          <p:nvSpPr>
            <p:cNvPr id="14" name="Freeform: Shape 13">
              <a:extLst>
                <a:ext uri="{FF2B5EF4-FFF2-40B4-BE49-F238E27FC236}">
                  <a16:creationId xmlns:a16="http://schemas.microsoft.com/office/drawing/2014/main" id="{CDD0F26B-98B3-4725-8C9B-70582400F7AB}"/>
                </a:ext>
              </a:extLst>
            </p:cNvPr>
            <p:cNvSpPr/>
            <p:nvPr/>
          </p:nvSpPr>
          <p:spPr>
            <a:xfrm>
              <a:off x="3419400" y="2679557"/>
              <a:ext cx="2513479" cy="3570207"/>
            </a:xfrm>
            <a:custGeom>
              <a:avLst/>
              <a:gdLst>
                <a:gd name="connsiteX0" fmla="*/ 0 w 2657644"/>
                <a:gd name="connsiteY0" fmla="*/ 0 h 2927676"/>
                <a:gd name="connsiteX1" fmla="*/ 2657644 w 2657644"/>
                <a:gd name="connsiteY1" fmla="*/ 0 h 2927676"/>
                <a:gd name="connsiteX2" fmla="*/ 2657644 w 2657644"/>
                <a:gd name="connsiteY2" fmla="*/ 2927676 h 2927676"/>
                <a:gd name="connsiteX3" fmla="*/ 0 w 2657644"/>
                <a:gd name="connsiteY3" fmla="*/ 2927676 h 2927676"/>
                <a:gd name="connsiteX4" fmla="*/ 0 w 2657644"/>
                <a:gd name="connsiteY4" fmla="*/ 0 h 292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2927676">
                  <a:moveTo>
                    <a:pt x="0" y="0"/>
                  </a:moveTo>
                  <a:lnTo>
                    <a:pt x="2657644" y="0"/>
                  </a:lnTo>
                  <a:lnTo>
                    <a:pt x="2657644" y="2927676"/>
                  </a:lnTo>
                  <a:lnTo>
                    <a:pt x="0" y="2927676"/>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Support local workforce development and job creation</a:t>
              </a: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For public entities, increased tax revenue</a:t>
              </a:r>
              <a:endParaRPr lang="en-US">
                <a:solidFill>
                  <a:srgbClr val="000410">
                    <a:hueOff val="0"/>
                    <a:satOff val="0"/>
                    <a:lumOff val="0"/>
                    <a:alphaOff val="0"/>
                  </a:srgbClr>
                </a:solidFill>
                <a:latin typeface="Arial"/>
                <a:cs typeface="Arial"/>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rPr>
                <a:t>For private enterprises, advancing beneficial CSR/ESG impact</a:t>
              </a: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a:p>
              <a:pPr marL="231775" lvl="1" indent="-231775" defTabSz="711200">
                <a:spcBef>
                  <a:spcPts val="600"/>
                </a:spcBef>
                <a:buFontTx/>
                <a:buChar char="•"/>
              </a:pPr>
              <a:endParaRPr lang="en-US">
                <a:solidFill>
                  <a:srgbClr val="000410">
                    <a:hueOff val="0"/>
                    <a:satOff val="0"/>
                    <a:lumOff val="0"/>
                    <a:alphaOff val="0"/>
                  </a:srgbClr>
                </a:solidFill>
                <a:latin typeface="Arial" panose="020B0604020202020204" pitchFamily="34" charset="0"/>
                <a:cs typeface="Arial" panose="020B0604020202020204" pitchFamily="34" charset="0"/>
                <a:rtl val="0"/>
              </a:endParaRPr>
            </a:p>
          </p:txBody>
        </p:sp>
        <p:sp>
          <p:nvSpPr>
            <p:cNvPr id="15" name="Freeform: Shape 3">
              <a:extLst>
                <a:ext uri="{FF2B5EF4-FFF2-40B4-BE49-F238E27FC236}">
                  <a16:creationId xmlns:a16="http://schemas.microsoft.com/office/drawing/2014/main" id="{79A9C1D7-AA30-4351-8BA0-E0EA8F941E87}"/>
                </a:ext>
              </a:extLst>
            </p:cNvPr>
            <p:cNvSpPr/>
            <p:nvPr/>
          </p:nvSpPr>
          <p:spPr>
            <a:xfrm>
              <a:off x="3419400" y="1735017"/>
              <a:ext cx="2513479" cy="853119"/>
            </a:xfrm>
            <a:prstGeom prst="roundRect">
              <a:avLst/>
            </a:prstGeom>
            <a:solidFill>
              <a:srgbClr val="38778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a:cs typeface="Arial"/>
                  <a:sym typeface="Arial"/>
                </a:rPr>
                <a:t>Local </a:t>
              </a:r>
              <a:endParaRPr lang="en-US"/>
            </a:p>
            <a:p>
              <a:pPr algn="r" defTabSz="889000">
                <a:lnSpc>
                  <a:spcPct val="90000"/>
                </a:lnSpc>
                <a:spcBef>
                  <a:spcPct val="0"/>
                </a:spcBef>
                <a:spcAft>
                  <a:spcPct val="35000"/>
                </a:spcAft>
              </a:pPr>
              <a:r>
                <a:rPr lang="en-US" b="1">
                  <a:solidFill>
                    <a:srgbClr val="FFFFFF"/>
                  </a:solidFill>
                  <a:latin typeface="Arial"/>
                  <a:cs typeface="Arial"/>
                  <a:sym typeface="Arial"/>
                </a:rPr>
                <a:t>Economic Impact</a:t>
              </a:r>
              <a:endParaRPr lang="en-US"/>
            </a:p>
          </p:txBody>
        </p:sp>
      </p:grpSp>
      <p:grpSp>
        <p:nvGrpSpPr>
          <p:cNvPr id="3" name="Group 2">
            <a:extLst>
              <a:ext uri="{FF2B5EF4-FFF2-40B4-BE49-F238E27FC236}">
                <a16:creationId xmlns:a16="http://schemas.microsoft.com/office/drawing/2014/main" id="{5203FAF2-5127-40D0-B68F-71F2A1FBF4A7}"/>
              </a:ext>
            </a:extLst>
          </p:cNvPr>
          <p:cNvGrpSpPr/>
          <p:nvPr/>
        </p:nvGrpSpPr>
        <p:grpSpPr>
          <a:xfrm>
            <a:off x="8909705" y="1710033"/>
            <a:ext cx="2529080" cy="4026445"/>
            <a:chOff x="8834755" y="1735017"/>
            <a:chExt cx="2604030" cy="4514748"/>
          </a:xfrm>
        </p:grpSpPr>
        <p:sp>
          <p:nvSpPr>
            <p:cNvPr id="12" name="Freeform: Shape 11">
              <a:extLst>
                <a:ext uri="{FF2B5EF4-FFF2-40B4-BE49-F238E27FC236}">
                  <a16:creationId xmlns:a16="http://schemas.microsoft.com/office/drawing/2014/main" id="{D8A981E5-DBC1-443F-B574-F8FA6C9D6617}"/>
                </a:ext>
              </a:extLst>
            </p:cNvPr>
            <p:cNvSpPr/>
            <p:nvPr/>
          </p:nvSpPr>
          <p:spPr>
            <a:xfrm>
              <a:off x="8834755" y="2679557"/>
              <a:ext cx="2604030" cy="3570208"/>
            </a:xfrm>
            <a:custGeom>
              <a:avLst/>
              <a:gdLst>
                <a:gd name="connsiteX0" fmla="*/ 0 w 2657644"/>
                <a:gd name="connsiteY0" fmla="*/ 0 h 3033552"/>
                <a:gd name="connsiteX1" fmla="*/ 2657644 w 2657644"/>
                <a:gd name="connsiteY1" fmla="*/ 0 h 3033552"/>
                <a:gd name="connsiteX2" fmla="*/ 2657644 w 2657644"/>
                <a:gd name="connsiteY2" fmla="*/ 3033552 h 3033552"/>
                <a:gd name="connsiteX3" fmla="*/ 0 w 2657644"/>
                <a:gd name="connsiteY3" fmla="*/ 3033552 h 3033552"/>
                <a:gd name="connsiteX4" fmla="*/ 0 w 2657644"/>
                <a:gd name="connsiteY4" fmla="*/ 0 h 30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3033552">
                  <a:moveTo>
                    <a:pt x="0" y="0"/>
                  </a:moveTo>
                  <a:lnTo>
                    <a:pt x="2657644" y="0"/>
                  </a:lnTo>
                  <a:lnTo>
                    <a:pt x="2657644" y="3033552"/>
                  </a:lnTo>
                  <a:lnTo>
                    <a:pt x="0" y="3033552"/>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171450" lvl="1" indent="-171450" defTabSz="711200">
                <a:spcBef>
                  <a:spcPts val="600"/>
                </a:spcBef>
                <a:buFontTx/>
                <a:buChar char="•"/>
              </a:pPr>
              <a:r>
                <a:rPr lang="en-US">
                  <a:solidFill>
                    <a:srgbClr val="000410">
                      <a:hueOff val="0"/>
                      <a:satOff val="0"/>
                      <a:lumOff val="0"/>
                      <a:alphaOff val="0"/>
                    </a:srgbClr>
                  </a:solidFill>
                  <a:latin typeface="Arial"/>
                  <a:cs typeface="Arial"/>
                  <a:sym typeface="Arial"/>
                </a:rPr>
                <a:t>Demonstrating commitment to organizational and/or community goals</a:t>
              </a:r>
            </a:p>
          </p:txBody>
        </p:sp>
        <p:sp>
          <p:nvSpPr>
            <p:cNvPr id="13" name="Freeform: Shape 14">
              <a:extLst>
                <a:ext uri="{FF2B5EF4-FFF2-40B4-BE49-F238E27FC236}">
                  <a16:creationId xmlns:a16="http://schemas.microsoft.com/office/drawing/2014/main" id="{03C0F506-48BB-40EE-A4D1-AA5E0111706E}"/>
                </a:ext>
              </a:extLst>
            </p:cNvPr>
            <p:cNvSpPr/>
            <p:nvPr/>
          </p:nvSpPr>
          <p:spPr>
            <a:xfrm>
              <a:off x="8834755" y="1735017"/>
              <a:ext cx="2604030" cy="853119"/>
            </a:xfrm>
            <a:prstGeom prst="roundRect">
              <a:avLst/>
            </a:prstGeom>
            <a:solidFill>
              <a:srgbClr val="439D28"/>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a:cs typeface="Arial"/>
                  <a:sym typeface="Arial"/>
                </a:rPr>
                <a:t>Scalability &amp; </a:t>
              </a:r>
              <a:endParaRPr lang="en-US">
                <a:latin typeface="Arial"/>
                <a:cs typeface="Arial"/>
              </a:endParaRPr>
            </a:p>
            <a:p>
              <a:pPr algn="r" defTabSz="889000">
                <a:lnSpc>
                  <a:spcPct val="90000"/>
                </a:lnSpc>
                <a:spcBef>
                  <a:spcPct val="0"/>
                </a:spcBef>
                <a:spcAft>
                  <a:spcPct val="35000"/>
                </a:spcAft>
              </a:pPr>
              <a:r>
                <a:rPr lang="en-US" b="1">
                  <a:solidFill>
                    <a:srgbClr val="FFFFFF"/>
                  </a:solidFill>
                  <a:latin typeface="Arial"/>
                  <a:cs typeface="Arial"/>
                  <a:sym typeface="Arial"/>
                </a:rPr>
                <a:t>Contribution to Goals</a:t>
              </a:r>
              <a:endParaRPr lang="en-US">
                <a:latin typeface="Arial"/>
                <a:cs typeface="Arial"/>
              </a:endParaRPr>
            </a:p>
          </p:txBody>
        </p:sp>
      </p:grpSp>
      <p:grpSp>
        <p:nvGrpSpPr>
          <p:cNvPr id="4" name="Group 3">
            <a:extLst>
              <a:ext uri="{FF2B5EF4-FFF2-40B4-BE49-F238E27FC236}">
                <a16:creationId xmlns:a16="http://schemas.microsoft.com/office/drawing/2014/main" id="{7B498BBB-663A-4D75-9A71-16B37421F4B2}"/>
              </a:ext>
            </a:extLst>
          </p:cNvPr>
          <p:cNvGrpSpPr/>
          <p:nvPr/>
        </p:nvGrpSpPr>
        <p:grpSpPr>
          <a:xfrm>
            <a:off x="736705" y="1722525"/>
            <a:ext cx="2579047" cy="3988966"/>
            <a:chOff x="711722" y="1735017"/>
            <a:chExt cx="2604030" cy="4514748"/>
          </a:xfrm>
        </p:grpSpPr>
        <p:sp>
          <p:nvSpPr>
            <p:cNvPr id="10" name="Freeform: Shape 16">
              <a:extLst>
                <a:ext uri="{FF2B5EF4-FFF2-40B4-BE49-F238E27FC236}">
                  <a16:creationId xmlns:a16="http://schemas.microsoft.com/office/drawing/2014/main" id="{169E1FE4-E977-4503-B37F-971E6C471136}"/>
                </a:ext>
              </a:extLst>
            </p:cNvPr>
            <p:cNvSpPr/>
            <p:nvPr/>
          </p:nvSpPr>
          <p:spPr>
            <a:xfrm>
              <a:off x="711722" y="1735017"/>
              <a:ext cx="2604030" cy="853119"/>
            </a:xfrm>
            <a:prstGeom prst="roundRect">
              <a:avLst/>
            </a:prstGeom>
            <a:solidFill>
              <a:srgbClr val="376192"/>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977900">
                <a:lnSpc>
                  <a:spcPct val="90000"/>
                </a:lnSpc>
                <a:spcBef>
                  <a:spcPct val="0"/>
                </a:spcBef>
                <a:spcAft>
                  <a:spcPct val="35000"/>
                </a:spcAft>
              </a:pPr>
              <a:r>
                <a:rPr lang="en-US" b="1">
                  <a:solidFill>
                    <a:srgbClr val="FFFFFF"/>
                  </a:solidFill>
                  <a:latin typeface="Arial"/>
                  <a:cs typeface="Arial"/>
                  <a:sym typeface="Arial"/>
                </a:rPr>
                <a:t>Environmental </a:t>
              </a:r>
              <a:endParaRPr lang="en-US">
                <a:latin typeface="Arial"/>
                <a:cs typeface="Arial"/>
              </a:endParaRPr>
            </a:p>
            <a:p>
              <a:pPr algn="r" defTabSz="977900">
                <a:lnSpc>
                  <a:spcPct val="90000"/>
                </a:lnSpc>
                <a:spcBef>
                  <a:spcPct val="0"/>
                </a:spcBef>
                <a:spcAft>
                  <a:spcPct val="35000"/>
                </a:spcAft>
              </a:pPr>
              <a:r>
                <a:rPr lang="en-US" b="1">
                  <a:solidFill>
                    <a:srgbClr val="FFFFFF"/>
                  </a:solidFill>
                  <a:latin typeface="Arial"/>
                  <a:cs typeface="Arial"/>
                  <a:sym typeface="Arial"/>
                </a:rPr>
                <a:t>Impact</a:t>
              </a:r>
              <a:endParaRPr lang="en-US">
                <a:latin typeface="Arial"/>
                <a:cs typeface="Arial"/>
              </a:endParaRPr>
            </a:p>
          </p:txBody>
        </p:sp>
        <p:sp>
          <p:nvSpPr>
            <p:cNvPr id="11" name="Freeform: Shape 10">
              <a:extLst>
                <a:ext uri="{FF2B5EF4-FFF2-40B4-BE49-F238E27FC236}">
                  <a16:creationId xmlns:a16="http://schemas.microsoft.com/office/drawing/2014/main" id="{D7EC8644-DAC6-43F5-987A-5D4C11E4204F}"/>
                </a:ext>
              </a:extLst>
            </p:cNvPr>
            <p:cNvSpPr/>
            <p:nvPr/>
          </p:nvSpPr>
          <p:spPr>
            <a:xfrm>
              <a:off x="711722" y="2679557"/>
              <a:ext cx="2604030" cy="3570208"/>
            </a:xfrm>
            <a:custGeom>
              <a:avLst/>
              <a:gdLst>
                <a:gd name="connsiteX0" fmla="*/ 0 w 2657644"/>
                <a:gd name="connsiteY0" fmla="*/ 0 h 3542173"/>
                <a:gd name="connsiteX1" fmla="*/ 2657644 w 2657644"/>
                <a:gd name="connsiteY1" fmla="*/ 0 h 3542173"/>
                <a:gd name="connsiteX2" fmla="*/ 2657644 w 2657644"/>
                <a:gd name="connsiteY2" fmla="*/ 3542173 h 3542173"/>
                <a:gd name="connsiteX3" fmla="*/ 0 w 2657644"/>
                <a:gd name="connsiteY3" fmla="*/ 3542173 h 3542173"/>
                <a:gd name="connsiteX4" fmla="*/ 0 w 2657644"/>
                <a:gd name="connsiteY4" fmla="*/ 0 h 354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3542173">
                  <a:moveTo>
                    <a:pt x="0" y="0"/>
                  </a:moveTo>
                  <a:lnTo>
                    <a:pt x="2657644" y="0"/>
                  </a:lnTo>
                  <a:lnTo>
                    <a:pt x="2657644" y="3542173"/>
                  </a:lnTo>
                  <a:lnTo>
                    <a:pt x="0" y="3542173"/>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28600" lvl="1" indent="-228600" defTabSz="977900">
                <a:spcBef>
                  <a:spcPts val="600"/>
                </a:spcBef>
                <a:buFontTx/>
                <a:buChar char="•"/>
              </a:pPr>
              <a:r>
                <a:rPr lang="en-US" spc="-20">
                  <a:solidFill>
                    <a:srgbClr val="000410">
                      <a:hueOff val="0"/>
                      <a:satOff val="0"/>
                      <a:lumOff val="0"/>
                      <a:alphaOff val="0"/>
                    </a:srgbClr>
                  </a:solidFill>
                  <a:latin typeface="Arial"/>
                  <a:cs typeface="Arial"/>
                  <a:sym typeface="Arial"/>
                </a:rPr>
                <a:t>Reduce enterprise, municipal and/or community-wide GHG emissions</a:t>
              </a:r>
            </a:p>
            <a:p>
              <a:pPr marL="228600" lvl="1" indent="-228600" defTabSz="977900">
                <a:spcBef>
                  <a:spcPts val="600"/>
                </a:spcBef>
                <a:buFontTx/>
                <a:buChar char="•"/>
              </a:pPr>
              <a:r>
                <a:rPr lang="en-US">
                  <a:solidFill>
                    <a:srgbClr val="000410">
                      <a:hueOff val="0"/>
                      <a:satOff val="0"/>
                      <a:lumOff val="0"/>
                      <a:alphaOff val="0"/>
                    </a:srgbClr>
                  </a:solidFill>
                  <a:latin typeface="Arial"/>
                  <a:cs typeface="Arial"/>
                  <a:sym typeface="Arial"/>
                </a:rPr>
                <a:t>Decrease vulnerability to climate change impacts</a:t>
              </a:r>
              <a:endParaRPr lang="en-US">
                <a:solidFill>
                  <a:srgbClr val="000410">
                    <a:hueOff val="0"/>
                    <a:satOff val="0"/>
                    <a:lumOff val="0"/>
                    <a:alphaOff val="0"/>
                  </a:srgbClr>
                </a:solidFill>
                <a:latin typeface="Arial"/>
                <a:cs typeface="Arial"/>
              </a:endParaRPr>
            </a:p>
            <a:p>
              <a:pPr marL="228600" lvl="1" indent="-228600" defTabSz="977900">
                <a:spcBef>
                  <a:spcPts val="600"/>
                </a:spcBef>
                <a:buFontTx/>
                <a:buChar char="•"/>
              </a:pPr>
              <a:r>
                <a:rPr lang="en-US">
                  <a:solidFill>
                    <a:srgbClr val="000410">
                      <a:hueOff val="0"/>
                      <a:satOff val="0"/>
                      <a:lumOff val="0"/>
                      <a:alphaOff val="0"/>
                    </a:srgbClr>
                  </a:solidFill>
                  <a:latin typeface="Arial"/>
                  <a:cs typeface="Arial"/>
                  <a:sym typeface="Arial"/>
                </a:rPr>
                <a:t>Improve air quality and public health</a:t>
              </a:r>
              <a:endParaRPr lang="en-US">
                <a:solidFill>
                  <a:srgbClr val="000410">
                    <a:hueOff val="0"/>
                    <a:satOff val="0"/>
                    <a:lumOff val="0"/>
                    <a:alphaOff val="0"/>
                  </a:srgbClr>
                </a:solidFill>
                <a:latin typeface="Arial"/>
                <a:cs typeface="Arial"/>
              </a:endParaRPr>
            </a:p>
          </p:txBody>
        </p:sp>
      </p:grpSp>
      <p:grpSp>
        <p:nvGrpSpPr>
          <p:cNvPr id="5" name="Group 4">
            <a:extLst>
              <a:ext uri="{FF2B5EF4-FFF2-40B4-BE49-F238E27FC236}">
                <a16:creationId xmlns:a16="http://schemas.microsoft.com/office/drawing/2014/main" id="{CE0C30DA-E819-46C1-9286-B90B79EAB08C}"/>
              </a:ext>
            </a:extLst>
          </p:cNvPr>
          <p:cNvGrpSpPr/>
          <p:nvPr/>
        </p:nvGrpSpPr>
        <p:grpSpPr>
          <a:xfrm>
            <a:off x="6102095" y="1722525"/>
            <a:ext cx="2691472" cy="4026442"/>
            <a:chOff x="6127078" y="1735017"/>
            <a:chExt cx="2604030" cy="4514748"/>
          </a:xfrm>
        </p:grpSpPr>
        <p:sp>
          <p:nvSpPr>
            <p:cNvPr id="8" name="Freeform: Shape 12">
              <a:extLst>
                <a:ext uri="{FF2B5EF4-FFF2-40B4-BE49-F238E27FC236}">
                  <a16:creationId xmlns:a16="http://schemas.microsoft.com/office/drawing/2014/main" id="{CD386183-2DED-4B59-A041-16C5FD758FFC}"/>
                </a:ext>
              </a:extLst>
            </p:cNvPr>
            <p:cNvSpPr/>
            <p:nvPr/>
          </p:nvSpPr>
          <p:spPr>
            <a:xfrm>
              <a:off x="6127078" y="1735017"/>
              <a:ext cx="2604030" cy="853119"/>
            </a:xfrm>
            <a:prstGeom prst="roundRect">
              <a:avLst/>
            </a:prstGeom>
            <a:solidFill>
              <a:srgbClr val="41955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panose="020B0604020202020204" pitchFamily="34" charset="0"/>
                  <a:cs typeface="Arial" panose="020B0604020202020204" pitchFamily="34" charset="0"/>
                  <a:sym typeface="Arial"/>
                  <a:rtl val="0"/>
                </a:rPr>
                <a:t>Financial Impact</a:t>
              </a:r>
            </a:p>
          </p:txBody>
        </p:sp>
        <p:sp>
          <p:nvSpPr>
            <p:cNvPr id="9" name="Freeform: Shape 8">
              <a:extLst>
                <a:ext uri="{FF2B5EF4-FFF2-40B4-BE49-F238E27FC236}">
                  <a16:creationId xmlns:a16="http://schemas.microsoft.com/office/drawing/2014/main" id="{590909A3-D696-4448-BADD-F47B0D4CBFEB}"/>
                </a:ext>
              </a:extLst>
            </p:cNvPr>
            <p:cNvSpPr/>
            <p:nvPr/>
          </p:nvSpPr>
          <p:spPr>
            <a:xfrm>
              <a:off x="6127078" y="2679557"/>
              <a:ext cx="2604030" cy="3570208"/>
            </a:xfrm>
            <a:custGeom>
              <a:avLst/>
              <a:gdLst>
                <a:gd name="connsiteX0" fmla="*/ 0 w 2657644"/>
                <a:gd name="connsiteY0" fmla="*/ 0 h 2927676"/>
                <a:gd name="connsiteX1" fmla="*/ 2657644 w 2657644"/>
                <a:gd name="connsiteY1" fmla="*/ 0 h 2927676"/>
                <a:gd name="connsiteX2" fmla="*/ 2657644 w 2657644"/>
                <a:gd name="connsiteY2" fmla="*/ 2927676 h 2927676"/>
                <a:gd name="connsiteX3" fmla="*/ 0 w 2657644"/>
                <a:gd name="connsiteY3" fmla="*/ 2927676 h 2927676"/>
                <a:gd name="connsiteX4" fmla="*/ 0 w 2657644"/>
                <a:gd name="connsiteY4" fmla="*/ 0 h 292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2927676">
                  <a:moveTo>
                    <a:pt x="0" y="0"/>
                  </a:moveTo>
                  <a:lnTo>
                    <a:pt x="2657644" y="0"/>
                  </a:lnTo>
                  <a:lnTo>
                    <a:pt x="2657644" y="2927676"/>
                  </a:lnTo>
                  <a:lnTo>
                    <a:pt x="0" y="2927676"/>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171450" lvl="1" indent="-171450" defTabSz="711200">
                <a:spcBef>
                  <a:spcPts val="600"/>
                </a:spcBef>
                <a:buFontTx/>
                <a:buChar char="•"/>
              </a:pPr>
              <a:r>
                <a:rPr lang="en-US">
                  <a:solidFill>
                    <a:srgbClr val="000410">
                      <a:hueOff val="0"/>
                      <a:satOff val="0"/>
                      <a:lumOff val="0"/>
                      <a:alphaOff val="0"/>
                    </a:srgbClr>
                  </a:solidFill>
                  <a:latin typeface="Arial"/>
                  <a:cs typeface="Arial"/>
                  <a:sym typeface="Arial"/>
                </a:rPr>
                <a:t>Reduce organizational energy expenditures</a:t>
              </a:r>
            </a:p>
            <a:p>
              <a:pPr marL="171450" lvl="1" indent="-171450" defTabSz="711200">
                <a:spcBef>
                  <a:spcPts val="600"/>
                </a:spcBef>
                <a:buFontTx/>
                <a:buChar char="•"/>
              </a:pPr>
              <a:r>
                <a:rPr lang="en-US">
                  <a:solidFill>
                    <a:srgbClr val="000410">
                      <a:hueOff val="0"/>
                      <a:satOff val="0"/>
                      <a:lumOff val="0"/>
                      <a:alphaOff val="0"/>
                    </a:srgbClr>
                  </a:solidFill>
                  <a:latin typeface="Arial"/>
                  <a:cs typeface="Arial"/>
                  <a:sym typeface="Arial"/>
                </a:rPr>
                <a:t>Hedge against future energy price increases </a:t>
              </a: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a:p>
              <a:pPr marL="171450" lvl="1" indent="-171450" defTabSz="711200">
                <a:spcBef>
                  <a:spcPts val="600"/>
                </a:spcBef>
                <a:buFontTx/>
                <a:buChar char="•"/>
              </a:pPr>
              <a:r>
                <a:rPr lang="en-US">
                  <a:solidFill>
                    <a:srgbClr val="000410">
                      <a:hueOff val="0"/>
                      <a:satOff val="0"/>
                      <a:lumOff val="0"/>
                      <a:alphaOff val="0"/>
                    </a:srgbClr>
                  </a:solidFill>
                  <a:latin typeface="Arial"/>
                  <a:cs typeface="Arial"/>
                  <a:sym typeface="Arial"/>
                </a:rPr>
                <a:t>Identify opportunities for economies of scale</a:t>
              </a:r>
              <a:endParaRPr lang="en-US">
                <a:solidFill>
                  <a:srgbClr val="000410">
                    <a:hueOff val="0"/>
                    <a:satOff val="0"/>
                    <a:lumOff val="0"/>
                    <a:alphaOff val="0"/>
                  </a:srgbClr>
                </a:solidFill>
                <a:latin typeface="Arial"/>
                <a:cs typeface="Arial"/>
              </a:endParaRPr>
            </a:p>
          </p:txBody>
        </p:sp>
      </p:grpSp>
      <p:pic>
        <p:nvPicPr>
          <p:cNvPr id="16" name="Graphic 24" descr="Leaf with solid fill">
            <a:extLst>
              <a:ext uri="{FF2B5EF4-FFF2-40B4-BE49-F238E27FC236}">
                <a16:creationId xmlns:a16="http://schemas.microsoft.com/office/drawing/2014/main" id="{B1FBD293-F476-4B25-984A-9F3720896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215" y="1829375"/>
            <a:ext cx="648840" cy="648840"/>
          </a:xfrm>
          <a:prstGeom prst="rect">
            <a:avLst/>
          </a:prstGeom>
        </p:spPr>
      </p:pic>
      <p:pic>
        <p:nvPicPr>
          <p:cNvPr id="17" name="Graphic 25" descr="Briefcase with solid fill">
            <a:extLst>
              <a:ext uri="{FF2B5EF4-FFF2-40B4-BE49-F238E27FC236}">
                <a16:creationId xmlns:a16="http://schemas.microsoft.com/office/drawing/2014/main" id="{4BD369D8-07AD-4130-8732-632B254F63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8416" y="1890752"/>
            <a:ext cx="541648" cy="541648"/>
          </a:xfrm>
          <a:prstGeom prst="rect">
            <a:avLst/>
          </a:prstGeom>
        </p:spPr>
      </p:pic>
      <p:pic>
        <p:nvPicPr>
          <p:cNvPr id="18" name="Graphic 26" descr="Money with solid fill">
            <a:extLst>
              <a:ext uri="{FF2B5EF4-FFF2-40B4-BE49-F238E27FC236}">
                <a16:creationId xmlns:a16="http://schemas.microsoft.com/office/drawing/2014/main" id="{0444E734-8FEF-4312-9C22-D1BD61E08C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4310" y="1890752"/>
            <a:ext cx="479954" cy="479954"/>
          </a:xfrm>
          <a:prstGeom prst="rect">
            <a:avLst/>
          </a:prstGeom>
        </p:spPr>
      </p:pic>
      <p:pic>
        <p:nvPicPr>
          <p:cNvPr id="19" name="Graphic 27" descr="Bullseye with solid fill">
            <a:extLst>
              <a:ext uri="{FF2B5EF4-FFF2-40B4-BE49-F238E27FC236}">
                <a16:creationId xmlns:a16="http://schemas.microsoft.com/office/drawing/2014/main" id="{3CC0155A-93E7-4C0B-B4CE-0BABDF34BD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8054" y="1886140"/>
            <a:ext cx="575856" cy="481515"/>
          </a:xfrm>
          <a:prstGeom prst="rect">
            <a:avLst/>
          </a:prstGeom>
        </p:spPr>
      </p:pic>
      <p:pic>
        <p:nvPicPr>
          <p:cNvPr id="7" name="Picture 6" descr="A black and blue logo&#10;&#10;AI-generated content may be incorrect.">
            <a:extLst>
              <a:ext uri="{FF2B5EF4-FFF2-40B4-BE49-F238E27FC236}">
                <a16:creationId xmlns:a16="http://schemas.microsoft.com/office/drawing/2014/main" id="{B0D432EA-42F8-7137-6A53-4AF1B9EDD67A}"/>
              </a:ext>
            </a:extLst>
          </p:cNvPr>
          <p:cNvPicPr>
            <a:picLocks noChangeAspect="1"/>
          </p:cNvPicPr>
          <p:nvPr/>
        </p:nvPicPr>
        <p:blipFill>
          <a:blip r:embed="rId11"/>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731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Autofit/>
          </a:bodyPr>
          <a:lstStyle/>
          <a:p>
            <a:r>
              <a:rPr lang="en-US" sz="3600">
                <a:solidFill>
                  <a:srgbClr val="FFA300"/>
                </a:solidFill>
              </a:rPr>
              <a:t>Local governments </a:t>
            </a:r>
            <a:r>
              <a:rPr lang="en-US" sz="3600"/>
              <a:t>have several options when considering solar for municipal operations</a:t>
            </a:r>
            <a:endParaRPr lang="en-US" sz="3600">
              <a:solidFill>
                <a:srgbClr val="FFA300"/>
              </a:solidFill>
            </a:endParaRPr>
          </a:p>
        </p:txBody>
      </p:sp>
      <p:grpSp>
        <p:nvGrpSpPr>
          <p:cNvPr id="20" name="Group 19">
            <a:extLst>
              <a:ext uri="{FF2B5EF4-FFF2-40B4-BE49-F238E27FC236}">
                <a16:creationId xmlns:a16="http://schemas.microsoft.com/office/drawing/2014/main" id="{EE9D9D1C-5550-4DBB-8D14-ACCE7CF0D4EA}"/>
              </a:ext>
            </a:extLst>
          </p:cNvPr>
          <p:cNvGrpSpPr/>
          <p:nvPr/>
        </p:nvGrpSpPr>
        <p:grpSpPr>
          <a:xfrm>
            <a:off x="841538" y="1598082"/>
            <a:ext cx="2490300" cy="4118525"/>
            <a:chOff x="732469" y="1559488"/>
            <a:chExt cx="2604030" cy="4775596"/>
          </a:xfrm>
        </p:grpSpPr>
        <p:sp>
          <p:nvSpPr>
            <p:cNvPr id="36" name="Freeform: Shape 35">
              <a:extLst>
                <a:ext uri="{FF2B5EF4-FFF2-40B4-BE49-F238E27FC236}">
                  <a16:creationId xmlns:a16="http://schemas.microsoft.com/office/drawing/2014/main" id="{47DA9F04-2BCF-4F8A-BC06-DB82C86E3091}"/>
                </a:ext>
              </a:extLst>
            </p:cNvPr>
            <p:cNvSpPr/>
            <p:nvPr/>
          </p:nvSpPr>
          <p:spPr>
            <a:xfrm>
              <a:off x="732469" y="2487877"/>
              <a:ext cx="2604030" cy="3847207"/>
            </a:xfrm>
            <a:custGeom>
              <a:avLst/>
              <a:gdLst>
                <a:gd name="connsiteX0" fmla="*/ 0 w 2657644"/>
                <a:gd name="connsiteY0" fmla="*/ 0 h 2927676"/>
                <a:gd name="connsiteX1" fmla="*/ 2657644 w 2657644"/>
                <a:gd name="connsiteY1" fmla="*/ 0 h 2927676"/>
                <a:gd name="connsiteX2" fmla="*/ 2657644 w 2657644"/>
                <a:gd name="connsiteY2" fmla="*/ 2927676 h 2927676"/>
                <a:gd name="connsiteX3" fmla="*/ 0 w 2657644"/>
                <a:gd name="connsiteY3" fmla="*/ 2927676 h 2927676"/>
                <a:gd name="connsiteX4" fmla="*/ 0 w 2657644"/>
                <a:gd name="connsiteY4" fmla="*/ 0 h 292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2927676">
                  <a:moveTo>
                    <a:pt x="0" y="0"/>
                  </a:moveTo>
                  <a:lnTo>
                    <a:pt x="2657644" y="0"/>
                  </a:lnTo>
                  <a:lnTo>
                    <a:pt x="2657644" y="2927676"/>
                  </a:lnTo>
                  <a:lnTo>
                    <a:pt x="0" y="2927676"/>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31775" lvl="1" indent="-231775" defTabSz="711200">
                <a:spcBef>
                  <a:spcPts val="600"/>
                </a:spcBef>
                <a:buFontTx/>
                <a:buChar char="•"/>
              </a:pPr>
              <a:r>
                <a:rPr lang="en-US" spc="-10">
                  <a:solidFill>
                    <a:srgbClr val="000410">
                      <a:hueOff val="0"/>
                      <a:satOff val="0"/>
                      <a:lumOff val="0"/>
                      <a:alphaOff val="0"/>
                    </a:srgbClr>
                  </a:solidFill>
                  <a:latin typeface="Arial"/>
                  <a:cs typeface="Arial"/>
                  <a:sym typeface="Arial"/>
                </a:rPr>
                <a:t>Expand RE access to low- and moderate-income or other disadvantaged communities</a:t>
              </a:r>
              <a:endParaRPr lang="en-US">
                <a:latin typeface="Arial"/>
                <a:cs typeface="Arial"/>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RE impacts on improving environmental justice</a:t>
              </a:r>
              <a:endParaRPr lang="en-US">
                <a:solidFill>
                  <a:srgbClr val="000410">
                    <a:hueOff val="0"/>
                    <a:satOff val="0"/>
                    <a:lumOff val="0"/>
                    <a:alphaOff val="0"/>
                  </a:srgbClr>
                </a:solidFill>
                <a:latin typeface="Arial"/>
                <a:cs typeface="Arial"/>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Utilize underdeveloped sites</a:t>
              </a:r>
              <a:endParaRPr lang="en-US">
                <a:solidFill>
                  <a:srgbClr val="000410">
                    <a:hueOff val="0"/>
                    <a:satOff val="0"/>
                    <a:lumOff val="0"/>
                    <a:alphaOff val="0"/>
                  </a:srgbClr>
                </a:solidFill>
                <a:latin typeface="Arial"/>
                <a:cs typeface="Arial"/>
              </a:endParaRPr>
            </a:p>
            <a:p>
              <a:pPr marL="231775" lvl="1" indent="-231775" defTabSz="711200">
                <a:spcBef>
                  <a:spcPts val="600"/>
                </a:spcBef>
                <a:buFontTx/>
                <a:buChar char="•"/>
              </a:pPr>
              <a:endParaRPr lang="en-US">
                <a:solidFill>
                  <a:srgbClr val="000410">
                    <a:hueOff val="0"/>
                    <a:satOff val="0"/>
                    <a:lumOff val="0"/>
                    <a:alphaOff val="0"/>
                  </a:srgbClr>
                </a:solidFill>
                <a:latin typeface="Arial" panose="020B0604020202020204" pitchFamily="34" charset="0"/>
                <a:cs typeface="Arial" panose="020B0604020202020204" pitchFamily="34" charset="0"/>
                <a:sym typeface="Arial"/>
                <a:rtl val="0"/>
              </a:endParaRPr>
            </a:p>
          </p:txBody>
        </p:sp>
        <p:sp>
          <p:nvSpPr>
            <p:cNvPr id="37" name="Freeform: Shape 3">
              <a:extLst>
                <a:ext uri="{FF2B5EF4-FFF2-40B4-BE49-F238E27FC236}">
                  <a16:creationId xmlns:a16="http://schemas.microsoft.com/office/drawing/2014/main" id="{8F49A1AE-48C1-4DA8-A66A-97DD8A295578}"/>
                </a:ext>
              </a:extLst>
            </p:cNvPr>
            <p:cNvSpPr/>
            <p:nvPr/>
          </p:nvSpPr>
          <p:spPr>
            <a:xfrm>
              <a:off x="732469" y="1559488"/>
              <a:ext cx="2604030" cy="853119"/>
            </a:xfrm>
            <a:prstGeom prst="roundRect">
              <a:avLst/>
            </a:prstGeom>
            <a:solidFill>
              <a:srgbClr val="376192"/>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panose="020B0604020202020204" pitchFamily="34" charset="0"/>
                  <a:cs typeface="Arial" panose="020B0604020202020204" pitchFamily="34" charset="0"/>
                  <a:sym typeface="Arial"/>
                  <a:rtl val="0"/>
                </a:rPr>
                <a:t>Equity	</a:t>
              </a:r>
            </a:p>
          </p:txBody>
        </p:sp>
      </p:grpSp>
      <p:grpSp>
        <p:nvGrpSpPr>
          <p:cNvPr id="21" name="Group 20">
            <a:extLst>
              <a:ext uri="{FF2B5EF4-FFF2-40B4-BE49-F238E27FC236}">
                <a16:creationId xmlns:a16="http://schemas.microsoft.com/office/drawing/2014/main" id="{657BEFBC-55CA-4D2A-A418-6202E4AAEE1E}"/>
              </a:ext>
            </a:extLst>
          </p:cNvPr>
          <p:cNvGrpSpPr/>
          <p:nvPr/>
        </p:nvGrpSpPr>
        <p:grpSpPr>
          <a:xfrm>
            <a:off x="3437909" y="1585590"/>
            <a:ext cx="2483400" cy="4088160"/>
            <a:chOff x="3440146" y="1559488"/>
            <a:chExt cx="2604031" cy="4775596"/>
          </a:xfrm>
        </p:grpSpPr>
        <p:grpSp>
          <p:nvGrpSpPr>
            <p:cNvPr id="32" name="Group 31">
              <a:extLst>
                <a:ext uri="{FF2B5EF4-FFF2-40B4-BE49-F238E27FC236}">
                  <a16:creationId xmlns:a16="http://schemas.microsoft.com/office/drawing/2014/main" id="{47113871-C7BE-49F7-B6E2-B035BB631BBD}"/>
                </a:ext>
              </a:extLst>
            </p:cNvPr>
            <p:cNvGrpSpPr/>
            <p:nvPr/>
          </p:nvGrpSpPr>
          <p:grpSpPr>
            <a:xfrm>
              <a:off x="3440146" y="2487877"/>
              <a:ext cx="2604031" cy="3847207"/>
              <a:chOff x="3440146" y="2487877"/>
              <a:chExt cx="2604031" cy="3847207"/>
            </a:xfrm>
          </p:grpSpPr>
          <p:sp>
            <p:nvSpPr>
              <p:cNvPr id="34" name="Rectangle 33">
                <a:extLst>
                  <a:ext uri="{FF2B5EF4-FFF2-40B4-BE49-F238E27FC236}">
                    <a16:creationId xmlns:a16="http://schemas.microsoft.com/office/drawing/2014/main" id="{8559D84B-B233-44D1-AD17-143AAE53ECC9}"/>
                  </a:ext>
                </a:extLst>
              </p:cNvPr>
              <p:cNvSpPr/>
              <p:nvPr/>
            </p:nvSpPr>
            <p:spPr>
              <a:xfrm>
                <a:off x="3440146" y="2487877"/>
                <a:ext cx="2604030" cy="384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35" name="Freeform: Shape 34">
                <a:extLst>
                  <a:ext uri="{FF2B5EF4-FFF2-40B4-BE49-F238E27FC236}">
                    <a16:creationId xmlns:a16="http://schemas.microsoft.com/office/drawing/2014/main" id="{112219D9-F641-4F3B-A5E7-A367C631D9F0}"/>
                  </a:ext>
                </a:extLst>
              </p:cNvPr>
              <p:cNvSpPr/>
              <p:nvPr/>
            </p:nvSpPr>
            <p:spPr>
              <a:xfrm>
                <a:off x="3440147" y="2487877"/>
                <a:ext cx="2604030" cy="3109935"/>
              </a:xfrm>
              <a:custGeom>
                <a:avLst/>
                <a:gdLst>
                  <a:gd name="connsiteX0" fmla="*/ 0 w 2657644"/>
                  <a:gd name="connsiteY0" fmla="*/ 0 h 3018945"/>
                  <a:gd name="connsiteX1" fmla="*/ 2657644 w 2657644"/>
                  <a:gd name="connsiteY1" fmla="*/ 0 h 3018945"/>
                  <a:gd name="connsiteX2" fmla="*/ 2657644 w 2657644"/>
                  <a:gd name="connsiteY2" fmla="*/ 3018945 h 3018945"/>
                  <a:gd name="connsiteX3" fmla="*/ 0 w 2657644"/>
                  <a:gd name="connsiteY3" fmla="*/ 3018945 h 3018945"/>
                  <a:gd name="connsiteX4" fmla="*/ 0 w 2657644"/>
                  <a:gd name="connsiteY4" fmla="*/ 0 h 301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3018945">
                    <a:moveTo>
                      <a:pt x="0" y="0"/>
                    </a:moveTo>
                    <a:lnTo>
                      <a:pt x="2657644" y="0"/>
                    </a:lnTo>
                    <a:lnTo>
                      <a:pt x="2657644" y="3018945"/>
                    </a:lnTo>
                    <a:lnTo>
                      <a:pt x="0" y="3018945"/>
                    </a:lnTo>
                    <a:lnTo>
                      <a:pt x="0" y="0"/>
                    </a:lnTo>
                    <a:close/>
                  </a:path>
                </a:pathLst>
              </a:custGeom>
              <a:no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Increase local energy resilience</a:t>
                </a:r>
              </a:p>
              <a:p>
                <a:pPr marL="231775" lvl="1" indent="-231775" defTabSz="711200">
                  <a:spcBef>
                    <a:spcPts val="600"/>
                  </a:spcBef>
                  <a:buFontTx/>
                  <a:buChar char="•"/>
                </a:pPr>
                <a:r>
                  <a:rPr lang="en-US">
                    <a:solidFill>
                      <a:srgbClr val="000410">
                        <a:hueOff val="0"/>
                        <a:satOff val="0"/>
                        <a:lumOff val="0"/>
                        <a:alphaOff val="0"/>
                      </a:srgbClr>
                    </a:solidFill>
                    <a:latin typeface="Arial"/>
                    <a:cs typeface="Arial"/>
                  </a:rPr>
                  <a:t>Renewable energy systems</a:t>
                </a:r>
                <a:r>
                  <a:rPr lang="en-US">
                    <a:solidFill>
                      <a:srgbClr val="000410">
                        <a:hueOff val="0"/>
                        <a:satOff val="0"/>
                        <a:lumOff val="0"/>
                        <a:alphaOff val="0"/>
                      </a:srgbClr>
                    </a:solidFill>
                    <a:latin typeface="Arial"/>
                    <a:cs typeface="Arial"/>
                    <a:sym typeface="Arial"/>
                  </a:rPr>
                  <a:t> and storage are one solution(s) in mitigating risk exposure from energy system disruption (infrastructure failure from natural disasters and other system shocks)</a:t>
                </a: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p:txBody>
          </p:sp>
        </p:grpSp>
        <p:sp>
          <p:nvSpPr>
            <p:cNvPr id="33" name="Freeform: Shape 12">
              <a:extLst>
                <a:ext uri="{FF2B5EF4-FFF2-40B4-BE49-F238E27FC236}">
                  <a16:creationId xmlns:a16="http://schemas.microsoft.com/office/drawing/2014/main" id="{02256788-30FB-4752-ACD8-173D88AB7C4D}"/>
                </a:ext>
              </a:extLst>
            </p:cNvPr>
            <p:cNvSpPr/>
            <p:nvPr/>
          </p:nvSpPr>
          <p:spPr>
            <a:xfrm>
              <a:off x="3440147" y="1559488"/>
              <a:ext cx="2604030" cy="853119"/>
            </a:xfrm>
            <a:prstGeom prst="roundRect">
              <a:avLst/>
            </a:prstGeom>
            <a:solidFill>
              <a:srgbClr val="38778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panose="020B0604020202020204" pitchFamily="34" charset="0"/>
                  <a:cs typeface="Arial" panose="020B0604020202020204" pitchFamily="34" charset="0"/>
                  <a:sym typeface="Arial"/>
                  <a:rtl val="0"/>
                </a:rPr>
                <a:t>Grid Resilience</a:t>
              </a:r>
            </a:p>
          </p:txBody>
        </p:sp>
      </p:grpSp>
      <p:grpSp>
        <p:nvGrpSpPr>
          <p:cNvPr id="22" name="Group 21">
            <a:extLst>
              <a:ext uri="{FF2B5EF4-FFF2-40B4-BE49-F238E27FC236}">
                <a16:creationId xmlns:a16="http://schemas.microsoft.com/office/drawing/2014/main" id="{4B8C61A3-1D21-43AE-81B7-4977690ED159}"/>
              </a:ext>
            </a:extLst>
          </p:cNvPr>
          <p:cNvGrpSpPr/>
          <p:nvPr/>
        </p:nvGrpSpPr>
        <p:grpSpPr>
          <a:xfrm>
            <a:off x="6092617" y="1584472"/>
            <a:ext cx="2660166" cy="4108906"/>
            <a:chOff x="6058832" y="1572353"/>
            <a:chExt cx="2792953" cy="4102029"/>
          </a:xfrm>
        </p:grpSpPr>
        <p:sp>
          <p:nvSpPr>
            <p:cNvPr id="30" name="Freeform: Shape 29">
              <a:extLst>
                <a:ext uri="{FF2B5EF4-FFF2-40B4-BE49-F238E27FC236}">
                  <a16:creationId xmlns:a16="http://schemas.microsoft.com/office/drawing/2014/main" id="{489B9A4B-F438-4CFE-AC6B-9708428BB97D}"/>
                </a:ext>
              </a:extLst>
            </p:cNvPr>
            <p:cNvSpPr/>
            <p:nvPr/>
          </p:nvSpPr>
          <p:spPr>
            <a:xfrm>
              <a:off x="6058832" y="2384969"/>
              <a:ext cx="2792953" cy="3289413"/>
            </a:xfrm>
            <a:custGeom>
              <a:avLst/>
              <a:gdLst>
                <a:gd name="connsiteX0" fmla="*/ 0 w 2657644"/>
                <a:gd name="connsiteY0" fmla="*/ 0 h 3033552"/>
                <a:gd name="connsiteX1" fmla="*/ 2657644 w 2657644"/>
                <a:gd name="connsiteY1" fmla="*/ 0 h 3033552"/>
                <a:gd name="connsiteX2" fmla="*/ 2657644 w 2657644"/>
                <a:gd name="connsiteY2" fmla="*/ 3033552 h 3033552"/>
                <a:gd name="connsiteX3" fmla="*/ 0 w 2657644"/>
                <a:gd name="connsiteY3" fmla="*/ 3033552 h 3033552"/>
                <a:gd name="connsiteX4" fmla="*/ 0 w 2657644"/>
                <a:gd name="connsiteY4" fmla="*/ 0 h 30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3033552">
                  <a:moveTo>
                    <a:pt x="0" y="0"/>
                  </a:moveTo>
                  <a:lnTo>
                    <a:pt x="2657644" y="0"/>
                  </a:lnTo>
                  <a:lnTo>
                    <a:pt x="2657644" y="3033552"/>
                  </a:lnTo>
                  <a:lnTo>
                    <a:pt x="0" y="3033552"/>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Generate positive press for your organization (public and private entities) and city and/or city leadership</a:t>
              </a:r>
              <a:endParaRPr lang="en-US">
                <a:solidFill>
                  <a:srgbClr val="000000"/>
                </a:solidFill>
                <a:latin typeface="Arial"/>
                <a:cs typeface="Arial"/>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Develop innovative or novel solutions (wow factor!)</a:t>
              </a:r>
              <a:endParaRPr lang="en-US">
                <a:cs typeface="Arial"/>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Go beyond business as usual</a:t>
              </a:r>
              <a:r>
                <a:rPr lang="en-US">
                  <a:solidFill>
                    <a:srgbClr val="000410">
                      <a:hueOff val="0"/>
                      <a:satOff val="0"/>
                      <a:lumOff val="0"/>
                      <a:alphaOff val="0"/>
                    </a:srgbClr>
                  </a:solidFill>
                  <a:latin typeface="Arial"/>
                  <a:cs typeface="Arial"/>
                </a:rPr>
                <a:t> </a:t>
              </a: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a:p>
              <a:pPr marL="231775" lvl="1" indent="-231775" defTabSz="711200">
                <a:spcBef>
                  <a:spcPts val="600"/>
                </a:spcBef>
                <a:buFontTx/>
                <a:buChar char="•"/>
              </a:pPr>
              <a:r>
                <a:rPr lang="en-US">
                  <a:solidFill>
                    <a:srgbClr val="000410">
                      <a:hueOff val="0"/>
                      <a:satOff val="0"/>
                      <a:lumOff val="0"/>
                      <a:alphaOff val="0"/>
                    </a:srgbClr>
                  </a:solidFill>
                  <a:latin typeface="Arial"/>
                  <a:cs typeface="Arial"/>
                  <a:sym typeface="Arial"/>
                </a:rPr>
                <a:t>Increase </a:t>
              </a:r>
              <a:r>
                <a:rPr lang="en-US">
                  <a:solidFill>
                    <a:srgbClr val="000410">
                      <a:hueOff val="0"/>
                      <a:satOff val="0"/>
                      <a:lumOff val="0"/>
                      <a:alphaOff val="0"/>
                    </a:srgbClr>
                  </a:solidFill>
                  <a:latin typeface="Arial"/>
                  <a:cs typeface="Arial"/>
                </a:rPr>
                <a:t>renewable energy access</a:t>
              </a:r>
              <a:r>
                <a:rPr lang="en-US">
                  <a:solidFill>
                    <a:srgbClr val="000410">
                      <a:hueOff val="0"/>
                      <a:satOff val="0"/>
                      <a:lumOff val="0"/>
                      <a:alphaOff val="0"/>
                    </a:srgbClr>
                  </a:solidFill>
                  <a:latin typeface="Arial"/>
                  <a:cs typeface="Arial"/>
                  <a:sym typeface="Arial"/>
                </a:rPr>
                <a:t> for </a:t>
              </a:r>
              <a:r>
                <a:rPr lang="en-US">
                  <a:solidFill>
                    <a:srgbClr val="000410">
                      <a:hueOff val="0"/>
                      <a:satOff val="0"/>
                      <a:lumOff val="0"/>
                      <a:alphaOff val="0"/>
                    </a:srgbClr>
                  </a:solidFill>
                  <a:latin typeface="Arial"/>
                  <a:cs typeface="Arial"/>
                </a:rPr>
                <a:t>all</a:t>
              </a:r>
            </a:p>
            <a:p>
              <a:pPr marL="231775" lvl="1" indent="-231775" defTabSz="711200">
                <a:spcBef>
                  <a:spcPts val="600"/>
                </a:spcBef>
                <a:buFontTx/>
                <a:buChar char="•"/>
              </a:pP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a:p>
              <a:pPr marL="231775" lvl="1" indent="-231775" defTabSz="711200">
                <a:spcBef>
                  <a:spcPts val="600"/>
                </a:spcBef>
                <a:buFontTx/>
                <a:buChar char="•"/>
              </a:pPr>
              <a:endParaRPr lang="en-US">
                <a:solidFill>
                  <a:srgbClr val="000410">
                    <a:hueOff val="0"/>
                    <a:satOff val="0"/>
                    <a:lumOff val="0"/>
                    <a:alphaOff val="0"/>
                  </a:srgbClr>
                </a:solidFill>
                <a:latin typeface="Arial" panose="020B0604020202020204" pitchFamily="34" charset="0"/>
                <a:cs typeface="Arial" panose="020B0604020202020204" pitchFamily="34" charset="0"/>
              </a:endParaRPr>
            </a:p>
          </p:txBody>
        </p:sp>
        <p:sp>
          <p:nvSpPr>
            <p:cNvPr id="31" name="Freeform: Shape 14">
              <a:extLst>
                <a:ext uri="{FF2B5EF4-FFF2-40B4-BE49-F238E27FC236}">
                  <a16:creationId xmlns:a16="http://schemas.microsoft.com/office/drawing/2014/main" id="{6E5CAEAD-C14F-473A-9A08-F9D6DB6C1C63}"/>
                </a:ext>
              </a:extLst>
            </p:cNvPr>
            <p:cNvSpPr/>
            <p:nvPr/>
          </p:nvSpPr>
          <p:spPr>
            <a:xfrm>
              <a:off x="6098525" y="1572353"/>
              <a:ext cx="2714953" cy="737344"/>
            </a:xfrm>
            <a:prstGeom prst="roundRect">
              <a:avLst/>
            </a:prstGeom>
            <a:solidFill>
              <a:srgbClr val="41955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81280" rIns="142240" bIns="81280"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889000">
                <a:lnSpc>
                  <a:spcPct val="90000"/>
                </a:lnSpc>
                <a:spcBef>
                  <a:spcPct val="0"/>
                </a:spcBef>
                <a:spcAft>
                  <a:spcPct val="35000"/>
                </a:spcAft>
              </a:pPr>
              <a:r>
                <a:rPr lang="en-US" b="1">
                  <a:solidFill>
                    <a:srgbClr val="FFFFFF"/>
                  </a:solidFill>
                  <a:latin typeface="Arial"/>
                  <a:cs typeface="Arial"/>
                  <a:sym typeface="Arial"/>
                </a:rPr>
                <a:t>Clean Energy </a:t>
              </a:r>
              <a:endParaRPr lang="en-US">
                <a:latin typeface="Arial"/>
                <a:cs typeface="Arial"/>
              </a:endParaRPr>
            </a:p>
            <a:p>
              <a:pPr algn="r" defTabSz="889000">
                <a:lnSpc>
                  <a:spcPct val="90000"/>
                </a:lnSpc>
                <a:spcBef>
                  <a:spcPct val="0"/>
                </a:spcBef>
                <a:spcAft>
                  <a:spcPct val="35000"/>
                </a:spcAft>
              </a:pPr>
              <a:r>
                <a:rPr lang="en-US" b="1">
                  <a:solidFill>
                    <a:srgbClr val="FFFFFF"/>
                  </a:solidFill>
                  <a:latin typeface="Arial"/>
                  <a:cs typeface="Arial"/>
                  <a:sym typeface="Arial"/>
                </a:rPr>
                <a:t>Leadership</a:t>
              </a:r>
              <a:endParaRPr lang="en-US">
                <a:latin typeface="Arial"/>
                <a:cs typeface="Arial"/>
              </a:endParaRPr>
            </a:p>
          </p:txBody>
        </p:sp>
      </p:grpSp>
      <p:grpSp>
        <p:nvGrpSpPr>
          <p:cNvPr id="23" name="Group 22">
            <a:extLst>
              <a:ext uri="{FF2B5EF4-FFF2-40B4-BE49-F238E27FC236}">
                <a16:creationId xmlns:a16="http://schemas.microsoft.com/office/drawing/2014/main" id="{273BDB3D-86FD-4FF2-A406-70081C111B08}"/>
              </a:ext>
            </a:extLst>
          </p:cNvPr>
          <p:cNvGrpSpPr/>
          <p:nvPr/>
        </p:nvGrpSpPr>
        <p:grpSpPr>
          <a:xfrm>
            <a:off x="8905469" y="1584472"/>
            <a:ext cx="2491604" cy="4120765"/>
            <a:chOff x="8855502" y="1559488"/>
            <a:chExt cx="2604030" cy="4775596"/>
          </a:xfrm>
        </p:grpSpPr>
        <p:sp>
          <p:nvSpPr>
            <p:cNvPr id="28" name="Freeform: Shape 16">
              <a:extLst>
                <a:ext uri="{FF2B5EF4-FFF2-40B4-BE49-F238E27FC236}">
                  <a16:creationId xmlns:a16="http://schemas.microsoft.com/office/drawing/2014/main" id="{BBB11ECC-9A84-4EB9-B0EE-5679AAE96134}"/>
                </a:ext>
              </a:extLst>
            </p:cNvPr>
            <p:cNvSpPr/>
            <p:nvPr/>
          </p:nvSpPr>
          <p:spPr>
            <a:xfrm>
              <a:off x="8855502" y="1559488"/>
              <a:ext cx="2604030" cy="853119"/>
            </a:xfrm>
            <a:prstGeom prst="roundRect">
              <a:avLst/>
            </a:prstGeom>
            <a:solidFill>
              <a:srgbClr val="439D28"/>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algn="r" defTabSz="977900">
                <a:lnSpc>
                  <a:spcPct val="90000"/>
                </a:lnSpc>
                <a:spcBef>
                  <a:spcPct val="0"/>
                </a:spcBef>
                <a:spcAft>
                  <a:spcPct val="35000"/>
                </a:spcAft>
              </a:pPr>
              <a:r>
                <a:rPr lang="en-US" b="1">
                  <a:solidFill>
                    <a:srgbClr val="FFFFFF"/>
                  </a:solidFill>
                  <a:latin typeface="Arial"/>
                  <a:cs typeface="Arial"/>
                  <a:sym typeface="Arial"/>
                </a:rPr>
                <a:t>Ease of </a:t>
              </a:r>
              <a:endParaRPr lang="en-US"/>
            </a:p>
            <a:p>
              <a:pPr algn="r" defTabSz="977900">
                <a:lnSpc>
                  <a:spcPct val="90000"/>
                </a:lnSpc>
                <a:spcBef>
                  <a:spcPct val="0"/>
                </a:spcBef>
                <a:spcAft>
                  <a:spcPct val="35000"/>
                </a:spcAft>
              </a:pPr>
              <a:r>
                <a:rPr lang="en-US" b="1">
                  <a:solidFill>
                    <a:srgbClr val="FFFFFF"/>
                  </a:solidFill>
                  <a:latin typeface="Arial"/>
                  <a:cs typeface="Arial"/>
                  <a:sym typeface="Arial"/>
                </a:rPr>
                <a:t>Procurement</a:t>
              </a:r>
              <a:endParaRPr lang="en-US"/>
            </a:p>
          </p:txBody>
        </p:sp>
        <p:sp>
          <p:nvSpPr>
            <p:cNvPr id="29" name="Freeform: Shape 28">
              <a:extLst>
                <a:ext uri="{FF2B5EF4-FFF2-40B4-BE49-F238E27FC236}">
                  <a16:creationId xmlns:a16="http://schemas.microsoft.com/office/drawing/2014/main" id="{87668B60-4289-45AD-BE25-38145FF4AB69}"/>
                </a:ext>
              </a:extLst>
            </p:cNvPr>
            <p:cNvSpPr/>
            <p:nvPr/>
          </p:nvSpPr>
          <p:spPr>
            <a:xfrm>
              <a:off x="8855502" y="2487877"/>
              <a:ext cx="2604030" cy="3847207"/>
            </a:xfrm>
            <a:custGeom>
              <a:avLst/>
              <a:gdLst>
                <a:gd name="connsiteX0" fmla="*/ 0 w 2657644"/>
                <a:gd name="connsiteY0" fmla="*/ 0 h 3542173"/>
                <a:gd name="connsiteX1" fmla="*/ 2657644 w 2657644"/>
                <a:gd name="connsiteY1" fmla="*/ 0 h 3542173"/>
                <a:gd name="connsiteX2" fmla="*/ 2657644 w 2657644"/>
                <a:gd name="connsiteY2" fmla="*/ 3542173 h 3542173"/>
                <a:gd name="connsiteX3" fmla="*/ 0 w 2657644"/>
                <a:gd name="connsiteY3" fmla="*/ 3542173 h 3542173"/>
                <a:gd name="connsiteX4" fmla="*/ 0 w 2657644"/>
                <a:gd name="connsiteY4" fmla="*/ 0 h 354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644" h="3542173">
                  <a:moveTo>
                    <a:pt x="0" y="0"/>
                  </a:moveTo>
                  <a:lnTo>
                    <a:pt x="2657644" y="0"/>
                  </a:lnTo>
                  <a:lnTo>
                    <a:pt x="2657644" y="3542173"/>
                  </a:lnTo>
                  <a:lnTo>
                    <a:pt x="0" y="3542173"/>
                  </a:lnTo>
                  <a:lnTo>
                    <a:pt x="0" y="0"/>
                  </a:lnTo>
                  <a:close/>
                </a:path>
              </a:pathLst>
            </a:custGeom>
            <a:solidFill>
              <a:schemeClr val="bg1">
                <a:lumMod val="95000"/>
                <a:alpha val="90000"/>
              </a:schemeClr>
            </a:solidFill>
            <a:ln>
              <a:no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hueOff val="0"/>
                      <a:satOff val="0"/>
                      <a:lumOff val="0"/>
                      <a:alphaOff val="0"/>
                    </a:schemeClr>
                  </a:solidFill>
                  <a:latin typeface="+mn-lt"/>
                  <a:ea typeface="+mn-ea"/>
                  <a:cs typeface="+mn-cs"/>
                  <a:sym typeface="Arial"/>
                </a:defRPr>
              </a:lvl9pPr>
            </a:lstStyle>
            <a:p>
              <a:pPr marL="228600" lvl="1" indent="-228600" defTabSz="977900">
                <a:spcBef>
                  <a:spcPts val="600"/>
                </a:spcBef>
                <a:buFontTx/>
                <a:buChar char="•"/>
              </a:pPr>
              <a:r>
                <a:rPr lang="en-US">
                  <a:solidFill>
                    <a:srgbClr val="000410">
                      <a:hueOff val="0"/>
                      <a:satOff val="0"/>
                      <a:lumOff val="0"/>
                      <a:alphaOff val="0"/>
                    </a:srgbClr>
                  </a:solidFill>
                  <a:latin typeface="Arial" panose="020B0604020202020204" pitchFamily="34" charset="0"/>
                  <a:cs typeface="Arial" panose="020B0604020202020204" pitchFamily="34" charset="0"/>
                  <a:sym typeface="Arial"/>
                  <a:rtl val="0"/>
                </a:rPr>
                <a:t>Reduce risk and complexity of the transaction</a:t>
              </a:r>
            </a:p>
            <a:p>
              <a:pPr marL="228600" lvl="1" indent="-228600" defTabSz="977900">
                <a:spcBef>
                  <a:spcPts val="600"/>
                </a:spcBef>
                <a:buFontTx/>
                <a:buChar char="•"/>
              </a:pPr>
              <a:r>
                <a:rPr lang="en-US">
                  <a:solidFill>
                    <a:srgbClr val="000410">
                      <a:hueOff val="0"/>
                      <a:satOff val="0"/>
                      <a:lumOff val="0"/>
                      <a:alphaOff val="0"/>
                    </a:srgbClr>
                  </a:solidFill>
                  <a:latin typeface="Arial" panose="020B0604020202020204" pitchFamily="34" charset="0"/>
                  <a:cs typeface="Arial" panose="020B0604020202020204" pitchFamily="34" charset="0"/>
                  <a:sym typeface="Arial"/>
                  <a:rtl val="0"/>
                </a:rPr>
                <a:t>Align development and contract length with local goals (e.g., quick win vs. long-term strategy)</a:t>
              </a:r>
            </a:p>
            <a:p>
              <a:pPr marL="228600" lvl="1" indent="-228600" defTabSz="977900">
                <a:spcBef>
                  <a:spcPts val="600"/>
                </a:spcBef>
                <a:buFontTx/>
                <a:buChar char="•"/>
              </a:pPr>
              <a:r>
                <a:rPr lang="en-US">
                  <a:solidFill>
                    <a:srgbClr val="000410">
                      <a:hueOff val="0"/>
                      <a:satOff val="0"/>
                      <a:lumOff val="0"/>
                      <a:alphaOff val="0"/>
                    </a:srgbClr>
                  </a:solidFill>
                  <a:latin typeface="Arial" panose="020B0604020202020204" pitchFamily="34" charset="0"/>
                  <a:cs typeface="Arial" panose="020B0604020202020204" pitchFamily="34" charset="0"/>
                  <a:sym typeface="Arial"/>
                  <a:rtl val="0"/>
                </a:rPr>
                <a:t>Provide flexibility</a:t>
              </a:r>
            </a:p>
          </p:txBody>
        </p:sp>
      </p:grpSp>
      <p:pic>
        <p:nvPicPr>
          <p:cNvPr id="24" name="Graphic 43" descr="Scales of justice with solid fill">
            <a:extLst>
              <a:ext uri="{FF2B5EF4-FFF2-40B4-BE49-F238E27FC236}">
                <a16:creationId xmlns:a16="http://schemas.microsoft.com/office/drawing/2014/main" id="{474C52DC-09CA-46EB-A77B-FFBAF22592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353" y="1692735"/>
            <a:ext cx="574978" cy="574978"/>
          </a:xfrm>
          <a:prstGeom prst="rect">
            <a:avLst/>
          </a:prstGeom>
        </p:spPr>
      </p:pic>
      <p:pic>
        <p:nvPicPr>
          <p:cNvPr id="25" name="Graphic 44" descr="Electric Tower with solid fill">
            <a:extLst>
              <a:ext uri="{FF2B5EF4-FFF2-40B4-BE49-F238E27FC236}">
                <a16:creationId xmlns:a16="http://schemas.microsoft.com/office/drawing/2014/main" id="{E6424141-6770-4127-8C88-CF7949DAA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4824" y="1713989"/>
            <a:ext cx="532470" cy="532470"/>
          </a:xfrm>
          <a:prstGeom prst="rect">
            <a:avLst/>
          </a:prstGeom>
        </p:spPr>
      </p:pic>
      <p:pic>
        <p:nvPicPr>
          <p:cNvPr id="26" name="Graphic 45" descr="Business Growth with solid fill">
            <a:extLst>
              <a:ext uri="{FF2B5EF4-FFF2-40B4-BE49-F238E27FC236}">
                <a16:creationId xmlns:a16="http://schemas.microsoft.com/office/drawing/2014/main" id="{A2CC7CAD-426D-4BB7-BC1D-C8BE87D1A6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1790" y="1638580"/>
            <a:ext cx="683997" cy="683997"/>
          </a:xfrm>
          <a:prstGeom prst="rect">
            <a:avLst/>
          </a:prstGeom>
        </p:spPr>
      </p:pic>
      <p:pic>
        <p:nvPicPr>
          <p:cNvPr id="27" name="Graphic 46" descr="Compass with solid fill">
            <a:extLst>
              <a:ext uri="{FF2B5EF4-FFF2-40B4-BE49-F238E27FC236}">
                <a16:creationId xmlns:a16="http://schemas.microsoft.com/office/drawing/2014/main" id="{8B4A0C8E-C6C9-4DEC-90EC-028999205D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28653" y="1638580"/>
            <a:ext cx="672982" cy="672982"/>
          </a:xfrm>
          <a:prstGeom prst="rect">
            <a:avLst/>
          </a:prstGeom>
        </p:spPr>
      </p:pic>
      <p:pic>
        <p:nvPicPr>
          <p:cNvPr id="3" name="Picture 2" descr="A black and blue logo&#10;&#10;AI-generated content may be incorrect.">
            <a:extLst>
              <a:ext uri="{FF2B5EF4-FFF2-40B4-BE49-F238E27FC236}">
                <a16:creationId xmlns:a16="http://schemas.microsoft.com/office/drawing/2014/main" id="{B3A15B18-2FD3-2597-CC0F-D4844B268F6B}"/>
              </a:ext>
            </a:extLst>
          </p:cNvPr>
          <p:cNvPicPr>
            <a:picLocks noChangeAspect="1"/>
          </p:cNvPicPr>
          <p:nvPr/>
        </p:nvPicPr>
        <p:blipFill>
          <a:blip r:embed="rId11"/>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89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2"/>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7" name="Google Shape;10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Session 4 agenda</a:t>
            </a:r>
            <a:endParaRPr/>
          </a:p>
        </p:txBody>
      </p:sp>
      <p:graphicFrame>
        <p:nvGraphicFramePr>
          <p:cNvPr id="3" name="Diagram 2">
            <a:extLst>
              <a:ext uri="{FF2B5EF4-FFF2-40B4-BE49-F238E27FC236}">
                <a16:creationId xmlns:a16="http://schemas.microsoft.com/office/drawing/2014/main" id="{BCD4E2C8-B896-7080-DA54-DF10A18AE672}"/>
              </a:ext>
            </a:extLst>
          </p:cNvPr>
          <p:cNvGraphicFramePr/>
          <p:nvPr>
            <p:extLst>
              <p:ext uri="{D42A27DB-BD31-4B8C-83A1-F6EECF244321}">
                <p14:modId xmlns:p14="http://schemas.microsoft.com/office/powerpoint/2010/main" val="2635807706"/>
              </p:ext>
            </p:extLst>
          </p:nvPr>
        </p:nvGraphicFramePr>
        <p:xfrm>
          <a:off x="1433298" y="1611790"/>
          <a:ext cx="8845626" cy="4229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7" name="Picture 96" descr="A black and blue logo&#10;&#10;AI-generated content may be incorrect.">
            <a:extLst>
              <a:ext uri="{FF2B5EF4-FFF2-40B4-BE49-F238E27FC236}">
                <a16:creationId xmlns:a16="http://schemas.microsoft.com/office/drawing/2014/main" id="{4E6FF458-A7FB-F426-745C-21D78F9BA45E}"/>
              </a:ext>
            </a:extLst>
          </p:cNvPr>
          <p:cNvPicPr>
            <a:picLocks noChangeAspect="1"/>
          </p:cNvPicPr>
          <p:nvPr/>
        </p:nvPicPr>
        <p:blipFill>
          <a:blip r:embed="rId8"/>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6305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A300"/>
              </a:buClr>
              <a:buSzPts val="4400"/>
              <a:buFont typeface="Helvetica Neue"/>
              <a:buNone/>
            </a:pPr>
            <a:r>
              <a:rPr lang="en-US">
                <a:solidFill>
                  <a:srgbClr val="FFA300"/>
                </a:solidFill>
              </a:rPr>
              <a:t>Local governments can lead by example and procure solar energy for their facilities </a:t>
            </a:r>
            <a:endParaRPr>
              <a:solidFill>
                <a:srgbClr val="FFA300"/>
              </a:solidFill>
            </a:endParaRPr>
          </a:p>
        </p:txBody>
      </p:sp>
      <p:graphicFrame>
        <p:nvGraphicFramePr>
          <p:cNvPr id="5" name="Diagram 4">
            <a:extLst>
              <a:ext uri="{FF2B5EF4-FFF2-40B4-BE49-F238E27FC236}">
                <a16:creationId xmlns:a16="http://schemas.microsoft.com/office/drawing/2014/main" id="{D530E7D9-3901-B4F8-72DA-2978B34E9193}"/>
              </a:ext>
            </a:extLst>
          </p:cNvPr>
          <p:cNvGraphicFramePr/>
          <p:nvPr>
            <p:extLst>
              <p:ext uri="{D42A27DB-BD31-4B8C-83A1-F6EECF244321}">
                <p14:modId xmlns:p14="http://schemas.microsoft.com/office/powerpoint/2010/main" val="4015216728"/>
              </p:ext>
            </p:extLst>
          </p:nvPr>
        </p:nvGraphicFramePr>
        <p:xfrm>
          <a:off x="630091" y="1729047"/>
          <a:ext cx="10931819" cy="4329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 name="Picture 39" descr="A black and blue logo&#10;&#10;AI-generated content may be incorrect.">
            <a:extLst>
              <a:ext uri="{FF2B5EF4-FFF2-40B4-BE49-F238E27FC236}">
                <a16:creationId xmlns:a16="http://schemas.microsoft.com/office/drawing/2014/main" id="{AA02365B-8742-5576-F699-3285B08D6A62}"/>
              </a:ext>
            </a:extLst>
          </p:cNvPr>
          <p:cNvPicPr>
            <a:picLocks noChangeAspect="1"/>
          </p:cNvPicPr>
          <p:nvPr/>
        </p:nvPicPr>
        <p:blipFill>
          <a:blip r:embed="rId8"/>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266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7633"/>
            <a:ext cx="10515600" cy="1325563"/>
          </a:xfrm>
          <a:prstGeom prst="rect">
            <a:avLst/>
          </a:prstGeom>
          <a:noFill/>
          <a:ln>
            <a:noFill/>
          </a:ln>
        </p:spPr>
        <p:txBody>
          <a:bodyPr spcFirstLastPara="1" wrap="square" lIns="91425" tIns="45700" rIns="91425" bIns="45700" anchor="ctr" anchorCtr="0">
            <a:normAutofit/>
          </a:bodyPr>
          <a:lstStyle/>
          <a:p>
            <a:r>
              <a:rPr lang="en-US"/>
              <a:t>Develop a procurement team that will support an efficient and durable outcome</a:t>
            </a:r>
          </a:p>
        </p:txBody>
      </p:sp>
      <p:grpSp>
        <p:nvGrpSpPr>
          <p:cNvPr id="2" name="Group 1">
            <a:extLst>
              <a:ext uri="{FF2B5EF4-FFF2-40B4-BE49-F238E27FC236}">
                <a16:creationId xmlns:a16="http://schemas.microsoft.com/office/drawing/2014/main" id="{4C946CA5-836E-5075-E0A1-EB95CE5FF527}"/>
              </a:ext>
            </a:extLst>
          </p:cNvPr>
          <p:cNvGrpSpPr/>
          <p:nvPr/>
        </p:nvGrpSpPr>
        <p:grpSpPr>
          <a:xfrm>
            <a:off x="5330984" y="2097616"/>
            <a:ext cx="6709891" cy="3639093"/>
            <a:chOff x="5330984" y="2097616"/>
            <a:chExt cx="6709891" cy="3639093"/>
          </a:xfrm>
        </p:grpSpPr>
        <p:sp>
          <p:nvSpPr>
            <p:cNvPr id="28" name="Freeform 17">
              <a:extLst>
                <a:ext uri="{FF2B5EF4-FFF2-40B4-BE49-F238E27FC236}">
                  <a16:creationId xmlns:a16="http://schemas.microsoft.com/office/drawing/2014/main" id="{10207520-E2C1-AF38-A283-B7A6BD695B70}"/>
                </a:ext>
              </a:extLst>
            </p:cNvPr>
            <p:cNvSpPr/>
            <p:nvPr/>
          </p:nvSpPr>
          <p:spPr>
            <a:xfrm>
              <a:off x="6254151" y="3722257"/>
              <a:ext cx="1885525" cy="2014450"/>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063" tIns="312717" rIns="272064" bIns="31271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defTabSz="666750">
                <a:lnSpc>
                  <a:spcPct val="90000"/>
                </a:lnSpc>
                <a:spcBef>
                  <a:spcPct val="0"/>
                </a:spcBef>
                <a:spcAft>
                  <a:spcPct val="35000"/>
                </a:spcAft>
                <a:buNone/>
              </a:pPr>
              <a:r>
                <a:rPr lang="en-US" sz="1750" b="1" kern="1200">
                  <a:latin typeface="Arial" panose="020B0604020202020204" pitchFamily="34" charset="0"/>
                  <a:cs typeface="Arial" panose="020B0604020202020204" pitchFamily="34" charset="0"/>
                </a:rPr>
                <a:t>Energy or Sustainability Manager/ Team Lead</a:t>
              </a:r>
            </a:p>
          </p:txBody>
        </p:sp>
        <p:sp>
          <p:nvSpPr>
            <p:cNvPr id="29" name="Freeform 18">
              <a:extLst>
                <a:ext uri="{FF2B5EF4-FFF2-40B4-BE49-F238E27FC236}">
                  <a16:creationId xmlns:a16="http://schemas.microsoft.com/office/drawing/2014/main" id="{D3BE2360-264D-9A75-96A1-A01F7F9CDCFF}"/>
                </a:ext>
              </a:extLst>
            </p:cNvPr>
            <p:cNvSpPr/>
            <p:nvPr/>
          </p:nvSpPr>
          <p:spPr>
            <a:xfrm>
              <a:off x="7236715" y="2104402"/>
              <a:ext cx="1826355" cy="2006732"/>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023" tIns="373677" rIns="333024" bIns="37367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defTabSz="711200">
                <a:lnSpc>
                  <a:spcPct val="90000"/>
                </a:lnSpc>
                <a:spcBef>
                  <a:spcPct val="0"/>
                </a:spcBef>
                <a:spcAft>
                  <a:spcPct val="35000"/>
                </a:spcAft>
                <a:buNone/>
              </a:pPr>
              <a:r>
                <a:rPr lang="en-US" sz="1750" b="1" kern="1200">
                  <a:latin typeface="Arial" panose="020B0604020202020204" pitchFamily="34" charset="0"/>
                  <a:cs typeface="Arial" panose="020B0604020202020204" pitchFamily="34" charset="0"/>
                </a:rPr>
                <a:t>Finance Director or Staffer</a:t>
              </a:r>
            </a:p>
          </p:txBody>
        </p:sp>
        <p:sp>
          <p:nvSpPr>
            <p:cNvPr id="30" name="Freeform 20">
              <a:extLst>
                <a:ext uri="{FF2B5EF4-FFF2-40B4-BE49-F238E27FC236}">
                  <a16:creationId xmlns:a16="http://schemas.microsoft.com/office/drawing/2014/main" id="{7A02909B-0D7F-0276-8B74-DBAA1399372C}"/>
                </a:ext>
              </a:extLst>
            </p:cNvPr>
            <p:cNvSpPr/>
            <p:nvPr/>
          </p:nvSpPr>
          <p:spPr>
            <a:xfrm>
              <a:off x="9162012" y="2104402"/>
              <a:ext cx="1839161" cy="2006732"/>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063" tIns="312717" rIns="272064" bIns="31271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defTabSz="666750">
                <a:lnSpc>
                  <a:spcPct val="90000"/>
                </a:lnSpc>
                <a:spcBef>
                  <a:spcPct val="0"/>
                </a:spcBef>
                <a:spcAft>
                  <a:spcPct val="35000"/>
                </a:spcAft>
                <a:buNone/>
              </a:pPr>
              <a:r>
                <a:rPr lang="en-US" sz="1750" b="1">
                  <a:latin typeface="Arial" panose="020B0604020202020204" pitchFamily="34" charset="0"/>
                  <a:cs typeface="Arial" panose="020B0604020202020204" pitchFamily="34" charset="0"/>
                </a:rPr>
                <a:t>City/County Legal Counsel or </a:t>
              </a:r>
              <a:r>
                <a:rPr lang="en-US" sz="1750" b="1" kern="1200">
                  <a:latin typeface="Arial" panose="020B0604020202020204" pitchFamily="34" charset="0"/>
                  <a:cs typeface="Arial" panose="020B0604020202020204" pitchFamily="34" charset="0"/>
                </a:rPr>
                <a:t> Team Member</a:t>
              </a:r>
            </a:p>
          </p:txBody>
        </p:sp>
        <p:sp>
          <p:nvSpPr>
            <p:cNvPr id="31" name="Freeform 21">
              <a:extLst>
                <a:ext uri="{FF2B5EF4-FFF2-40B4-BE49-F238E27FC236}">
                  <a16:creationId xmlns:a16="http://schemas.microsoft.com/office/drawing/2014/main" id="{DCA7DE7B-6C3D-0CF9-0189-86276A073B21}"/>
                </a:ext>
              </a:extLst>
            </p:cNvPr>
            <p:cNvSpPr/>
            <p:nvPr/>
          </p:nvSpPr>
          <p:spPr>
            <a:xfrm>
              <a:off x="8242279" y="3716480"/>
              <a:ext cx="1745857" cy="2006732"/>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023" tIns="373677" rIns="333024" bIns="37367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defTabSz="711200">
                <a:lnSpc>
                  <a:spcPct val="90000"/>
                </a:lnSpc>
                <a:spcBef>
                  <a:spcPct val="0"/>
                </a:spcBef>
                <a:spcAft>
                  <a:spcPct val="35000"/>
                </a:spcAft>
                <a:buNone/>
              </a:pPr>
              <a:r>
                <a:rPr lang="en-US" sz="1750" b="1" kern="1200">
                  <a:latin typeface="Arial" panose="020B0604020202020204" pitchFamily="34" charset="0"/>
                  <a:cs typeface="Arial" panose="020B0604020202020204" pitchFamily="34" charset="0"/>
                </a:rPr>
                <a:t>Staffer of Mayor or City Manager</a:t>
              </a:r>
            </a:p>
          </p:txBody>
        </p:sp>
        <p:sp>
          <p:nvSpPr>
            <p:cNvPr id="33" name="Freeform 17">
              <a:extLst>
                <a:ext uri="{FF2B5EF4-FFF2-40B4-BE49-F238E27FC236}">
                  <a16:creationId xmlns:a16="http://schemas.microsoft.com/office/drawing/2014/main" id="{FB1456E3-813B-48FE-5DBC-ACCA93DF0902}"/>
                </a:ext>
              </a:extLst>
            </p:cNvPr>
            <p:cNvSpPr/>
            <p:nvPr/>
          </p:nvSpPr>
          <p:spPr>
            <a:xfrm>
              <a:off x="5330984" y="2097616"/>
              <a:ext cx="1839161" cy="2006732"/>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063" tIns="312717" rIns="272064" bIns="31271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defTabSz="666750">
                <a:lnSpc>
                  <a:spcPct val="90000"/>
                </a:lnSpc>
                <a:spcBef>
                  <a:spcPct val="0"/>
                </a:spcBef>
                <a:spcAft>
                  <a:spcPct val="35000"/>
                </a:spcAft>
                <a:buNone/>
              </a:pPr>
              <a:r>
                <a:rPr lang="en-US" sz="1750" b="1" kern="1200">
                  <a:latin typeface="Arial" panose="020B0604020202020204" pitchFamily="34" charset="0"/>
                  <a:cs typeface="Arial" panose="020B0604020202020204" pitchFamily="34" charset="0"/>
                </a:rPr>
                <a:t>Facilities manager</a:t>
              </a:r>
            </a:p>
          </p:txBody>
        </p:sp>
        <p:sp>
          <p:nvSpPr>
            <p:cNvPr id="34" name="Freeform 32">
              <a:extLst>
                <a:ext uri="{FF2B5EF4-FFF2-40B4-BE49-F238E27FC236}">
                  <a16:creationId xmlns:a16="http://schemas.microsoft.com/office/drawing/2014/main" id="{BA5F52FD-DD7F-8406-8E7D-EB0158A7E329}"/>
                </a:ext>
              </a:extLst>
            </p:cNvPr>
            <p:cNvSpPr/>
            <p:nvPr/>
          </p:nvSpPr>
          <p:spPr>
            <a:xfrm>
              <a:off x="10069086" y="3722259"/>
              <a:ext cx="1971789" cy="2014450"/>
            </a:xfrm>
            <a:custGeom>
              <a:avLst/>
              <a:gdLst>
                <a:gd name="connsiteX0" fmla="*/ 0 w 2006731"/>
                <a:gd name="connsiteY0" fmla="*/ 872928 h 1745856"/>
                <a:gd name="connsiteX1" fmla="*/ 436464 w 2006731"/>
                <a:gd name="connsiteY1" fmla="*/ 0 h 1745856"/>
                <a:gd name="connsiteX2" fmla="*/ 1570267 w 2006731"/>
                <a:gd name="connsiteY2" fmla="*/ 0 h 1745856"/>
                <a:gd name="connsiteX3" fmla="*/ 2006731 w 2006731"/>
                <a:gd name="connsiteY3" fmla="*/ 872928 h 1745856"/>
                <a:gd name="connsiteX4" fmla="*/ 1570267 w 2006731"/>
                <a:gd name="connsiteY4" fmla="*/ 1745856 h 1745856"/>
                <a:gd name="connsiteX5" fmla="*/ 436464 w 2006731"/>
                <a:gd name="connsiteY5" fmla="*/ 1745856 h 1745856"/>
                <a:gd name="connsiteX6" fmla="*/ 0 w 2006731"/>
                <a:gd name="connsiteY6" fmla="*/ 872928 h 174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731" h="1745856">
                  <a:moveTo>
                    <a:pt x="1003365" y="0"/>
                  </a:moveTo>
                  <a:lnTo>
                    <a:pt x="2006730" y="379724"/>
                  </a:lnTo>
                  <a:lnTo>
                    <a:pt x="2006730" y="1366132"/>
                  </a:lnTo>
                  <a:lnTo>
                    <a:pt x="1003366" y="1745856"/>
                  </a:lnTo>
                  <a:lnTo>
                    <a:pt x="1" y="1366132"/>
                  </a:lnTo>
                  <a:lnTo>
                    <a:pt x="1" y="379724"/>
                  </a:lnTo>
                  <a:lnTo>
                    <a:pt x="1003365"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063" tIns="312717" rIns="272064" bIns="312716" numCol="1" spcCol="127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defTabSz="711200">
                <a:lnSpc>
                  <a:spcPct val="90000"/>
                </a:lnSpc>
                <a:spcBef>
                  <a:spcPct val="0"/>
                </a:spcBef>
                <a:spcAft>
                  <a:spcPct val="35000"/>
                </a:spcAft>
              </a:pPr>
              <a:r>
                <a:rPr lang="en-US" sz="1750" b="1">
                  <a:latin typeface="Arial" panose="020B0604020202020204" pitchFamily="34" charset="0"/>
                  <a:cs typeface="Arial" panose="020B0604020202020204" pitchFamily="34" charset="0"/>
                </a:rPr>
                <a:t>Procurement Team Lead or Staffer</a:t>
              </a:r>
            </a:p>
          </p:txBody>
        </p:sp>
      </p:grpSp>
      <p:sp>
        <p:nvSpPr>
          <p:cNvPr id="36" name="TextBox 18">
            <a:extLst>
              <a:ext uri="{FF2B5EF4-FFF2-40B4-BE49-F238E27FC236}">
                <a16:creationId xmlns:a16="http://schemas.microsoft.com/office/drawing/2014/main" id="{610D6A62-8EBC-9604-800A-30B7B4037844}"/>
              </a:ext>
            </a:extLst>
          </p:cNvPr>
          <p:cNvSpPr txBox="1"/>
          <p:nvPr/>
        </p:nvSpPr>
        <p:spPr>
          <a:xfrm>
            <a:off x="1048332" y="2107567"/>
            <a:ext cx="3998994" cy="342144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500"/>
              </a:spcAft>
              <a:buChar char="•"/>
            </a:pPr>
            <a:r>
              <a:rPr lang="en-US" sz="1600"/>
              <a:t>Identify the</a:t>
            </a:r>
            <a:r>
              <a:rPr lang="en-US" sz="1600">
                <a:latin typeface="Arial"/>
                <a:cs typeface="Arial"/>
              </a:rPr>
              <a:t> group of staff that will help you lead this clean energy </a:t>
            </a:r>
            <a:r>
              <a:rPr lang="en-US" sz="1600"/>
              <a:t>procurement.</a:t>
            </a:r>
            <a:endParaRPr lang="en-US" sz="1600">
              <a:latin typeface="Arial" panose="020B0604020202020204" pitchFamily="34" charset="0"/>
              <a:cs typeface="Arial" panose="020B0604020202020204" pitchFamily="34" charset="0"/>
            </a:endParaRPr>
          </a:p>
          <a:p>
            <a:pPr marL="285750" indent="-285750">
              <a:spcAft>
                <a:spcPts val="500"/>
              </a:spcAft>
              <a:buChar char="•"/>
            </a:pPr>
            <a:r>
              <a:rPr lang="en-US" sz="1600"/>
              <a:t>Your internal team should include the necessary staff who understand your local facilities, can help you acquire funding for your project, have the legal expertise to review contracts, and know the procurement process. </a:t>
            </a:r>
            <a:endParaRPr lang="en-US" sz="1600">
              <a:latin typeface="Arial" panose="020B0604020202020204" pitchFamily="34" charset="0"/>
              <a:cs typeface="Arial" panose="020B0604020202020204" pitchFamily="34" charset="0"/>
            </a:endParaRPr>
          </a:p>
          <a:p>
            <a:pPr marL="285750" indent="-285750">
              <a:spcAft>
                <a:spcPts val="500"/>
              </a:spcAft>
              <a:buChar char="•"/>
            </a:pPr>
            <a:r>
              <a:rPr lang="en-US" sz="1600"/>
              <a:t>Notify</a:t>
            </a:r>
            <a:r>
              <a:rPr lang="en-US" sz="1600">
                <a:latin typeface="Arial"/>
                <a:cs typeface="Arial"/>
              </a:rPr>
              <a:t> team members </a:t>
            </a:r>
            <a:r>
              <a:rPr lang="en-US" sz="1600"/>
              <a:t>and critical stakeholders </a:t>
            </a:r>
            <a:r>
              <a:rPr lang="en-US" sz="1600">
                <a:latin typeface="Arial"/>
                <a:cs typeface="Arial"/>
              </a:rPr>
              <a:t>well in advance of important deadlines to </a:t>
            </a:r>
            <a:r>
              <a:rPr lang="en-US" sz="1600"/>
              <a:t>avoid </a:t>
            </a:r>
            <a:r>
              <a:rPr lang="en-US" sz="1600">
                <a:latin typeface="Arial"/>
                <a:cs typeface="Arial"/>
              </a:rPr>
              <a:t>significant delays and setbacks. </a:t>
            </a:r>
            <a:endParaRPr lang="en-US" sz="1600">
              <a:latin typeface="Arial" panose="020B0604020202020204" pitchFamily="34" charset="0"/>
              <a:cs typeface="Arial" panose="020B0604020202020204" pitchFamily="34" charset="0"/>
            </a:endParaRPr>
          </a:p>
        </p:txBody>
      </p:sp>
      <p:pic>
        <p:nvPicPr>
          <p:cNvPr id="4" name="Picture 3" descr="A black and blue logo&#10;&#10;AI-generated content may be incorrect.">
            <a:extLst>
              <a:ext uri="{FF2B5EF4-FFF2-40B4-BE49-F238E27FC236}">
                <a16:creationId xmlns:a16="http://schemas.microsoft.com/office/drawing/2014/main" id="{85923D97-121A-368A-8AA2-082BAD54EE67}"/>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51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308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A300"/>
              </a:buClr>
              <a:buSzPts val="4400"/>
              <a:buFont typeface="Helvetica Neue"/>
              <a:buNone/>
            </a:pPr>
            <a:r>
              <a:rPr lang="en-US"/>
              <a:t>Local governments have multiple siting options available to deploy distributed solar</a:t>
            </a:r>
            <a:endParaRPr>
              <a:solidFill>
                <a:srgbClr val="FFA300"/>
              </a:solidFill>
            </a:endParaRPr>
          </a:p>
        </p:txBody>
      </p:sp>
      <p:grpSp>
        <p:nvGrpSpPr>
          <p:cNvPr id="3" name="Group 2">
            <a:extLst>
              <a:ext uri="{FF2B5EF4-FFF2-40B4-BE49-F238E27FC236}">
                <a16:creationId xmlns:a16="http://schemas.microsoft.com/office/drawing/2014/main" id="{2B07B4F7-1768-0B45-8C91-67E99A05E0DF}"/>
              </a:ext>
            </a:extLst>
          </p:cNvPr>
          <p:cNvGrpSpPr/>
          <p:nvPr/>
        </p:nvGrpSpPr>
        <p:grpSpPr>
          <a:xfrm>
            <a:off x="1437317" y="1651386"/>
            <a:ext cx="3099064" cy="4188584"/>
            <a:chOff x="1802829" y="1615685"/>
            <a:chExt cx="3099064" cy="4188584"/>
          </a:xfrm>
        </p:grpSpPr>
        <p:sp>
          <p:nvSpPr>
            <p:cNvPr id="10" name="Content Placeholder 2">
              <a:extLst>
                <a:ext uri="{FF2B5EF4-FFF2-40B4-BE49-F238E27FC236}">
                  <a16:creationId xmlns:a16="http://schemas.microsoft.com/office/drawing/2014/main" id="{5399CC3B-A59C-DF40-9CE6-19798083292D}"/>
                </a:ext>
              </a:extLst>
            </p:cNvPr>
            <p:cNvSpPr txBox="1">
              <a:spLocks/>
            </p:cNvSpPr>
            <p:nvPr/>
          </p:nvSpPr>
          <p:spPr>
            <a:xfrm>
              <a:off x="1802829" y="1615685"/>
              <a:ext cx="3099064" cy="2557499"/>
            </a:xfrm>
            <a:prstGeom prst="rect">
              <a:avLst/>
            </a:prstGeom>
            <a:solidFill>
              <a:schemeClr val="bg1">
                <a:lumMod val="95000"/>
              </a:schemeClr>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5295" marR="0" lvl="1" indent="-168275" algn="l"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1200" cap="none" spc="0" normalizeH="0" baseline="0" noProof="0">
                  <a:ln>
                    <a:noFill/>
                  </a:ln>
                  <a:solidFill>
                    <a:srgbClr val="000000"/>
                  </a:solidFill>
                  <a:effectLst/>
                  <a:uLnTx/>
                  <a:uFillTx/>
                  <a:latin typeface="Arial"/>
                  <a:ea typeface="+mn-ea"/>
                  <a:cs typeface="Arial"/>
                </a:rPr>
                <a:t>Rooftops</a:t>
              </a:r>
            </a:p>
            <a:p>
              <a:pPr marL="290195" lvl="1" indent="-290195" defTabSz="914400">
                <a:spcBef>
                  <a:spcPts val="0"/>
                </a:spcBef>
                <a:buFontTx/>
                <a:buChar char="-"/>
                <a:defRPr/>
              </a:pPr>
              <a:r>
                <a:rPr kumimoji="0" lang="en-US" sz="1800" b="0" i="0" u="none" strike="noStrike" kern="1200" cap="none" spc="0" normalizeH="0" baseline="0" noProof="0">
                  <a:ln>
                    <a:noFill/>
                  </a:ln>
                  <a:solidFill>
                    <a:srgbClr val="000000"/>
                  </a:solidFill>
                  <a:effectLst/>
                  <a:uLnTx/>
                  <a:uFillTx/>
                  <a:latin typeface="Arial"/>
                  <a:ea typeface="+mn-ea"/>
                  <a:cs typeface="Arial"/>
                </a:rPr>
                <a:t>Screen to identify </a:t>
              </a:r>
              <a:r>
                <a:rPr lang="en-US" sz="1800">
                  <a:solidFill>
                    <a:srgbClr val="000000"/>
                  </a:solidFill>
                  <a:latin typeface="Arial"/>
                  <a:cs typeface="Arial"/>
                </a:rPr>
                <a:t>roofs with highest</a:t>
              </a:r>
              <a:r>
                <a:rPr kumimoji="0" lang="en-US" sz="1800" b="0" i="0" u="none" strike="noStrike" kern="1200" cap="none" spc="0" normalizeH="0" baseline="0" noProof="0">
                  <a:ln>
                    <a:noFill/>
                  </a:ln>
                  <a:solidFill>
                    <a:srgbClr val="000000"/>
                  </a:solidFill>
                  <a:effectLst/>
                  <a:uLnTx/>
                  <a:uFillTx/>
                  <a:latin typeface="Arial"/>
                  <a:ea typeface="+mn-ea"/>
                  <a:cs typeface="Arial"/>
                </a:rPr>
                <a:t> potential</a:t>
              </a:r>
              <a:r>
                <a:rPr lang="en-US" sz="1800">
                  <a:solidFill>
                    <a:srgbClr val="000000"/>
                  </a:solidFill>
                  <a:latin typeface="Arial"/>
                  <a:cs typeface="Arial"/>
                </a:rPr>
                <a:t> </a:t>
              </a:r>
              <a:endParaRPr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290195" lvl="1" indent="-290195" defTabSz="914400">
                <a:spcBef>
                  <a:spcPts val="0"/>
                </a:spcBef>
                <a:buFontTx/>
                <a:buChar char="-"/>
                <a:defRPr/>
              </a:pPr>
              <a:r>
                <a:rPr kumimoji="0" lang="en-US" sz="1800" b="0" i="0" u="none" strike="noStrike" kern="1200" cap="none" spc="0" normalizeH="0" baseline="0" noProof="0">
                  <a:ln>
                    <a:noFill/>
                  </a:ln>
                  <a:solidFill>
                    <a:srgbClr val="000000"/>
                  </a:solidFill>
                  <a:effectLst/>
                  <a:uLnTx/>
                  <a:uFillTx/>
                  <a:latin typeface="Arial"/>
                  <a:ea typeface="+mn-ea"/>
                  <a:cs typeface="Arial"/>
                </a:rPr>
                <a:t>Determine accurate avoided costs and net metering </a:t>
              </a:r>
              <a:r>
                <a:rPr lang="en-US" sz="1800">
                  <a:solidFill>
                    <a:srgbClr val="000000"/>
                  </a:solidFill>
                  <a:latin typeface="Arial"/>
                  <a:cs typeface="Arial"/>
                </a:rPr>
                <a:t>rules</a:t>
              </a:r>
            </a:p>
            <a:p>
              <a:pPr marL="290195" marR="0" lvl="1" indent="-290195" algn="l" defTabSz="914400">
                <a:lnSpc>
                  <a:spcPct val="100000"/>
                </a:lnSpc>
                <a:spcBef>
                  <a:spcPts val="0"/>
                </a:spcBef>
                <a:spcAft>
                  <a:spcPts val="0"/>
                </a:spcAft>
                <a:buClrTx/>
                <a:buSzTx/>
                <a:buFontTx/>
                <a:buChar char="-"/>
                <a:tabLst/>
                <a:defRPr/>
              </a:pPr>
              <a:r>
                <a:rPr lang="en-US" sz="1800">
                  <a:solidFill>
                    <a:srgbClr val="000000"/>
                  </a:solidFill>
                  <a:latin typeface="Arial"/>
                  <a:cs typeface="Arial"/>
                </a:rPr>
                <a:t>Aggregate buildings to realize scale</a:t>
              </a:r>
              <a:endParaRPr lang="en-US" sz="1800" b="0" i="0" u="none" strike="noStrike" kern="1200" cap="none" spc="0" normalizeH="0" baseline="0" noProof="0">
                <a:ln>
                  <a:noFill/>
                </a:ln>
                <a:solidFill>
                  <a:srgbClr val="000000"/>
                </a:solidFill>
                <a:effectLst/>
                <a:uLnTx/>
                <a:uFillTx/>
                <a:latin typeface="Arial"/>
                <a:cs typeface="Arial"/>
              </a:endParaRPr>
            </a:p>
            <a:p>
              <a:pPr marL="287020" lvl="2" indent="0">
                <a:buNone/>
                <a:defRPr/>
              </a:pPr>
              <a:endParaRPr lang="en-US" sz="1800">
                <a:solidFill>
                  <a:srgbClr val="000000"/>
                </a:solidFill>
                <a:latin typeface="Arial"/>
                <a:cs typeface="Arial"/>
              </a:endParaRPr>
            </a:p>
          </p:txBody>
        </p:sp>
        <p:pic>
          <p:nvPicPr>
            <p:cNvPr id="11" name="Picture 10">
              <a:extLst>
                <a:ext uri="{FF2B5EF4-FFF2-40B4-BE49-F238E27FC236}">
                  <a16:creationId xmlns:a16="http://schemas.microsoft.com/office/drawing/2014/main" id="{0332F073-2A45-624A-A9D1-5A30201EFA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2829" y="4173183"/>
              <a:ext cx="3099064" cy="163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9C121FFF-10D2-7E4A-BEF9-FBE94ECEA1CD}"/>
              </a:ext>
            </a:extLst>
          </p:cNvPr>
          <p:cNvGrpSpPr/>
          <p:nvPr/>
        </p:nvGrpSpPr>
        <p:grpSpPr>
          <a:xfrm>
            <a:off x="4686134" y="1651385"/>
            <a:ext cx="3180749" cy="4188583"/>
            <a:chOff x="5207523" y="2023748"/>
            <a:chExt cx="3021466" cy="3990632"/>
          </a:xfrm>
        </p:grpSpPr>
        <p:sp>
          <p:nvSpPr>
            <p:cNvPr id="8" name="Content Placeholder 2">
              <a:extLst>
                <a:ext uri="{FF2B5EF4-FFF2-40B4-BE49-F238E27FC236}">
                  <a16:creationId xmlns:a16="http://schemas.microsoft.com/office/drawing/2014/main" id="{A82AB584-C1FA-8E4A-929C-B89A787A3686}"/>
                </a:ext>
              </a:extLst>
            </p:cNvPr>
            <p:cNvSpPr txBox="1">
              <a:spLocks/>
            </p:cNvSpPr>
            <p:nvPr/>
          </p:nvSpPr>
          <p:spPr>
            <a:xfrm>
              <a:off x="5207523" y="2023748"/>
              <a:ext cx="3021466" cy="2436632"/>
            </a:xfrm>
            <a:prstGeom prst="rect">
              <a:avLst/>
            </a:prstGeom>
            <a:solidFill>
              <a:schemeClr val="bg1">
                <a:lumMod val="95000"/>
              </a:schemeClr>
            </a:solid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5295" marR="0" lvl="1" indent="-168275" algn="l"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1200" cap="none" spc="0" normalizeH="0" baseline="0" noProof="0">
                  <a:ln>
                    <a:noFill/>
                  </a:ln>
                  <a:solidFill>
                    <a:srgbClr val="000000"/>
                  </a:solidFill>
                  <a:effectLst/>
                  <a:uLnTx/>
                  <a:uFillTx/>
                  <a:latin typeface="Arial"/>
                  <a:ea typeface="+mn-ea"/>
                  <a:cs typeface="Arial"/>
                </a:rPr>
                <a:t>Parking Lots/Garages</a:t>
              </a:r>
            </a:p>
            <a:p>
              <a:pPr marL="290195" marR="0" lvl="1" indent="-22987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Typically cover ~20% of a city’s surface</a:t>
              </a:r>
              <a:endParaRPr kumimoji="0" lang="en-US" sz="1800" b="0" i="0" u="none" strike="noStrike" kern="1200" cap="none" spc="0" normalizeH="0" baseline="30000" noProof="0">
                <a:ln>
                  <a:noFill/>
                </a:ln>
                <a:solidFill>
                  <a:srgbClr val="000000"/>
                </a:solidFill>
                <a:effectLst/>
                <a:uLnTx/>
                <a:uFillTx/>
                <a:latin typeface="Arial"/>
                <a:ea typeface="+mn-ea"/>
                <a:cs typeface="Arial"/>
              </a:endParaRPr>
            </a:p>
            <a:p>
              <a:pPr marL="290195" marR="0" lvl="1" indent="-22987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Higher upfront costs relative to rooftop PV but offer co-benefits (e.g. shade, rain protection, EV-ready, land-use)</a:t>
              </a:r>
            </a:p>
            <a:p>
              <a:pPr marL="287020" marR="0" lvl="2" indent="0" algn="l" defTabSz="457189"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pic>
          <p:nvPicPr>
            <p:cNvPr id="9" name="Picture 8" descr="solarcarport2">
              <a:extLst>
                <a:ext uri="{FF2B5EF4-FFF2-40B4-BE49-F238E27FC236}">
                  <a16:creationId xmlns:a16="http://schemas.microsoft.com/office/drawing/2014/main" id="{12ED34C4-C3B7-0E48-8E61-9412F5C16B0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3553" b="16551"/>
            <a:stretch/>
          </p:blipFill>
          <p:spPr bwMode="auto">
            <a:xfrm>
              <a:off x="5210209" y="4460378"/>
              <a:ext cx="3018780" cy="155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BC6BC4A8-3EA1-C445-82A6-FCFCAF2EEF1E}"/>
              </a:ext>
            </a:extLst>
          </p:cNvPr>
          <p:cNvGrpSpPr/>
          <p:nvPr/>
        </p:nvGrpSpPr>
        <p:grpSpPr>
          <a:xfrm>
            <a:off x="7984393" y="1651385"/>
            <a:ext cx="3104960" cy="4188583"/>
            <a:chOff x="8382148" y="1615684"/>
            <a:chExt cx="3104960" cy="4188583"/>
          </a:xfrm>
        </p:grpSpPr>
        <p:sp>
          <p:nvSpPr>
            <p:cNvPr id="6" name="Content Placeholder 2">
              <a:extLst>
                <a:ext uri="{FF2B5EF4-FFF2-40B4-BE49-F238E27FC236}">
                  <a16:creationId xmlns:a16="http://schemas.microsoft.com/office/drawing/2014/main" id="{D9E17C96-8F3D-644F-BF36-2E7A96741FF2}"/>
                </a:ext>
              </a:extLst>
            </p:cNvPr>
            <p:cNvSpPr txBox="1">
              <a:spLocks/>
            </p:cNvSpPr>
            <p:nvPr/>
          </p:nvSpPr>
          <p:spPr>
            <a:xfrm>
              <a:off x="8382148" y="1615684"/>
              <a:ext cx="3099064" cy="2557499"/>
            </a:xfrm>
            <a:prstGeom prst="rect">
              <a:avLst/>
            </a:prstGeom>
            <a:solidFill>
              <a:schemeClr val="bg1">
                <a:lumMod val="95000"/>
              </a:schemeClr>
            </a:solid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5295" marR="0" lvl="1" indent="-168275" algn="l"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1200" cap="none" spc="0" normalizeH="0" baseline="0" noProof="0">
                  <a:ln>
                    <a:noFill/>
                  </a:ln>
                  <a:solidFill>
                    <a:srgbClr val="000000"/>
                  </a:solidFill>
                  <a:effectLst/>
                  <a:uLnTx/>
                  <a:uFillTx/>
                  <a:latin typeface="Arial"/>
                  <a:ea typeface="+mn-ea"/>
                  <a:cs typeface="Arial"/>
                </a:rPr>
                <a:t>Ground-Mounted</a:t>
              </a:r>
            </a:p>
            <a:p>
              <a:pPr marL="350520" marR="0" lvl="1" indent="-290195"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Large PV arrays on municipally-owned property such as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807720" marR="0" lvl="3" indent="-290195"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Landfills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807720" marR="0" lvl="3" indent="-290195"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Brownfields</a:t>
              </a:r>
            </a:p>
            <a:p>
              <a:pPr marL="807720" marR="0" lvl="3" indent="-290195"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Water treatment</a:t>
              </a:r>
            </a:p>
            <a:p>
              <a:pPr marL="350520" marR="0" lvl="1" indent="-290195"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Identify local virtual net metering rules</a:t>
              </a:r>
            </a:p>
            <a:p>
              <a:pPr marL="287020" marR="0" lvl="2" indent="0" algn="l" defTabSz="457189"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pic>
          <p:nvPicPr>
            <p:cNvPr id="7" name="Picture 6">
              <a:extLst>
                <a:ext uri="{FF2B5EF4-FFF2-40B4-BE49-F238E27FC236}">
                  <a16:creationId xmlns:a16="http://schemas.microsoft.com/office/drawing/2014/main" id="{7D0C7C1B-8AC7-8F45-9089-709D331ABBC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3763"/>
            <a:stretch/>
          </p:blipFill>
          <p:spPr bwMode="auto">
            <a:xfrm>
              <a:off x="8388044" y="4173181"/>
              <a:ext cx="3099064" cy="163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black and blue logo&#10;&#10;AI-generated content may be incorrect.">
            <a:extLst>
              <a:ext uri="{FF2B5EF4-FFF2-40B4-BE49-F238E27FC236}">
                <a16:creationId xmlns:a16="http://schemas.microsoft.com/office/drawing/2014/main" id="{8B272A72-094B-4A52-BAE2-B075D4AB5FEB}"/>
              </a:ext>
            </a:extLst>
          </p:cNvPr>
          <p:cNvPicPr>
            <a:picLocks noChangeAspect="1"/>
          </p:cNvPicPr>
          <p:nvPr/>
        </p:nvPicPr>
        <p:blipFill>
          <a:blip r:embed="rId6"/>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25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3080"/>
            <a:ext cx="10515600" cy="1325563"/>
          </a:xfrm>
          <a:prstGeom prst="rect">
            <a:avLst/>
          </a:prstGeom>
          <a:noFill/>
          <a:ln>
            <a:noFill/>
          </a:ln>
        </p:spPr>
        <p:txBody>
          <a:bodyPr spcFirstLastPara="1" wrap="square" lIns="91425" tIns="45700" rIns="91425" bIns="45700" anchor="ctr" anchorCtr="0">
            <a:normAutofit fontScale="90000"/>
          </a:bodyPr>
          <a:lstStyle/>
          <a:p>
            <a:r>
              <a:rPr lang="en-US"/>
              <a:t>Selecting your site will take careful analysis of</a:t>
            </a:r>
            <a:br>
              <a:rPr lang="en-US"/>
            </a:br>
            <a:r>
              <a:rPr lang="en-US"/>
              <a:t>techno-economic potential</a:t>
            </a:r>
          </a:p>
        </p:txBody>
      </p:sp>
      <p:sp>
        <p:nvSpPr>
          <p:cNvPr id="2" name="Title 1">
            <a:extLst>
              <a:ext uri="{FF2B5EF4-FFF2-40B4-BE49-F238E27FC236}">
                <a16:creationId xmlns:a16="http://schemas.microsoft.com/office/drawing/2014/main" id="{B589F7B4-6C44-9943-8B0C-850846406FC7}"/>
              </a:ext>
            </a:extLst>
          </p:cNvPr>
          <p:cNvSpPr>
            <a:spLocks noGrp="1"/>
          </p:cNvSpPr>
          <p:nvPr/>
        </p:nvSpPr>
        <p:spPr>
          <a:xfrm>
            <a:off x="46568" y="160003"/>
            <a:ext cx="12098865" cy="994833"/>
          </a:xfrm>
          <a:prstGeom prst="rect">
            <a:avLst/>
          </a:prstGeom>
        </p:spPr>
        <p:txBody>
          <a:bodyPr lIns="121920" tIns="60960" rIns="121920" bIns="60960" anchor="t">
            <a:noAutofit/>
          </a:bodyPr>
          <a:lstStyle>
            <a:lvl1pPr algn="l" defTabSz="609570" rtl="0" eaLnBrk="1" fontAlgn="base" hangingPunct="1">
              <a:spcBef>
                <a:spcPct val="0"/>
              </a:spcBef>
              <a:spcAft>
                <a:spcPct val="0"/>
              </a:spcAft>
              <a:defRPr lang="en-US" sz="4400" b="1" kern="1200" dirty="0">
                <a:solidFill>
                  <a:srgbClr val="007934"/>
                </a:solidFill>
                <a:latin typeface="+mj-lt"/>
                <a:ea typeface="ヒラギノ角ゴ Pro W3" charset="0"/>
                <a:cs typeface="Arial"/>
              </a:defRPr>
            </a:lvl1pPr>
            <a:lvl2pPr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2pPr>
            <a:lvl3pPr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3pPr>
            <a:lvl4pPr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4pPr>
            <a:lvl5pPr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5pPr>
            <a:lvl6pPr marL="609570"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6pPr>
            <a:lvl7pPr marL="1219139"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7pPr>
            <a:lvl8pPr marL="1828709"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8pPr>
            <a:lvl9pPr marL="2438278" algn="l" defTabSz="609570" rtl="0" eaLnBrk="1" fontAlgn="base" hangingPunct="1">
              <a:spcBef>
                <a:spcPct val="0"/>
              </a:spcBef>
              <a:spcAft>
                <a:spcPct val="0"/>
              </a:spcAft>
              <a:defRPr sz="4400" b="1">
                <a:solidFill>
                  <a:srgbClr val="007934"/>
                </a:solidFill>
                <a:latin typeface="Franklin Gothic Medium" charset="0"/>
                <a:ea typeface="ヒラギノ角ゴ Pro W3" charset="0"/>
              </a:defRPr>
            </a:lvl9pPr>
          </a:lstStyle>
          <a:p>
            <a:pPr>
              <a:lnSpc>
                <a:spcPct val="90000"/>
              </a:lnSpc>
              <a:spcBef>
                <a:spcPts val="0"/>
              </a:spcBef>
              <a:spcAft>
                <a:spcPts val="0"/>
              </a:spcAft>
              <a:buClr>
                <a:srgbClr val="FFA300"/>
              </a:buClr>
              <a:buSzPts val="4400"/>
            </a:pPr>
            <a:endParaRPr lang="en-US" sz="4000" b="0">
              <a:solidFill>
                <a:srgbClr val="FFA300"/>
              </a:solidFill>
              <a:latin typeface="Arial"/>
            </a:endParaRPr>
          </a:p>
        </p:txBody>
      </p:sp>
      <p:sp>
        <p:nvSpPr>
          <p:cNvPr id="3" name="Rectangle 2">
            <a:extLst>
              <a:ext uri="{FF2B5EF4-FFF2-40B4-BE49-F238E27FC236}">
                <a16:creationId xmlns:a16="http://schemas.microsoft.com/office/drawing/2014/main" id="{1202CB35-7D10-0849-93B7-DDC355BCCEBC}"/>
              </a:ext>
            </a:extLst>
          </p:cNvPr>
          <p:cNvSpPr>
            <a:spLocks noChangeArrowheads="1"/>
          </p:cNvSpPr>
          <p:nvPr/>
        </p:nvSpPr>
        <p:spPr bwMode="auto">
          <a:xfrm>
            <a:off x="611013" y="2107173"/>
            <a:ext cx="5867399" cy="383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00041" lvl="1" indent="-285744">
              <a:spcAft>
                <a:spcPts val="300"/>
              </a:spcAft>
              <a:buSzPct val="120000"/>
              <a:buFont typeface="Arial" panose="020B0604020202020204" pitchFamily="34" charset="0"/>
              <a:buChar char="•"/>
              <a:defRPr/>
            </a:pPr>
            <a:endParaRPr lang="en-US" altLang="zh-CN" sz="2000" b="0">
              <a:latin typeface="Calibri" panose="020F0502020204030204"/>
            </a:endParaRPr>
          </a:p>
        </p:txBody>
      </p:sp>
      <p:graphicFrame>
        <p:nvGraphicFramePr>
          <p:cNvPr id="5" name="Diagram 4">
            <a:extLst>
              <a:ext uri="{FF2B5EF4-FFF2-40B4-BE49-F238E27FC236}">
                <a16:creationId xmlns:a16="http://schemas.microsoft.com/office/drawing/2014/main" id="{BEB254B3-563F-559F-B494-7BF57EF8A83B}"/>
              </a:ext>
            </a:extLst>
          </p:cNvPr>
          <p:cNvGraphicFramePr/>
          <p:nvPr>
            <p:extLst>
              <p:ext uri="{D42A27DB-BD31-4B8C-83A1-F6EECF244321}">
                <p14:modId xmlns:p14="http://schemas.microsoft.com/office/powerpoint/2010/main" val="4222449850"/>
              </p:ext>
            </p:extLst>
          </p:nvPr>
        </p:nvGraphicFramePr>
        <p:xfrm>
          <a:off x="972630" y="1555835"/>
          <a:ext cx="4792178" cy="4307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685DDAB1-E10B-EA30-CDC6-9BBA1B7E0BC1}"/>
              </a:ext>
            </a:extLst>
          </p:cNvPr>
          <p:cNvGrpSpPr/>
          <p:nvPr/>
        </p:nvGrpSpPr>
        <p:grpSpPr>
          <a:xfrm>
            <a:off x="6358328" y="1720713"/>
            <a:ext cx="5341817" cy="2300991"/>
            <a:chOff x="4714437" y="2795387"/>
            <a:chExt cx="4249953" cy="1697636"/>
          </a:xfrm>
        </p:grpSpPr>
        <p:grpSp>
          <p:nvGrpSpPr>
            <p:cNvPr id="13" name="Group 12">
              <a:extLst>
                <a:ext uri="{FF2B5EF4-FFF2-40B4-BE49-F238E27FC236}">
                  <a16:creationId xmlns:a16="http://schemas.microsoft.com/office/drawing/2014/main" id="{45B7CF2E-29E7-544E-5AFA-C90D7CABC88E}"/>
                </a:ext>
              </a:extLst>
            </p:cNvPr>
            <p:cNvGrpSpPr/>
            <p:nvPr/>
          </p:nvGrpSpPr>
          <p:grpSpPr>
            <a:xfrm>
              <a:off x="4800819" y="2880351"/>
              <a:ext cx="4144834" cy="1586054"/>
              <a:chOff x="4518206" y="2880351"/>
              <a:chExt cx="4427447" cy="1586054"/>
            </a:xfrm>
          </p:grpSpPr>
          <p:pic>
            <p:nvPicPr>
              <p:cNvPr id="15" name="Picture 14">
                <a:extLst>
                  <a:ext uri="{FF2B5EF4-FFF2-40B4-BE49-F238E27FC236}">
                    <a16:creationId xmlns:a16="http://schemas.microsoft.com/office/drawing/2014/main" id="{4A25497F-D345-BB22-488F-1AC7DDE3BB72}"/>
                  </a:ext>
                </a:extLst>
              </p:cNvPr>
              <p:cNvPicPr>
                <a:picLocks noChangeAspect="1"/>
              </p:cNvPicPr>
              <p:nvPr/>
            </p:nvPicPr>
            <p:blipFill>
              <a:blip r:embed="rId8"/>
              <a:stretch>
                <a:fillRect/>
              </a:stretch>
            </p:blipFill>
            <p:spPr>
              <a:xfrm>
                <a:off x="4545103" y="2880351"/>
                <a:ext cx="4373653" cy="767075"/>
              </a:xfrm>
              <a:prstGeom prst="rect">
                <a:avLst/>
              </a:prstGeom>
            </p:spPr>
          </p:pic>
          <p:sp>
            <p:nvSpPr>
              <p:cNvPr id="16" name="TextBox 19">
                <a:extLst>
                  <a:ext uri="{FF2B5EF4-FFF2-40B4-BE49-F238E27FC236}">
                    <a16:creationId xmlns:a16="http://schemas.microsoft.com/office/drawing/2014/main" id="{BF65AB27-7861-4B1A-4ED5-C1BF222B1C3C}"/>
                  </a:ext>
                </a:extLst>
              </p:cNvPr>
              <p:cNvSpPr txBox="1"/>
              <p:nvPr/>
            </p:nvSpPr>
            <p:spPr>
              <a:xfrm>
                <a:off x="4518206" y="3658491"/>
                <a:ext cx="4427447" cy="80791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RMI’s Municipal Solar Site Selection Tool (MSSST) is an effective tool for identifying and screening possible sites and provides information on steps necessary to conduct preliminary site evaluations. </a:t>
                </a:r>
                <a:endParaRPr lang="en-US"/>
              </a:p>
            </p:txBody>
          </p:sp>
        </p:grpSp>
        <p:sp>
          <p:nvSpPr>
            <p:cNvPr id="14" name="Rectangle 13">
              <a:extLst>
                <a:ext uri="{FF2B5EF4-FFF2-40B4-BE49-F238E27FC236}">
                  <a16:creationId xmlns:a16="http://schemas.microsoft.com/office/drawing/2014/main" id="{3B3E944E-EFD6-0C63-5E48-28B322CA6BB2}"/>
                </a:ext>
              </a:extLst>
            </p:cNvPr>
            <p:cNvSpPr/>
            <p:nvPr/>
          </p:nvSpPr>
          <p:spPr>
            <a:xfrm>
              <a:off x="4714437" y="2795387"/>
              <a:ext cx="4249953" cy="1697636"/>
            </a:xfrm>
            <a:prstGeom prst="rect">
              <a:avLst/>
            </a:prstGeom>
            <a:noFill/>
            <a:ln w="28575">
              <a:solidFill>
                <a:srgbClr val="FFA3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267"/>
            </a:p>
          </p:txBody>
        </p:sp>
      </p:grpSp>
      <p:grpSp>
        <p:nvGrpSpPr>
          <p:cNvPr id="23" name="Group 22">
            <a:extLst>
              <a:ext uri="{FF2B5EF4-FFF2-40B4-BE49-F238E27FC236}">
                <a16:creationId xmlns:a16="http://schemas.microsoft.com/office/drawing/2014/main" id="{78A48F3D-6186-0907-378D-1FD2B9389E89}"/>
              </a:ext>
            </a:extLst>
          </p:cNvPr>
          <p:cNvGrpSpPr/>
          <p:nvPr/>
        </p:nvGrpSpPr>
        <p:grpSpPr>
          <a:xfrm>
            <a:off x="6275732" y="4413988"/>
            <a:ext cx="5435318" cy="1389093"/>
            <a:chOff x="6275732" y="4413988"/>
            <a:chExt cx="5435318" cy="1389093"/>
          </a:xfrm>
        </p:grpSpPr>
        <p:sp>
          <p:nvSpPr>
            <p:cNvPr id="12" name="Rectangle 11">
              <a:extLst>
                <a:ext uri="{FF2B5EF4-FFF2-40B4-BE49-F238E27FC236}">
                  <a16:creationId xmlns:a16="http://schemas.microsoft.com/office/drawing/2014/main" id="{24E50B27-85C6-117D-E353-770B19AA213B}"/>
                </a:ext>
              </a:extLst>
            </p:cNvPr>
            <p:cNvSpPr/>
            <p:nvPr/>
          </p:nvSpPr>
          <p:spPr>
            <a:xfrm>
              <a:off x="6331759" y="4413988"/>
              <a:ext cx="5379291" cy="1389093"/>
            </a:xfrm>
            <a:prstGeom prst="rect">
              <a:avLst/>
            </a:prstGeom>
            <a:noFill/>
            <a:ln w="28575">
              <a:solidFill>
                <a:srgbClr val="FFA3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267"/>
            </a:p>
          </p:txBody>
        </p:sp>
        <p:sp>
          <p:nvSpPr>
            <p:cNvPr id="9" name="TextBox 30">
              <a:extLst>
                <a:ext uri="{FF2B5EF4-FFF2-40B4-BE49-F238E27FC236}">
                  <a16:creationId xmlns:a16="http://schemas.microsoft.com/office/drawing/2014/main" id="{3FA2D051-489A-DC79-B09B-87D76F7F058A}"/>
                </a:ext>
              </a:extLst>
            </p:cNvPr>
            <p:cNvSpPr txBox="1"/>
            <p:nvPr/>
          </p:nvSpPr>
          <p:spPr>
            <a:xfrm>
              <a:off x="6281286" y="5092389"/>
              <a:ext cx="52832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121212"/>
                  </a:solidFill>
                  <a:ea typeface="+mn-lt"/>
                  <a:cs typeface="+mn-lt"/>
                </a:rPr>
                <a:t>This template is designed to help users collect information about potential solar project sites.</a:t>
              </a:r>
              <a:endParaRPr lang="en-US" sz="1200">
                <a:solidFill>
                  <a:srgbClr val="FFFFFF"/>
                </a:solidFill>
                <a:ea typeface="+mn-lt"/>
                <a:cs typeface="+mn-lt"/>
              </a:endParaRPr>
            </a:p>
          </p:txBody>
        </p:sp>
        <p:sp>
          <p:nvSpPr>
            <p:cNvPr id="10" name="TextBox 31">
              <a:extLst>
                <a:ext uri="{FF2B5EF4-FFF2-40B4-BE49-F238E27FC236}">
                  <a16:creationId xmlns:a16="http://schemas.microsoft.com/office/drawing/2014/main" id="{C6FC0FD7-C9B8-883C-08DC-D77F8F05319D}"/>
                </a:ext>
              </a:extLst>
            </p:cNvPr>
            <p:cNvSpPr txBox="1"/>
            <p:nvPr/>
          </p:nvSpPr>
          <p:spPr>
            <a:xfrm>
              <a:off x="6275732" y="4433099"/>
              <a:ext cx="528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ea typeface="+mn-lt"/>
                  <a:cs typeface="+mn-lt"/>
                  <a:hlinkClick r:id="rId9"/>
                </a:rPr>
                <a:t>EPA - Solar Site Assessment and Utility Data Spreadsheet</a:t>
              </a:r>
              <a:r>
                <a:rPr lang="en-US" b="1">
                  <a:ea typeface="+mn-lt"/>
                  <a:cs typeface="+mn-lt"/>
                </a:rPr>
                <a:t> </a:t>
              </a:r>
              <a:endParaRPr lang="en-US" b="1"/>
            </a:p>
            <a:p>
              <a:r>
                <a:rPr lang="en-US" sz="1200">
                  <a:solidFill>
                    <a:srgbClr val="FFFFFF"/>
                  </a:solidFill>
                  <a:ea typeface="+mn-lt"/>
                  <a:cs typeface="+mn-lt"/>
                </a:rPr>
                <a:t>View </a:t>
              </a:r>
            </a:p>
          </p:txBody>
        </p:sp>
      </p:grpSp>
      <p:pic>
        <p:nvPicPr>
          <p:cNvPr id="30" name="Picture 29" descr="A black and blue logo&#10;&#10;AI-generated content may be incorrect.">
            <a:extLst>
              <a:ext uri="{FF2B5EF4-FFF2-40B4-BE49-F238E27FC236}">
                <a16:creationId xmlns:a16="http://schemas.microsoft.com/office/drawing/2014/main" id="{7272247E-397B-7799-1C9C-9AEA000A94FC}"/>
              </a:ext>
            </a:extLst>
          </p:cNvPr>
          <p:cNvPicPr>
            <a:picLocks noChangeAspect="1"/>
          </p:cNvPicPr>
          <p:nvPr/>
        </p:nvPicPr>
        <p:blipFill>
          <a:blip r:embed="rId10"/>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244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7" name="Google Shape;235;p13">
            <a:extLst>
              <a:ext uri="{FF2B5EF4-FFF2-40B4-BE49-F238E27FC236}">
                <a16:creationId xmlns:a16="http://schemas.microsoft.com/office/drawing/2014/main" id="{76016BDE-F2BA-407E-6117-E3E7182B9FAD}"/>
              </a:ext>
            </a:extLst>
          </p:cNvPr>
          <p:cNvSpPr txBox="1">
            <a:spLocks/>
          </p:cNvSpPr>
          <p:nvPr/>
        </p:nvSpPr>
        <p:spPr>
          <a:xfrm>
            <a:off x="330200" y="145881"/>
            <a:ext cx="11696700" cy="134672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A300"/>
              </a:buClr>
              <a:buSzPts val="4400"/>
            </a:pPr>
            <a:r>
              <a:rPr lang="en-US" sz="4000">
                <a:solidFill>
                  <a:srgbClr val="FFA300"/>
                </a:solidFill>
              </a:rPr>
              <a:t>Multiple ownership models also exist to support local government procurements</a:t>
            </a:r>
          </a:p>
        </p:txBody>
      </p:sp>
      <p:sp>
        <p:nvSpPr>
          <p:cNvPr id="9" name="Content Placeholder 2">
            <a:extLst>
              <a:ext uri="{FF2B5EF4-FFF2-40B4-BE49-F238E27FC236}">
                <a16:creationId xmlns:a16="http://schemas.microsoft.com/office/drawing/2014/main" id="{429885B1-8E4F-9B4F-BDC7-DB8F4E99396E}"/>
              </a:ext>
            </a:extLst>
          </p:cNvPr>
          <p:cNvSpPr txBox="1">
            <a:spLocks/>
          </p:cNvSpPr>
          <p:nvPr/>
        </p:nvSpPr>
        <p:spPr>
          <a:xfrm>
            <a:off x="8485792" y="2168099"/>
            <a:ext cx="3584257" cy="1959468"/>
          </a:xfrm>
          <a:prstGeom prst="rect">
            <a:avLst/>
          </a:prstGeom>
          <a:solidFill>
            <a:schemeClr val="bg1">
              <a:lumMod val="95000"/>
            </a:schemeClr>
          </a:solidFill>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 ESCO purchases and installs the PV system along with other energy efficiency</a:t>
            </a:r>
            <a:r>
              <a:rPr kumimoji="0" lang="en-US" sz="20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measures and the</a:t>
            </a:r>
            <a:r>
              <a:rPr lang="en-US" sz="2000">
                <a:solidFill>
                  <a:srgbClr val="000000"/>
                </a:solidFill>
                <a:latin typeface="Arial" panose="020B0604020202020204" pitchFamily="34" charset="0"/>
                <a:cs typeface="Arial" panose="020B0604020202020204" pitchFamily="34" charset="0"/>
              </a:rPr>
              <a:t> buyer pays the ESCO a percentage of verified energy cost s</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avings.</a:t>
            </a:r>
          </a:p>
        </p:txBody>
      </p:sp>
      <p:sp>
        <p:nvSpPr>
          <p:cNvPr id="11" name="TextBox 16">
            <a:extLst>
              <a:ext uri="{FF2B5EF4-FFF2-40B4-BE49-F238E27FC236}">
                <a16:creationId xmlns:a16="http://schemas.microsoft.com/office/drawing/2014/main" id="{CCAC4301-708D-9863-CF67-B67ED2B8A80F}"/>
              </a:ext>
            </a:extLst>
          </p:cNvPr>
          <p:cNvSpPr txBox="1"/>
          <p:nvPr/>
        </p:nvSpPr>
        <p:spPr bwMode="gray">
          <a:xfrm>
            <a:off x="8485792" y="1558643"/>
            <a:ext cx="3584258" cy="522887"/>
          </a:xfrm>
          <a:prstGeom prst="rect">
            <a:avLst/>
          </a:prstGeom>
          <a:solidFill>
            <a:srgbClr val="FFA300"/>
          </a:solidFill>
        </p:spPr>
        <p:txBody>
          <a:bodyPr wrap="square" lIns="73152" tIns="0" rIns="73152" bIns="0" rtlCol="0" anchor="ctr" anchorCtr="0">
            <a:noAutofit/>
          </a:bodyPr>
          <a:lstStyle>
            <a:defPPr marR="0" lvl="0" algn="l" rtl="0">
              <a:lnSpc>
                <a:spcPct val="100000"/>
              </a:lnSpc>
              <a:spcBef>
                <a:spcPts val="0"/>
              </a:spcBef>
              <a:spcAft>
                <a:spcPts val="0"/>
              </a:spcAft>
              <a:defRPr/>
            </a:defPPr>
            <a:lvl1pPr>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Energy Performance Contract</a:t>
            </a:r>
          </a:p>
        </p:txBody>
      </p:sp>
      <p:sp>
        <p:nvSpPr>
          <p:cNvPr id="13" name="Content Placeholder 2">
            <a:extLst>
              <a:ext uri="{FF2B5EF4-FFF2-40B4-BE49-F238E27FC236}">
                <a16:creationId xmlns:a16="http://schemas.microsoft.com/office/drawing/2014/main" id="{2990AECE-049F-F790-E0BE-03CDFE7DAC94}"/>
              </a:ext>
            </a:extLst>
          </p:cNvPr>
          <p:cNvSpPr txBox="1">
            <a:spLocks/>
          </p:cNvSpPr>
          <p:nvPr/>
        </p:nvSpPr>
        <p:spPr>
          <a:xfrm>
            <a:off x="4810770" y="2153440"/>
            <a:ext cx="3567171" cy="1959468"/>
          </a:xfrm>
          <a:prstGeom prst="rect">
            <a:avLst/>
          </a:prstGeom>
          <a:solidFill>
            <a:schemeClr val="bg1">
              <a:lumMod val="95000"/>
            </a:schemeClr>
          </a:solidFill>
        </p:spPr>
        <p:txBody>
          <a:bodyPr/>
          <a:lstStyle>
            <a:defPPr>
              <a:defRPr lang="en-US"/>
            </a:defPPr>
            <a:lvl1pPr marL="342891" indent="-342891" defTabSz="457189">
              <a:spcBef>
                <a:spcPct val="20000"/>
              </a:spcBef>
              <a:buFont typeface="Arial"/>
              <a:buChar char="•"/>
              <a:defRPr sz="3200"/>
            </a:lvl1pPr>
            <a:lvl2pPr marL="228600" lvl="1" indent="-168275" defTabSz="457189">
              <a:spcBef>
                <a:spcPct val="20000"/>
              </a:spcBef>
              <a:buFontTx/>
              <a:buChar char="-"/>
              <a:defRPr>
                <a:latin typeface="+mj-lt"/>
              </a:defRPr>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60325" lvl="1" indent="0">
              <a:buNone/>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third-party purchases and installs the PV system and t</a:t>
            </a:r>
            <a:r>
              <a:rPr lang="en-US" sz="2000">
                <a:solidFill>
                  <a:srgbClr val="000000"/>
                </a:solidFill>
                <a:latin typeface="Arial" panose="020B0604020202020204" pitchFamily="34" charset="0"/>
                <a:cs typeface="Arial" panose="020B0604020202020204" pitchFamily="34" charset="0"/>
              </a:rPr>
              <a:t>he city pays the third party for either through a power purchase agreement or a solar lease.</a:t>
            </a:r>
          </a:p>
        </p:txBody>
      </p:sp>
      <p:sp>
        <p:nvSpPr>
          <p:cNvPr id="15" name="TextBox 14">
            <a:extLst>
              <a:ext uri="{FF2B5EF4-FFF2-40B4-BE49-F238E27FC236}">
                <a16:creationId xmlns:a16="http://schemas.microsoft.com/office/drawing/2014/main" id="{656BC57A-D7C5-B19E-623C-EC2103AB1901}"/>
              </a:ext>
            </a:extLst>
          </p:cNvPr>
          <p:cNvSpPr txBox="1"/>
          <p:nvPr/>
        </p:nvSpPr>
        <p:spPr bwMode="gray">
          <a:xfrm>
            <a:off x="4810770" y="1558643"/>
            <a:ext cx="3567171" cy="522887"/>
          </a:xfrm>
          <a:prstGeom prst="rect">
            <a:avLst/>
          </a:prstGeom>
          <a:solidFill>
            <a:srgbClr val="FFA300"/>
          </a:solidFill>
        </p:spPr>
        <p:txBody>
          <a:bodyPr wrap="square" lIns="73152" tIns="0" rIns="73152" bIns="0" rtlCol="0" anchor="ctr" anchorCtr="0">
            <a:noAutofit/>
          </a:bodyPr>
          <a:lstStyle>
            <a:defPPr marR="0" lvl="0" algn="l" rtl="0">
              <a:lnSpc>
                <a:spcPct val="100000"/>
              </a:lnSpc>
              <a:spcBef>
                <a:spcPts val="0"/>
              </a:spcBef>
              <a:spcAft>
                <a:spcPts val="0"/>
              </a:spcAft>
              <a:defRPr/>
            </a:defPPr>
            <a:lvl1pPr>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Third Party Ownership</a:t>
            </a:r>
          </a:p>
        </p:txBody>
      </p:sp>
      <p:sp>
        <p:nvSpPr>
          <p:cNvPr id="17" name="TextBox 16">
            <a:extLst>
              <a:ext uri="{FF2B5EF4-FFF2-40B4-BE49-F238E27FC236}">
                <a16:creationId xmlns:a16="http://schemas.microsoft.com/office/drawing/2014/main" id="{5D9CBD17-9E5B-0EF5-99A2-C0D8E05DDC21}"/>
              </a:ext>
            </a:extLst>
          </p:cNvPr>
          <p:cNvSpPr txBox="1"/>
          <p:nvPr/>
        </p:nvSpPr>
        <p:spPr bwMode="gray">
          <a:xfrm>
            <a:off x="1235796" y="1558645"/>
            <a:ext cx="3484873" cy="522887"/>
          </a:xfrm>
          <a:prstGeom prst="rect">
            <a:avLst/>
          </a:prstGeom>
          <a:solidFill>
            <a:srgbClr val="FFA300"/>
          </a:solidFill>
        </p:spPr>
        <p:txBody>
          <a:bodyPr wrap="square" lIns="73152" tIns="0" rIns="73152" bIns="0" rtlCol="0" anchor="ctr" anchorCtr="0">
            <a:noAutofit/>
          </a:bodyPr>
          <a:lstStyle>
            <a:defPPr marR="0" lvl="0" algn="l" rtl="0">
              <a:lnSpc>
                <a:spcPct val="100000"/>
              </a:lnSpc>
              <a:spcBef>
                <a:spcPts val="0"/>
              </a:spcBef>
              <a:spcAft>
                <a:spcPts val="0"/>
              </a:spcAft>
              <a:defRPr/>
            </a:defPPr>
            <a:lvl1pPr>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Ownership</a:t>
            </a:r>
          </a:p>
        </p:txBody>
      </p:sp>
      <p:sp>
        <p:nvSpPr>
          <p:cNvPr id="19" name="Content Placeholder 2">
            <a:extLst>
              <a:ext uri="{FF2B5EF4-FFF2-40B4-BE49-F238E27FC236}">
                <a16:creationId xmlns:a16="http://schemas.microsoft.com/office/drawing/2014/main" id="{F40A765E-9A80-27B9-D2E3-163AFAB86B52}"/>
              </a:ext>
            </a:extLst>
          </p:cNvPr>
          <p:cNvSpPr txBox="1">
            <a:spLocks/>
          </p:cNvSpPr>
          <p:nvPr/>
        </p:nvSpPr>
        <p:spPr>
          <a:xfrm>
            <a:off x="1229419" y="2164813"/>
            <a:ext cx="3473500" cy="1948095"/>
          </a:xfrm>
          <a:prstGeom prst="rect">
            <a:avLst/>
          </a:prstGeom>
          <a:solidFill>
            <a:schemeClr val="bg1">
              <a:lumMod val="95000"/>
            </a:schemeClr>
          </a:solidFill>
        </p:spPr>
        <p:txBody>
          <a:bodyPr/>
          <a:lstStyle>
            <a:defPPr>
              <a:defRPr lang="en-US"/>
            </a:defPPr>
            <a:lvl1pPr marL="342891" indent="-342891" defTabSz="457189">
              <a:spcBef>
                <a:spcPct val="20000"/>
              </a:spcBef>
              <a:buFont typeface="Arial"/>
              <a:buChar char="•"/>
              <a:defRPr sz="3200"/>
            </a:lvl1pPr>
            <a:lvl2pPr marL="228600" lvl="1" indent="-168275" defTabSz="457189">
              <a:spcBef>
                <a:spcPct val="20000"/>
              </a:spcBef>
              <a:buFontTx/>
              <a:buChar char="-"/>
              <a:defRPr>
                <a:latin typeface="+mj-lt"/>
              </a:defRPr>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60325" lvl="1" indent="0">
              <a:buNone/>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city</a:t>
            </a:r>
            <a:r>
              <a:rPr kumimoji="0" lang="en-US" sz="20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purchases the installed PV system,</a:t>
            </a:r>
            <a:r>
              <a:rPr kumimoji="0" lang="en-US" sz="20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typically through a loan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ACF17DB5-A5E3-08BA-6D9F-94F81649AFF2}"/>
              </a:ext>
            </a:extLst>
          </p:cNvPr>
          <p:cNvSpPr txBox="1">
            <a:spLocks/>
          </p:cNvSpPr>
          <p:nvPr/>
        </p:nvSpPr>
        <p:spPr>
          <a:xfrm>
            <a:off x="1235795" y="4248450"/>
            <a:ext cx="3467123" cy="1263350"/>
          </a:xfrm>
          <a:prstGeom prst="rect">
            <a:avLst/>
          </a:prstGeom>
          <a:solidFill>
            <a:schemeClr val="accent6">
              <a:lumMod val="20000"/>
              <a:lumOff val="80000"/>
            </a:schemeClr>
          </a:solidFill>
        </p:spPr>
        <p:txBody>
          <a:bodyPr lIns="91440" tIns="45720" rIns="91440" bIns="45720" anchor="t"/>
          <a:lstStyle>
            <a:defPPr>
              <a:defRPr lang="en-US"/>
            </a:defPPr>
            <a:lvl1pPr marL="342891" indent="-342891" defTabSz="457189">
              <a:spcBef>
                <a:spcPct val="20000"/>
              </a:spcBef>
              <a:buFont typeface=".AppleSystemUIFont" charset="-120"/>
              <a:buChar char="-"/>
              <a:defRPr>
                <a:latin typeface="+mj-lt"/>
              </a:defRPr>
            </a:lvl1pPr>
            <a:lvl2pPr marL="228600" lvl="1" indent="-168275" defTabSz="457189">
              <a:spcBef>
                <a:spcPct val="20000"/>
              </a:spcBef>
              <a:buFontTx/>
              <a:buChar char="-"/>
              <a:defRPr>
                <a:latin typeface="+mj-lt"/>
              </a:defRPr>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R="0" lvl="1"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noProof="0">
                <a:solidFill>
                  <a:srgbClr val="000000"/>
                </a:solidFill>
                <a:latin typeface="Arial"/>
              </a:rPr>
              <a:t>Typically more lifetime savings</a:t>
            </a:r>
          </a:p>
          <a:p>
            <a:pPr lvl="1">
              <a:buFont typeface="Arial" panose="020B0604020202020204" pitchFamily="34" charset="0"/>
              <a:buChar char="•"/>
              <a:defRPr/>
            </a:pPr>
            <a:r>
              <a:rPr lang="en-US">
                <a:solidFill>
                  <a:srgbClr val="000000"/>
                </a:solidFill>
                <a:latin typeface="Arial"/>
              </a:rPr>
              <a:t>Buyer may access low-cost debt</a:t>
            </a:r>
            <a:endParaRPr lang="en-US" b="0" i="0" u="none" strike="noStrike" kern="1200" cap="none" spc="0" normalizeH="0" baseline="0" noProof="0">
              <a:ln>
                <a:noFill/>
              </a:ln>
              <a:solidFill>
                <a:srgbClr val="000000"/>
              </a:solidFill>
              <a:effectLst/>
              <a:uLnTx/>
              <a:uFillTx/>
              <a:latin typeface="Arial"/>
            </a:endParaRPr>
          </a:p>
          <a:p>
            <a:pPr marR="0" lvl="1"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solidFill>
                  <a:srgbClr val="000000"/>
                </a:solidFill>
                <a:latin typeface="Arial"/>
              </a:rPr>
              <a:t>Buyer</a:t>
            </a:r>
            <a:r>
              <a:rPr kumimoji="0" lang="en-US" b="0" i="0" u="none" strike="noStrike" kern="1200" cap="none" spc="0" normalizeH="0" baseline="0" noProof="0">
                <a:ln>
                  <a:noFill/>
                </a:ln>
                <a:solidFill>
                  <a:srgbClr val="000000"/>
                </a:solidFill>
                <a:effectLst/>
                <a:uLnTx/>
                <a:uFillTx/>
                <a:latin typeface="Arial"/>
              </a:rPr>
              <a:t> inherently owns RECs</a:t>
            </a:r>
          </a:p>
          <a:p>
            <a:pPr marR="0" lvl="1"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kern="1200" noProof="0">
                <a:latin typeface="Arial"/>
              </a:rPr>
              <a:t>Buyer may be able to take advantage of tax incentives</a:t>
            </a:r>
            <a:endParaRPr lang="en-US" b="0" i="0" u="none" strike="noStrike" kern="1200" cap="none" spc="0" normalizeH="0" baseline="0" noProof="0">
              <a:ln>
                <a:noFill/>
              </a:ln>
              <a:solidFill>
                <a:srgbClr val="000000"/>
              </a:solidFill>
              <a:effectLst/>
              <a:uLnTx/>
              <a:uFillTx/>
              <a:latin typeface="Arial"/>
            </a:endParaRPr>
          </a:p>
        </p:txBody>
      </p:sp>
      <p:sp>
        <p:nvSpPr>
          <p:cNvPr id="23" name="Content Placeholder 2">
            <a:extLst>
              <a:ext uri="{FF2B5EF4-FFF2-40B4-BE49-F238E27FC236}">
                <a16:creationId xmlns:a16="http://schemas.microsoft.com/office/drawing/2014/main" id="{FE591958-DF99-191D-CA09-ADF60ED83CDF}"/>
              </a:ext>
            </a:extLst>
          </p:cNvPr>
          <p:cNvSpPr txBox="1">
            <a:spLocks/>
          </p:cNvSpPr>
          <p:nvPr/>
        </p:nvSpPr>
        <p:spPr>
          <a:xfrm>
            <a:off x="1235794" y="5568053"/>
            <a:ext cx="3467123" cy="1234232"/>
          </a:xfrm>
          <a:prstGeom prst="rect">
            <a:avLst/>
          </a:prstGeom>
          <a:solidFill>
            <a:schemeClr val="accent2">
              <a:lumMod val="20000"/>
              <a:lumOff val="80000"/>
            </a:schemeClr>
          </a:solidFill>
        </p:spPr>
        <p:txBody>
          <a:bodyPr lIns="91440" tIns="45720" rIns="91440" bIns="45720" anchor="t"/>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25425" marR="0" lvl="1" indent="-165100"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400">
                <a:solidFill>
                  <a:srgbClr val="000000"/>
                </a:solidFill>
                <a:latin typeface="Arial"/>
                <a:cs typeface="Arial"/>
              </a:rPr>
              <a:t>B</a:t>
            </a:r>
            <a:r>
              <a:rPr kumimoji="0" lang="en-US" sz="1400" b="0" i="0" u="none" strike="noStrike" kern="1200" cap="none" spc="0" normalizeH="0" baseline="0" noProof="0">
                <a:ln>
                  <a:noFill/>
                </a:ln>
                <a:solidFill>
                  <a:srgbClr val="000000"/>
                </a:solidFill>
                <a:effectLst/>
                <a:uLnTx/>
                <a:uFillTx/>
                <a:latin typeface="Arial"/>
                <a:cs typeface="Arial"/>
              </a:rPr>
              <a:t>uyer must pay/finance upfront costs</a:t>
            </a:r>
          </a:p>
          <a:p>
            <a:pPr marL="225425" marR="0" lvl="1" indent="-165100"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More operational risk</a:t>
            </a:r>
          </a:p>
          <a:p>
            <a:pPr marL="225425" lvl="1" indent="-165100">
              <a:buFont typeface="Arial" panose="020B0604020202020204" pitchFamily="34" charset="0"/>
              <a:buChar char="•"/>
              <a:defRPr/>
            </a:pPr>
            <a:r>
              <a:rPr lang="en-US" sz="1400">
                <a:solidFill>
                  <a:srgbClr val="000000"/>
                </a:solidFill>
                <a:latin typeface="Arial"/>
                <a:cs typeface="Arial"/>
              </a:rPr>
              <a:t>B</a:t>
            </a:r>
            <a:r>
              <a:rPr kumimoji="0" lang="en-US" sz="1400" b="0" i="0" u="none" strike="noStrike" kern="1200" cap="none" spc="0" normalizeH="0" baseline="0" noProof="0">
                <a:ln>
                  <a:noFill/>
                </a:ln>
                <a:solidFill>
                  <a:srgbClr val="000000"/>
                </a:solidFill>
                <a:effectLst/>
                <a:uLnTx/>
                <a:uFillTx/>
                <a:latin typeface="Arial"/>
                <a:cs typeface="Arial"/>
              </a:rPr>
              <a:t>uyer </a:t>
            </a:r>
            <a:r>
              <a:rPr lang="en-US" sz="1400">
                <a:solidFill>
                  <a:srgbClr val="000000"/>
                </a:solidFill>
                <a:latin typeface="Arial"/>
                <a:cs typeface="Arial"/>
              </a:rPr>
              <a:t>may not be able to utilize</a:t>
            </a:r>
            <a:r>
              <a:rPr kumimoji="0" lang="en-US" sz="1400" b="0" i="0" u="none" strike="noStrike" kern="1200" cap="none" spc="0" normalizeH="0" baseline="0" noProof="0">
                <a:ln>
                  <a:noFill/>
                </a:ln>
                <a:solidFill>
                  <a:srgbClr val="000000"/>
                </a:solidFill>
                <a:effectLst/>
                <a:uLnTx/>
                <a:uFillTx/>
                <a:latin typeface="Arial"/>
                <a:cs typeface="Arial"/>
              </a:rPr>
              <a:t> tax incentives</a:t>
            </a:r>
            <a:endParaRPr lang="en-US" sz="1400" b="0" i="0" u="none" strike="noStrike" kern="1200" cap="none" spc="0" normalizeH="0" baseline="0" noProof="0">
              <a:ln>
                <a:noFill/>
              </a:ln>
              <a:solidFill>
                <a:srgbClr val="000000"/>
              </a:solidFill>
              <a:effectLst/>
              <a:uLnTx/>
              <a:uFillTx/>
              <a:latin typeface="Arial"/>
              <a:cs typeface="Arial"/>
            </a:endParaRPr>
          </a:p>
          <a:p>
            <a:pPr marL="225425" marR="0" lvl="1" indent="-165100" algn="l" defTabSz="45718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May need</a:t>
            </a:r>
            <a:r>
              <a:rPr kumimoji="0" lang="en-US" sz="1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approval</a:t>
            </a:r>
            <a:r>
              <a:rPr kumimoji="0" lang="en-US" sz="14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for</a:t>
            </a: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municipal debt</a:t>
            </a:r>
          </a:p>
        </p:txBody>
      </p:sp>
      <p:sp>
        <p:nvSpPr>
          <p:cNvPr id="25" name="Content Placeholder 2">
            <a:extLst>
              <a:ext uri="{FF2B5EF4-FFF2-40B4-BE49-F238E27FC236}">
                <a16:creationId xmlns:a16="http://schemas.microsoft.com/office/drawing/2014/main" id="{D2D3DC7F-5C97-F639-1A95-33DEA7F60E8B}"/>
              </a:ext>
            </a:extLst>
          </p:cNvPr>
          <p:cNvSpPr txBox="1">
            <a:spLocks/>
          </p:cNvSpPr>
          <p:nvPr/>
        </p:nvSpPr>
        <p:spPr>
          <a:xfrm>
            <a:off x="8470805" y="5568052"/>
            <a:ext cx="3541108" cy="1234232"/>
          </a:xfrm>
          <a:prstGeom prst="rect">
            <a:avLst/>
          </a:prstGeom>
          <a:solidFill>
            <a:schemeClr val="accent2">
              <a:lumMod val="20000"/>
              <a:lumOff val="80000"/>
            </a:schemeClr>
          </a:solidFill>
        </p:spPr>
        <p:txBody>
          <a:bodyPr lIns="91440" tIns="45720" rIns="91440" bIns="45720" anchor="t"/>
          <a:lstStyle>
            <a:defPPr marR="0" lvl="0" algn="l" rtl="0">
              <a:lnSpc>
                <a:spcPct val="100000"/>
              </a:lnSpc>
              <a:spcBef>
                <a:spcPts val="0"/>
              </a:spcBef>
              <a:spcAft>
                <a:spcPts val="0"/>
              </a:spcAft>
              <a:defRPr/>
            </a:defPPr>
            <a:lvl1pPr marL="342891" indent="-342891" defTabSz="457189" eaLnBrk="1" latinLnBrk="0" hangingPunct="1">
              <a:spcBef>
                <a:spcPct val="20000"/>
              </a:spcBef>
              <a:buChar char="•"/>
              <a:defRPr sz="3200" kern="1200">
                <a:solidFill>
                  <a:schemeClr val="tx1"/>
                </a:solidFill>
                <a:latin typeface="+mn-lt"/>
                <a:ea typeface="+mn-ea"/>
                <a:cs typeface="+mn-cs"/>
              </a:defRPr>
            </a:lvl1pPr>
            <a:lvl2pPr marL="225425" indent="-165100" defTabSz="457189" eaLnBrk="1" fontAlgn="auto" latinLnBrk="0" hangingPunct="1">
              <a:spcBef>
                <a:spcPct val="20000"/>
              </a:spcBef>
              <a:buClrTx/>
              <a:buSzTx/>
              <a:buFont typeface="Arial" panose="020B0604020202020204" pitchFamily="34" charset="0"/>
              <a:buChar char="•"/>
              <a:tabLst/>
              <a:defRPr kern="1200">
                <a:ea typeface="+mn-ea"/>
              </a:defRPr>
            </a:lvl2pPr>
            <a:lvl3pPr marL="1142971" indent="-228594" defTabSz="457189" eaLnBrk="1" latinLnBrk="0" hangingPunct="1">
              <a:spcBef>
                <a:spcPct val="20000"/>
              </a:spcBef>
              <a:buChar char="•"/>
              <a:defRPr sz="2400" kern="1200">
                <a:solidFill>
                  <a:schemeClr val="tx1"/>
                </a:solidFill>
                <a:latin typeface="+mn-lt"/>
                <a:ea typeface="+mn-ea"/>
                <a:cs typeface="+mn-cs"/>
              </a:defRPr>
            </a:lvl3pPr>
            <a:lvl4pPr marL="1600160" indent="-228594" defTabSz="457189" eaLnBrk="1" latinLnBrk="0" hangingPunct="1">
              <a:spcBef>
                <a:spcPct val="20000"/>
              </a:spcBef>
              <a:buChar char="–"/>
              <a:defRPr sz="2000" kern="1200">
                <a:solidFill>
                  <a:schemeClr val="tx1"/>
                </a:solidFill>
                <a:latin typeface="+mn-lt"/>
                <a:ea typeface="+mn-ea"/>
                <a:cs typeface="+mn-cs"/>
              </a:defRPr>
            </a:lvl4pPr>
            <a:lvl5pPr marL="2057349" indent="-228594" defTabSz="457189" eaLnBrk="1" latinLnBrk="0" hangingPunct="1">
              <a:spcBef>
                <a:spcPct val="20000"/>
              </a:spcBef>
              <a:buChar char="»"/>
              <a:defRPr sz="2000" kern="1200">
                <a:solidFill>
                  <a:schemeClr val="tx1"/>
                </a:solidFill>
                <a:latin typeface="+mn-lt"/>
                <a:ea typeface="+mn-ea"/>
                <a:cs typeface="+mn-cs"/>
              </a:defRPr>
            </a:lvl5pPr>
            <a:lvl6pPr marL="2514537" indent="-228594" defTabSz="457189" eaLnBrk="1" latinLnBrk="0" hangingPunct="1">
              <a:spcBef>
                <a:spcPct val="20000"/>
              </a:spcBef>
              <a:buChar char="•"/>
              <a:defRPr sz="2000" kern="1200">
                <a:solidFill>
                  <a:schemeClr val="tx1"/>
                </a:solidFill>
                <a:latin typeface="+mn-lt"/>
                <a:ea typeface="+mn-ea"/>
                <a:cs typeface="+mn-cs"/>
              </a:defRPr>
            </a:lvl6pPr>
            <a:lvl7pPr marL="2971726" indent="-228594" defTabSz="457189" eaLnBrk="1" latinLnBrk="0" hangingPunct="1">
              <a:spcBef>
                <a:spcPct val="20000"/>
              </a:spcBef>
              <a:buChar char="•"/>
              <a:defRPr sz="2000" kern="1200">
                <a:solidFill>
                  <a:schemeClr val="tx1"/>
                </a:solidFill>
                <a:latin typeface="+mn-lt"/>
                <a:ea typeface="+mn-ea"/>
                <a:cs typeface="+mn-cs"/>
              </a:defRPr>
            </a:lvl7pPr>
            <a:lvl8pPr marL="3428914" indent="-228594" defTabSz="457189" eaLnBrk="1" latinLnBrk="0" hangingPunct="1">
              <a:spcBef>
                <a:spcPct val="20000"/>
              </a:spcBef>
              <a:buChar char="•"/>
              <a:defRPr sz="2000" kern="1200">
                <a:solidFill>
                  <a:schemeClr val="tx1"/>
                </a:solidFill>
                <a:latin typeface="+mn-lt"/>
                <a:ea typeface="+mn-ea"/>
                <a:cs typeface="+mn-cs"/>
              </a:defRPr>
            </a:lvl8pPr>
            <a:lvl9pPr marL="3886103" indent="-228594" defTabSz="457189" eaLnBrk="1" latinLnBrk="0" hangingPunct="1">
              <a:spcBef>
                <a:spcPct val="20000"/>
              </a:spcBef>
              <a:buChar char="•"/>
              <a:defRPr sz="2000" kern="1200">
                <a:solidFill>
                  <a:schemeClr val="tx1"/>
                </a:solidFill>
                <a:latin typeface="+mn-lt"/>
                <a:ea typeface="+mn-ea"/>
                <a:cs typeface="+mn-cs"/>
              </a:defRPr>
            </a:lvl9pPr>
          </a:lstStyle>
          <a:p>
            <a:pPr lvl="1"/>
            <a:r>
              <a:rPr lang="en-US"/>
              <a:t>May have lower long-term economic returns </a:t>
            </a:r>
          </a:p>
          <a:p>
            <a:pPr lvl="1"/>
            <a:r>
              <a:rPr lang="en-US"/>
              <a:t>Requires a robust measurement and verification process</a:t>
            </a:r>
          </a:p>
          <a:p>
            <a:pPr lvl="1"/>
            <a:r>
              <a:rPr lang="en-US"/>
              <a:t>Buyer likely pays a premium for RECs</a:t>
            </a:r>
          </a:p>
        </p:txBody>
      </p:sp>
      <p:sp>
        <p:nvSpPr>
          <p:cNvPr id="27" name="Content Placeholder 2">
            <a:extLst>
              <a:ext uri="{FF2B5EF4-FFF2-40B4-BE49-F238E27FC236}">
                <a16:creationId xmlns:a16="http://schemas.microsoft.com/office/drawing/2014/main" id="{A420F9FE-237D-538C-FAB8-3E103A804A10}"/>
              </a:ext>
            </a:extLst>
          </p:cNvPr>
          <p:cNvSpPr txBox="1">
            <a:spLocks/>
          </p:cNvSpPr>
          <p:nvPr/>
        </p:nvSpPr>
        <p:spPr>
          <a:xfrm>
            <a:off x="4810770" y="4248450"/>
            <a:ext cx="3567170" cy="1263350"/>
          </a:xfrm>
          <a:prstGeom prst="rect">
            <a:avLst/>
          </a:prstGeom>
          <a:solidFill>
            <a:schemeClr val="accent6">
              <a:lumMod val="20000"/>
              <a:lumOff val="80000"/>
            </a:schemeClr>
          </a:solidFill>
        </p:spPr>
        <p:txBody>
          <a:bodyPr lIns="91440" tIns="45720" rIns="91440" bIns="45720" anchor="t"/>
          <a:lstStyle>
            <a:defPPr marR="0" lvl="0" algn="l" rtl="0">
              <a:lnSpc>
                <a:spcPct val="100000"/>
              </a:lnSpc>
              <a:spcBef>
                <a:spcPts val="0"/>
              </a:spcBef>
              <a:spcAft>
                <a:spcPts val="0"/>
              </a:spcAft>
            </a:defPPr>
            <a:lvl1pPr marL="342891" indent="-342891" defTabSz="457189">
              <a:spcBef>
                <a:spcPct val="20000"/>
              </a:spcBef>
              <a:buFont typeface=".AppleSystemUIFont" charset="-120"/>
              <a:buChar char="-"/>
              <a:defRPr>
                <a:latin typeface="+mj-lt"/>
              </a:defRPr>
            </a:lvl1pPr>
            <a:lvl2pPr marL="228600" indent="-168275" defTabSz="457189" eaLnBrk="1" fontAlgn="auto" latinLnBrk="0" hangingPunct="1">
              <a:spcBef>
                <a:spcPct val="20000"/>
              </a:spcBef>
              <a:buClrTx/>
              <a:buSzTx/>
              <a:buFont typeface="Arial" panose="020B0604020202020204" pitchFamily="34" charset="0"/>
              <a:buChar char="•"/>
              <a:tabLst/>
            </a:lvl2pPr>
            <a:lvl3pPr marL="1142971" indent="-228594" defTabSz="457189">
              <a:spcBef>
                <a:spcPct val="20000"/>
              </a:spcBef>
              <a:buChar char="•"/>
              <a:defRPr sz="2400"/>
            </a:lvl3pPr>
            <a:lvl4pPr marL="1600160" indent="-228594" defTabSz="457189">
              <a:spcBef>
                <a:spcPct val="20000"/>
              </a:spcBef>
              <a:buChar char="–"/>
              <a:defRPr sz="2000"/>
            </a:lvl4pPr>
            <a:lvl5pPr marL="2057349" indent="-228594" defTabSz="457189">
              <a:spcBef>
                <a:spcPct val="20000"/>
              </a:spcBef>
              <a:buChar char="»"/>
              <a:defRPr sz="2000"/>
            </a:lvl5pPr>
            <a:lvl6pPr marL="2514537" indent="-228594" defTabSz="457189">
              <a:spcBef>
                <a:spcPct val="20000"/>
              </a:spcBef>
              <a:buChar char="•"/>
              <a:defRPr sz="2000"/>
            </a:lvl6pPr>
            <a:lvl7pPr marL="2971726" indent="-228594" defTabSz="457189">
              <a:spcBef>
                <a:spcPct val="20000"/>
              </a:spcBef>
              <a:buChar char="•"/>
              <a:defRPr sz="2000"/>
            </a:lvl7pPr>
            <a:lvl8pPr marL="3428914" indent="-228594" defTabSz="457189">
              <a:spcBef>
                <a:spcPct val="20000"/>
              </a:spcBef>
              <a:buChar char="•"/>
              <a:defRPr sz="2000"/>
            </a:lvl8pPr>
            <a:lvl9pPr marL="3886103" indent="-228594" defTabSz="457189">
              <a:spcBef>
                <a:spcPct val="20000"/>
              </a:spcBef>
              <a:buChar char="•"/>
              <a:defRPr sz="2000"/>
            </a:lvl9pPr>
          </a:lstStyle>
          <a:p>
            <a:pPr lvl="1"/>
            <a:r>
              <a:rPr lang="en-US"/>
              <a:t>No upfront cost to the buyer</a:t>
            </a:r>
          </a:p>
          <a:p>
            <a:pPr lvl="1"/>
            <a:r>
              <a:rPr lang="en-US"/>
              <a:t>Buyer has less operational risk</a:t>
            </a:r>
          </a:p>
          <a:p>
            <a:pPr lvl="1"/>
            <a:r>
              <a:rPr lang="en-US"/>
              <a:t>Buyer can take advantage of tax incentives</a:t>
            </a:r>
          </a:p>
        </p:txBody>
      </p:sp>
      <p:sp>
        <p:nvSpPr>
          <p:cNvPr id="29" name="Content Placeholder 2">
            <a:extLst>
              <a:ext uri="{FF2B5EF4-FFF2-40B4-BE49-F238E27FC236}">
                <a16:creationId xmlns:a16="http://schemas.microsoft.com/office/drawing/2014/main" id="{26154BB1-3DC7-70B7-DE67-A3F87F5A0DA7}"/>
              </a:ext>
            </a:extLst>
          </p:cNvPr>
          <p:cNvSpPr txBox="1">
            <a:spLocks/>
          </p:cNvSpPr>
          <p:nvPr/>
        </p:nvSpPr>
        <p:spPr>
          <a:xfrm>
            <a:off x="4795782" y="5568053"/>
            <a:ext cx="3582158" cy="1234232"/>
          </a:xfrm>
          <a:prstGeom prst="rect">
            <a:avLst/>
          </a:prstGeom>
          <a:solidFill>
            <a:schemeClr val="accent2">
              <a:lumMod val="20000"/>
              <a:lumOff val="80000"/>
            </a:schemeClr>
          </a:solidFill>
        </p:spPr>
        <p:txBody>
          <a:bodyPr lIns="91440" tIns="45720" rIns="91440" bIns="45720" anchor="t"/>
          <a:lstStyle>
            <a:defPPr marR="0" lvl="0" algn="l" rtl="0">
              <a:lnSpc>
                <a:spcPct val="100000"/>
              </a:lnSpc>
              <a:spcBef>
                <a:spcPts val="0"/>
              </a:spcBef>
              <a:spcAft>
                <a:spcPts val="0"/>
              </a:spcAft>
            </a:defPPr>
            <a:lvl1pPr marL="342891" indent="-342891" defTabSz="457189" eaLnBrk="1" latinLnBrk="0" hangingPunct="1">
              <a:spcBef>
                <a:spcPct val="20000"/>
              </a:spcBef>
              <a:buChar char="•"/>
              <a:defRPr sz="3200" kern="1200">
                <a:solidFill>
                  <a:schemeClr val="tx1"/>
                </a:solidFill>
                <a:latin typeface="+mn-lt"/>
                <a:ea typeface="+mn-ea"/>
                <a:cs typeface="+mn-cs"/>
              </a:defRPr>
            </a:lvl1pPr>
            <a:lvl2pPr marL="225425" indent="-165100" defTabSz="457189" eaLnBrk="1" fontAlgn="auto" latinLnBrk="0" hangingPunct="1">
              <a:spcBef>
                <a:spcPct val="20000"/>
              </a:spcBef>
              <a:buClrTx/>
              <a:buSzTx/>
              <a:buFont typeface="Arial" panose="020B0604020202020204" pitchFamily="34" charset="0"/>
              <a:buChar char="•"/>
              <a:tabLst/>
              <a:defRPr kern="1200">
                <a:ea typeface="+mn-ea"/>
              </a:defRPr>
            </a:lvl2pPr>
            <a:lvl3pPr marL="1142971" indent="-228594" defTabSz="457189" eaLnBrk="1" latinLnBrk="0" hangingPunct="1">
              <a:spcBef>
                <a:spcPct val="20000"/>
              </a:spcBef>
              <a:buChar char="•"/>
              <a:defRPr sz="2400" kern="1200">
                <a:solidFill>
                  <a:schemeClr val="tx1"/>
                </a:solidFill>
                <a:latin typeface="+mn-lt"/>
                <a:ea typeface="+mn-ea"/>
                <a:cs typeface="+mn-cs"/>
              </a:defRPr>
            </a:lvl3pPr>
            <a:lvl4pPr marL="1600160" indent="-228594" defTabSz="457189" eaLnBrk="1" latinLnBrk="0" hangingPunct="1">
              <a:spcBef>
                <a:spcPct val="20000"/>
              </a:spcBef>
              <a:buChar char="–"/>
              <a:defRPr sz="2000" kern="1200">
                <a:solidFill>
                  <a:schemeClr val="tx1"/>
                </a:solidFill>
                <a:latin typeface="+mn-lt"/>
                <a:ea typeface="+mn-ea"/>
                <a:cs typeface="+mn-cs"/>
              </a:defRPr>
            </a:lvl4pPr>
            <a:lvl5pPr marL="2057349" indent="-228594" defTabSz="457189" eaLnBrk="1" latinLnBrk="0" hangingPunct="1">
              <a:spcBef>
                <a:spcPct val="20000"/>
              </a:spcBef>
              <a:buChar char="»"/>
              <a:defRPr sz="2000" kern="1200">
                <a:solidFill>
                  <a:schemeClr val="tx1"/>
                </a:solidFill>
                <a:latin typeface="+mn-lt"/>
                <a:ea typeface="+mn-ea"/>
                <a:cs typeface="+mn-cs"/>
              </a:defRPr>
            </a:lvl5pPr>
            <a:lvl6pPr marL="2514537" indent="-228594" defTabSz="457189" eaLnBrk="1" latinLnBrk="0" hangingPunct="1">
              <a:spcBef>
                <a:spcPct val="20000"/>
              </a:spcBef>
              <a:buChar char="•"/>
              <a:defRPr sz="2000" kern="1200">
                <a:solidFill>
                  <a:schemeClr val="tx1"/>
                </a:solidFill>
                <a:latin typeface="+mn-lt"/>
                <a:ea typeface="+mn-ea"/>
                <a:cs typeface="+mn-cs"/>
              </a:defRPr>
            </a:lvl6pPr>
            <a:lvl7pPr marL="2971726" indent="-228594" defTabSz="457189" eaLnBrk="1" latinLnBrk="0" hangingPunct="1">
              <a:spcBef>
                <a:spcPct val="20000"/>
              </a:spcBef>
              <a:buChar char="•"/>
              <a:defRPr sz="2000" kern="1200">
                <a:solidFill>
                  <a:schemeClr val="tx1"/>
                </a:solidFill>
                <a:latin typeface="+mn-lt"/>
                <a:ea typeface="+mn-ea"/>
                <a:cs typeface="+mn-cs"/>
              </a:defRPr>
            </a:lvl7pPr>
            <a:lvl8pPr marL="3428914" indent="-228594" defTabSz="457189" eaLnBrk="1" latinLnBrk="0" hangingPunct="1">
              <a:spcBef>
                <a:spcPct val="20000"/>
              </a:spcBef>
              <a:buChar char="•"/>
              <a:defRPr sz="2000" kern="1200">
                <a:solidFill>
                  <a:schemeClr val="tx1"/>
                </a:solidFill>
                <a:latin typeface="+mn-lt"/>
                <a:ea typeface="+mn-ea"/>
                <a:cs typeface="+mn-cs"/>
              </a:defRPr>
            </a:lvl8pPr>
            <a:lvl9pPr marL="3886103" indent="-228594" defTabSz="457189" eaLnBrk="1" latinLnBrk="0" hangingPunct="1">
              <a:spcBef>
                <a:spcPct val="20000"/>
              </a:spcBef>
              <a:buChar char="•"/>
              <a:defRPr sz="2000" kern="1200">
                <a:solidFill>
                  <a:schemeClr val="tx1"/>
                </a:solidFill>
                <a:latin typeface="+mn-lt"/>
                <a:ea typeface="+mn-ea"/>
                <a:cs typeface="+mn-cs"/>
              </a:defRPr>
            </a:lvl9pPr>
          </a:lstStyle>
          <a:p>
            <a:pPr lvl="1"/>
            <a:r>
              <a:rPr lang="en-US"/>
              <a:t>May have lower long-term economic returns </a:t>
            </a:r>
          </a:p>
          <a:p>
            <a:pPr lvl="1"/>
            <a:r>
              <a:rPr lang="en-US"/>
              <a:t>May have more restrictive clauses </a:t>
            </a:r>
          </a:p>
          <a:p>
            <a:pPr lvl="1"/>
            <a:r>
              <a:rPr lang="en-US"/>
              <a:t>Buyer likely pays a premium for RECs</a:t>
            </a:r>
          </a:p>
        </p:txBody>
      </p:sp>
      <p:sp>
        <p:nvSpPr>
          <p:cNvPr id="31" name="Content Placeholder 2">
            <a:extLst>
              <a:ext uri="{FF2B5EF4-FFF2-40B4-BE49-F238E27FC236}">
                <a16:creationId xmlns:a16="http://schemas.microsoft.com/office/drawing/2014/main" id="{FA14C605-64FB-28E1-1976-AEF01CC8A217}"/>
              </a:ext>
            </a:extLst>
          </p:cNvPr>
          <p:cNvSpPr txBox="1">
            <a:spLocks/>
          </p:cNvSpPr>
          <p:nvPr/>
        </p:nvSpPr>
        <p:spPr>
          <a:xfrm>
            <a:off x="8485792" y="4248451"/>
            <a:ext cx="3541108" cy="1263350"/>
          </a:xfrm>
          <a:prstGeom prst="rect">
            <a:avLst/>
          </a:prstGeom>
          <a:solidFill>
            <a:schemeClr val="accent6">
              <a:lumMod val="20000"/>
              <a:lumOff val="80000"/>
            </a:schemeClr>
          </a:solidFill>
        </p:spPr>
        <p:txBody>
          <a:bodyPr lIns="91440" tIns="45720" rIns="91440" bIns="45720" anchor="t"/>
          <a:lstStyle>
            <a:defPPr marR="0" lvl="0" algn="l" rtl="0">
              <a:lnSpc>
                <a:spcPct val="100000"/>
              </a:lnSpc>
              <a:spcBef>
                <a:spcPts val="0"/>
              </a:spcBef>
              <a:spcAft>
                <a:spcPts val="0"/>
              </a:spcAft>
              <a:defRPr/>
            </a:defPPr>
            <a:lvl1pPr marL="342891" indent="-342891" defTabSz="457189">
              <a:spcBef>
                <a:spcPct val="20000"/>
              </a:spcBef>
              <a:buFont typeface=".AppleSystemUIFont" charset="-120"/>
              <a:buChar char="-"/>
              <a:defRPr>
                <a:latin typeface="+mj-lt"/>
              </a:defRPr>
            </a:lvl1pPr>
            <a:lvl2pPr marL="228600" indent="-168275" defTabSz="457189" eaLnBrk="1" fontAlgn="auto" latinLnBrk="0" hangingPunct="1">
              <a:spcBef>
                <a:spcPct val="20000"/>
              </a:spcBef>
              <a:buClrTx/>
              <a:buSzTx/>
              <a:buFont typeface="Arial" panose="020B0604020202020204" pitchFamily="34" charset="0"/>
              <a:buChar char="•"/>
              <a:tabLst/>
            </a:lvl2pPr>
            <a:lvl3pPr marL="1142971" indent="-228594" defTabSz="457189">
              <a:spcBef>
                <a:spcPct val="20000"/>
              </a:spcBef>
              <a:buChar char="•"/>
              <a:defRPr sz="2400"/>
            </a:lvl3pPr>
            <a:lvl4pPr marL="1600160" indent="-228594" defTabSz="457189">
              <a:spcBef>
                <a:spcPct val="20000"/>
              </a:spcBef>
              <a:buChar char="–"/>
              <a:defRPr sz="2000"/>
            </a:lvl4pPr>
            <a:lvl5pPr marL="2057349" indent="-228594" defTabSz="457189">
              <a:spcBef>
                <a:spcPct val="20000"/>
              </a:spcBef>
              <a:buChar char="»"/>
              <a:defRPr sz="2000"/>
            </a:lvl5pPr>
            <a:lvl6pPr marL="2514537" indent="-228594" defTabSz="457189">
              <a:spcBef>
                <a:spcPct val="20000"/>
              </a:spcBef>
              <a:buChar char="•"/>
              <a:defRPr sz="2000"/>
            </a:lvl6pPr>
            <a:lvl7pPr marL="2971726" indent="-228594" defTabSz="457189">
              <a:spcBef>
                <a:spcPct val="20000"/>
              </a:spcBef>
              <a:buChar char="•"/>
              <a:defRPr sz="2000"/>
            </a:lvl7pPr>
            <a:lvl8pPr marL="3428914" indent="-228594" defTabSz="457189">
              <a:spcBef>
                <a:spcPct val="20000"/>
              </a:spcBef>
              <a:buChar char="•"/>
              <a:defRPr sz="2000"/>
            </a:lvl8pPr>
            <a:lvl9pPr marL="3886103" indent="-228594" defTabSz="457189">
              <a:spcBef>
                <a:spcPct val="20000"/>
              </a:spcBef>
              <a:buChar char="•"/>
              <a:defRPr sz="2000"/>
            </a:lvl9pPr>
          </a:lstStyle>
          <a:p>
            <a:pPr lvl="1"/>
            <a:r>
              <a:rPr lang="en-US"/>
              <a:t>No upfront cost to the buyer</a:t>
            </a:r>
          </a:p>
          <a:p>
            <a:pPr lvl="1"/>
            <a:r>
              <a:rPr lang="en-US"/>
              <a:t>Guaranteed energy savings</a:t>
            </a:r>
          </a:p>
          <a:p>
            <a:pPr lvl="1"/>
            <a:r>
              <a:rPr lang="en-US"/>
              <a:t>Low risk</a:t>
            </a:r>
          </a:p>
          <a:p>
            <a:pPr lvl="1"/>
            <a:r>
              <a:rPr lang="en-US"/>
              <a:t>Can be combined with energy efficiency projects</a:t>
            </a:r>
          </a:p>
        </p:txBody>
      </p:sp>
      <p:sp>
        <p:nvSpPr>
          <p:cNvPr id="33" name="TextBox 16">
            <a:extLst>
              <a:ext uri="{FF2B5EF4-FFF2-40B4-BE49-F238E27FC236}">
                <a16:creationId xmlns:a16="http://schemas.microsoft.com/office/drawing/2014/main" id="{D730B484-BCAF-888F-96D6-15B6F3150CF6}"/>
              </a:ext>
            </a:extLst>
          </p:cNvPr>
          <p:cNvSpPr txBox="1"/>
          <p:nvPr/>
        </p:nvSpPr>
        <p:spPr bwMode="gray">
          <a:xfrm>
            <a:off x="176000" y="4248450"/>
            <a:ext cx="836908" cy="1263350"/>
          </a:xfrm>
          <a:prstGeom prst="rect">
            <a:avLst/>
          </a:prstGeom>
          <a:solidFill>
            <a:schemeClr val="accent6"/>
          </a:solidFill>
        </p:spPr>
        <p:txBody>
          <a:bodyPr wrap="square" lIns="73152" tIns="0" rIns="73152" bIns="0" rtlCol="0" anchor="ctr" anchorCtr="0">
            <a:noAutofit/>
          </a:bodyPr>
          <a:lstStyle>
            <a:defPPr marR="0" lvl="0" algn="l" rtl="0">
              <a:lnSpc>
                <a:spcPct val="100000"/>
              </a:lnSpc>
              <a:spcBef>
                <a:spcPts val="0"/>
              </a:spcBef>
              <a:spcAft>
                <a:spcPts val="0"/>
              </a:spcAft>
              <a:defRPr/>
            </a:defPPr>
            <a:lvl1pPr>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Pros</a:t>
            </a:r>
          </a:p>
        </p:txBody>
      </p:sp>
      <p:sp>
        <p:nvSpPr>
          <p:cNvPr id="35" name="TextBox 16">
            <a:extLst>
              <a:ext uri="{FF2B5EF4-FFF2-40B4-BE49-F238E27FC236}">
                <a16:creationId xmlns:a16="http://schemas.microsoft.com/office/drawing/2014/main" id="{EFD320D6-FC07-82DF-3477-48C0A62CB3C0}"/>
              </a:ext>
            </a:extLst>
          </p:cNvPr>
          <p:cNvSpPr txBox="1"/>
          <p:nvPr/>
        </p:nvSpPr>
        <p:spPr bwMode="gray">
          <a:xfrm>
            <a:off x="176000" y="5568052"/>
            <a:ext cx="836908" cy="1240823"/>
          </a:xfrm>
          <a:prstGeom prst="rect">
            <a:avLst/>
          </a:prstGeom>
          <a:solidFill>
            <a:srgbClr val="C00000"/>
          </a:solidFill>
        </p:spPr>
        <p:txBody>
          <a:bodyPr wrap="square" lIns="73152" tIns="0" rIns="73152" bIns="0" rtlCol="0" anchor="ctr" anchorCtr="0">
            <a:noAutofit/>
          </a:bodyPr>
          <a:lstStyle>
            <a:defPPr marR="0" lvl="0" algn="l" rtl="0">
              <a:lnSpc>
                <a:spcPct val="100000"/>
              </a:lnSpc>
              <a:spcBef>
                <a:spcPts val="0"/>
              </a:spcBef>
              <a:spcAft>
                <a:spcPts val="0"/>
              </a:spcAft>
              <a:defRPr/>
            </a:defPPr>
            <a:lvl1pPr>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Cons</a:t>
            </a:r>
          </a:p>
        </p:txBody>
      </p:sp>
    </p:spTree>
    <p:extLst>
      <p:ext uri="{BB962C8B-B14F-4D97-AF65-F5344CB8AC3E}">
        <p14:creationId xmlns:p14="http://schemas.microsoft.com/office/powerpoint/2010/main" val="40616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4" name="Picture 13" descr="A comparison of a comparison of a comparison of a comparison of a comparison of a comparison of a comparison of a comparison of a comparison of a comparison of a comparison of a comparison of a comparison of&#10;&#10;Description automatically generated">
            <a:extLst>
              <a:ext uri="{FF2B5EF4-FFF2-40B4-BE49-F238E27FC236}">
                <a16:creationId xmlns:a16="http://schemas.microsoft.com/office/drawing/2014/main" id="{407C5413-6BA1-253B-2587-D46CB40F04FB}"/>
              </a:ext>
            </a:extLst>
          </p:cNvPr>
          <p:cNvPicPr>
            <a:picLocks noChangeAspect="1"/>
          </p:cNvPicPr>
          <p:nvPr/>
        </p:nvPicPr>
        <p:blipFill rotWithShape="1">
          <a:blip r:embed="rId3"/>
          <a:srcRect r="2727" b="-313"/>
          <a:stretch/>
        </p:blipFill>
        <p:spPr>
          <a:xfrm>
            <a:off x="6999159" y="1859693"/>
            <a:ext cx="5051633" cy="3778497"/>
          </a:xfrm>
          <a:prstGeom prst="rect">
            <a:avLst/>
          </a:prstGeom>
        </p:spPr>
      </p:pic>
      <p:sp>
        <p:nvSpPr>
          <p:cNvPr id="16" name="Content Placeholder 5">
            <a:extLst>
              <a:ext uri="{FF2B5EF4-FFF2-40B4-BE49-F238E27FC236}">
                <a16:creationId xmlns:a16="http://schemas.microsoft.com/office/drawing/2014/main" id="{88BB0C45-A898-3B76-2292-2D6CEFF03260}"/>
              </a:ext>
            </a:extLst>
          </p:cNvPr>
          <p:cNvSpPr txBox="1">
            <a:spLocks/>
          </p:cNvSpPr>
          <p:nvPr/>
        </p:nvSpPr>
        <p:spPr>
          <a:xfrm>
            <a:off x="832618" y="1515599"/>
            <a:ext cx="6280139" cy="4269372"/>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tx1"/>
                </a:solidFill>
                <a:latin typeface="Arial"/>
                <a:ea typeface="Helvetica Neue"/>
                <a:cs typeface="Arial"/>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Helvetica Neue"/>
                <a:cs typeface="Arial"/>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Helvetica Neue"/>
                <a:cs typeface="Arial"/>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Helvetica Neue"/>
                <a:cs typeface="Arial"/>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Helvetica Neue"/>
                <a:cs typeface="Arial"/>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r>
              <a:rPr lang="en-US" sz="1800"/>
              <a:t>The Investment Tax Credit (ITC) and Production Tax Credit (PTC) are longstanding tax credits that incentivize clean energy development and the IRA made significant changes by extending the lifetime of these credits and expanding the scope of what they cover.</a:t>
            </a:r>
          </a:p>
          <a:p>
            <a:pPr marL="342900" indent="-342900"/>
            <a:r>
              <a:rPr lang="en-US" sz="1800"/>
              <a:t>Elective pay is a means of delivering </a:t>
            </a:r>
            <a:r>
              <a:rPr lang="en-US" sz="1800" b="1"/>
              <a:t>12 climate and clean energy tax credits </a:t>
            </a:r>
            <a:r>
              <a:rPr lang="en-US" sz="1800"/>
              <a:t>to eligible </a:t>
            </a:r>
            <a:r>
              <a:rPr lang="en-US" sz="1800" b="1"/>
              <a:t>tax-exempt entities </a:t>
            </a:r>
            <a:r>
              <a:rPr lang="en-US" sz="1800"/>
              <a:t>as </a:t>
            </a:r>
            <a:r>
              <a:rPr lang="en-US" sz="1800" b="1"/>
              <a:t>direct payments</a:t>
            </a:r>
            <a:r>
              <a:rPr lang="en-US" sz="1800"/>
              <a:t>.</a:t>
            </a:r>
          </a:p>
          <a:p>
            <a:pPr marL="342900" indent="-342900"/>
            <a:r>
              <a:rPr lang="en-US" sz="1800"/>
              <a:t>Eligibility includes most tax-exempt entities, including:</a:t>
            </a:r>
          </a:p>
          <a:p>
            <a:pPr marL="800100" lvl="1" indent="-380365">
              <a:spcBef>
                <a:spcPts val="1000"/>
              </a:spcBef>
              <a:buSzPts val="2800"/>
            </a:pPr>
            <a:r>
              <a:rPr lang="en-US" sz="1600"/>
              <a:t>State, local, tribal, and territorial governments</a:t>
            </a:r>
          </a:p>
          <a:p>
            <a:pPr marL="800100" lvl="1" indent="-380365">
              <a:buSzPts val="2800"/>
              <a:buFont typeface="Arial"/>
              <a:buChar char="•"/>
            </a:pPr>
            <a:r>
              <a:rPr lang="en-US" sz="1600"/>
              <a:t>Any agency or instrumentality of an eligible government (school districts, public power utilities, fire departments, libraries, etc.)</a:t>
            </a:r>
          </a:p>
          <a:p>
            <a:pPr marL="800100" lvl="1" indent="-380365">
              <a:buSzPts val="2800"/>
            </a:pPr>
            <a:r>
              <a:rPr lang="en-US" sz="1600"/>
              <a:t>Any organization exempt from taxes under section 501, including 501(c)(3) organizations and religious institutions</a:t>
            </a:r>
          </a:p>
        </p:txBody>
      </p:sp>
      <p:sp>
        <p:nvSpPr>
          <p:cNvPr id="24" name="Title 23">
            <a:extLst>
              <a:ext uri="{FF2B5EF4-FFF2-40B4-BE49-F238E27FC236}">
                <a16:creationId xmlns:a16="http://schemas.microsoft.com/office/drawing/2014/main" id="{E00FE16F-A2C8-46B5-B53E-041250D06B6B}"/>
              </a:ext>
            </a:extLst>
          </p:cNvPr>
          <p:cNvSpPr>
            <a:spLocks noGrp="1"/>
          </p:cNvSpPr>
          <p:nvPr>
            <p:ph type="title"/>
          </p:nvPr>
        </p:nvSpPr>
        <p:spPr/>
        <p:txBody>
          <a:bodyPr/>
          <a:lstStyle/>
          <a:p>
            <a:r>
              <a:rPr lang="en-US" sz="3000"/>
              <a:t>Federal tax credits can reduce the cost of systems and local governments can now take advantage of these credits</a:t>
            </a:r>
            <a:endParaRPr lang="en-US" sz="3000">
              <a:solidFill>
                <a:srgbClr val="000000"/>
              </a:solidFill>
            </a:endParaRPr>
          </a:p>
        </p:txBody>
      </p:sp>
      <p:pic>
        <p:nvPicPr>
          <p:cNvPr id="3" name="Picture 2" descr="A black and blue logo&#10;&#10;AI-generated content may be incorrect.">
            <a:extLst>
              <a:ext uri="{FF2B5EF4-FFF2-40B4-BE49-F238E27FC236}">
                <a16:creationId xmlns:a16="http://schemas.microsoft.com/office/drawing/2014/main" id="{A27FDC9C-8899-631B-C334-D041A43EE88A}"/>
              </a:ext>
            </a:extLst>
          </p:cNvPr>
          <p:cNvPicPr>
            <a:picLocks noChangeAspect="1"/>
          </p:cNvPicPr>
          <p:nvPr/>
        </p:nvPicPr>
        <p:blipFill>
          <a:blip r:embed="rId4"/>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81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99A5-F9B9-4160-9290-E76893EA9C1F}"/>
              </a:ext>
            </a:extLst>
          </p:cNvPr>
          <p:cNvSpPr>
            <a:spLocks noGrp="1"/>
          </p:cNvSpPr>
          <p:nvPr>
            <p:ph type="title"/>
          </p:nvPr>
        </p:nvSpPr>
        <p:spPr>
          <a:xfrm>
            <a:off x="670910" y="67731"/>
            <a:ext cx="10972800" cy="793915"/>
          </a:xfrm>
        </p:spPr>
        <p:txBody>
          <a:bodyPr>
            <a:noAutofit/>
          </a:bodyPr>
          <a:lstStyle/>
          <a:p>
            <a:r>
              <a:rPr lang="en-US" sz="3300"/>
              <a:t>The Investment Tax Credit (ITC) and Production Tax Credit (PTC) are the most relevant tax credits for clean energy </a:t>
            </a:r>
          </a:p>
        </p:txBody>
      </p:sp>
      <p:sp>
        <p:nvSpPr>
          <p:cNvPr id="6" name="Content Placeholder 5">
            <a:extLst>
              <a:ext uri="{FF2B5EF4-FFF2-40B4-BE49-F238E27FC236}">
                <a16:creationId xmlns:a16="http://schemas.microsoft.com/office/drawing/2014/main" id="{08B23E6E-75D6-E2D0-DEB1-024F42AE832A}"/>
              </a:ext>
            </a:extLst>
          </p:cNvPr>
          <p:cNvSpPr>
            <a:spLocks noGrp="1"/>
          </p:cNvSpPr>
          <p:nvPr>
            <p:ph idx="1"/>
          </p:nvPr>
        </p:nvSpPr>
        <p:spPr>
          <a:xfrm>
            <a:off x="548290" y="1856792"/>
            <a:ext cx="11034110" cy="4269372"/>
          </a:xfrm>
        </p:spPr>
        <p:txBody>
          <a:bodyPr vert="horz" lIns="91440" tIns="45720" rIns="91440" bIns="45720" rtlCol="0" anchor="t">
            <a:noAutofit/>
          </a:bodyPr>
          <a:lstStyle/>
          <a:p>
            <a:pPr marL="0" indent="0">
              <a:buNone/>
            </a:pPr>
            <a:r>
              <a:rPr lang="en-US" sz="2000"/>
              <a:t>The ITC and PTC are longstanding tax credits that incentivize clean energy development and the IRA made significant changes by extending the lifetime of these credits and expanding the scope of what is covered by these credits.</a:t>
            </a:r>
          </a:p>
        </p:txBody>
      </p:sp>
      <p:sp>
        <p:nvSpPr>
          <p:cNvPr id="4" name="Text Placeholder 3">
            <a:extLst>
              <a:ext uri="{FF2B5EF4-FFF2-40B4-BE49-F238E27FC236}">
                <a16:creationId xmlns:a16="http://schemas.microsoft.com/office/drawing/2014/main" id="{126956AB-7276-0E94-8688-C6E3EE958435}"/>
              </a:ext>
            </a:extLst>
          </p:cNvPr>
          <p:cNvSpPr>
            <a:spLocks noGrp="1"/>
          </p:cNvSpPr>
          <p:nvPr>
            <p:ph type="body" sz="quarter" idx="10"/>
          </p:nvPr>
        </p:nvSpPr>
        <p:spPr/>
        <p:txBody>
          <a:bodyPr/>
          <a:lstStyle/>
          <a:p>
            <a:endParaRPr lang="en-US"/>
          </a:p>
        </p:txBody>
      </p:sp>
      <p:graphicFrame>
        <p:nvGraphicFramePr>
          <p:cNvPr id="3" name="Diagram 2">
            <a:extLst>
              <a:ext uri="{FF2B5EF4-FFF2-40B4-BE49-F238E27FC236}">
                <a16:creationId xmlns:a16="http://schemas.microsoft.com/office/drawing/2014/main" id="{CCD060F6-A750-1EFA-FD92-FBFE16B6A3A6}"/>
              </a:ext>
            </a:extLst>
          </p:cNvPr>
          <p:cNvGraphicFramePr/>
          <p:nvPr/>
        </p:nvGraphicFramePr>
        <p:xfrm>
          <a:off x="1574232" y="3152775"/>
          <a:ext cx="9303495" cy="3170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103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C1E9-A569-409A-9F49-CB5B0199922E}"/>
              </a:ext>
            </a:extLst>
          </p:cNvPr>
          <p:cNvSpPr>
            <a:spLocks noGrp="1"/>
          </p:cNvSpPr>
          <p:nvPr>
            <p:ph type="title"/>
          </p:nvPr>
        </p:nvSpPr>
        <p:spPr>
          <a:xfrm>
            <a:off x="588434" y="230472"/>
            <a:ext cx="11461629" cy="747340"/>
          </a:xfrm>
        </p:spPr>
        <p:txBody>
          <a:bodyPr anchor="t">
            <a:normAutofit/>
          </a:bodyPr>
          <a:lstStyle/>
          <a:p>
            <a:r>
              <a:rPr lang="en-US" sz="3700"/>
              <a:t>What is elective pay?</a:t>
            </a:r>
            <a:endParaRPr lang="en-US"/>
          </a:p>
        </p:txBody>
      </p:sp>
      <p:sp>
        <p:nvSpPr>
          <p:cNvPr id="9" name="Text Placeholder 3">
            <a:extLst>
              <a:ext uri="{FF2B5EF4-FFF2-40B4-BE49-F238E27FC236}">
                <a16:creationId xmlns:a16="http://schemas.microsoft.com/office/drawing/2014/main" id="{DC41E7AA-4431-4219-BDC7-0C1E24CDC4CE}"/>
              </a:ext>
            </a:extLst>
          </p:cNvPr>
          <p:cNvSpPr>
            <a:spLocks noGrp="1"/>
          </p:cNvSpPr>
          <p:nvPr>
            <p:ph type="body" sz="quarter" idx="10"/>
          </p:nvPr>
        </p:nvSpPr>
        <p:spPr>
          <a:xfrm>
            <a:off x="588434" y="6407149"/>
            <a:ext cx="7744895" cy="368742"/>
          </a:xfrm>
        </p:spPr>
        <p:txBody>
          <a:bodyPr/>
          <a:lstStyle/>
          <a:p>
            <a:r>
              <a:rPr lang="en-US">
                <a:hlinkClick r:id="rId3"/>
              </a:rPr>
              <a:t>IR-2023-116, IRS releases guidance on elective payments and transfers of certain credits under the Inflation Reduction Act</a:t>
            </a:r>
            <a:r>
              <a:rPr lang="en-US"/>
              <a:t> (June 14, 2023)</a:t>
            </a:r>
          </a:p>
        </p:txBody>
      </p:sp>
      <p:sp>
        <p:nvSpPr>
          <p:cNvPr id="6" name="Content Placeholder 3">
            <a:extLst>
              <a:ext uri="{FF2B5EF4-FFF2-40B4-BE49-F238E27FC236}">
                <a16:creationId xmlns:a16="http://schemas.microsoft.com/office/drawing/2014/main" id="{07D4CCDE-28A6-449D-B4D3-CD9B8077CF55}"/>
              </a:ext>
            </a:extLst>
          </p:cNvPr>
          <p:cNvSpPr>
            <a:spLocks noGrp="1"/>
          </p:cNvSpPr>
          <p:nvPr>
            <p:ph idx="1"/>
          </p:nvPr>
        </p:nvSpPr>
        <p:spPr>
          <a:xfrm>
            <a:off x="978765" y="1116248"/>
            <a:ext cx="10899105" cy="5152465"/>
          </a:xfrm>
        </p:spPr>
        <p:txBody>
          <a:bodyPr anchor="t">
            <a:noAutofit/>
          </a:bodyPr>
          <a:lstStyle/>
          <a:p>
            <a:pPr marL="456565" indent="-456565">
              <a:spcAft>
                <a:spcPts val="1200"/>
              </a:spcAft>
            </a:pPr>
            <a:r>
              <a:rPr lang="en-US" sz="2000" i="0">
                <a:solidFill>
                  <a:srgbClr val="000000"/>
                </a:solidFill>
                <a:effectLst/>
              </a:rPr>
              <a:t>Elective pay is a means of delivering </a:t>
            </a:r>
            <a:r>
              <a:rPr lang="en-US" sz="2000" b="1">
                <a:solidFill>
                  <a:srgbClr val="000000"/>
                </a:solidFill>
              </a:rPr>
              <a:t>12 climate and clean energy tax</a:t>
            </a:r>
            <a:r>
              <a:rPr lang="en-US" sz="2000" b="1" i="0">
                <a:solidFill>
                  <a:srgbClr val="000000"/>
                </a:solidFill>
                <a:effectLst/>
              </a:rPr>
              <a:t> </a:t>
            </a:r>
            <a:r>
              <a:rPr lang="en-US" sz="2000" b="1">
                <a:solidFill>
                  <a:srgbClr val="000000"/>
                </a:solidFill>
              </a:rPr>
              <a:t>credits </a:t>
            </a:r>
            <a:r>
              <a:rPr lang="en-US" sz="2000">
                <a:solidFill>
                  <a:srgbClr val="000000"/>
                </a:solidFill>
              </a:rPr>
              <a:t>to eligible </a:t>
            </a:r>
            <a:r>
              <a:rPr lang="en-US" sz="2000" b="1">
                <a:solidFill>
                  <a:srgbClr val="000000"/>
                </a:solidFill>
              </a:rPr>
              <a:t>tax-exempt entities </a:t>
            </a:r>
            <a:r>
              <a:rPr lang="en-US" sz="2000">
                <a:solidFill>
                  <a:srgbClr val="000000"/>
                </a:solidFill>
              </a:rPr>
              <a:t>as </a:t>
            </a:r>
            <a:r>
              <a:rPr lang="en-US" sz="2000" b="1">
                <a:solidFill>
                  <a:srgbClr val="000000"/>
                </a:solidFill>
              </a:rPr>
              <a:t>direct payments</a:t>
            </a:r>
            <a:r>
              <a:rPr lang="en-US" sz="2000" i="0">
                <a:solidFill>
                  <a:srgbClr val="000000"/>
                </a:solidFill>
                <a:effectLst/>
              </a:rPr>
              <a:t>.</a:t>
            </a:r>
            <a:endParaRPr lang="en-US" sz="2000"/>
          </a:p>
          <a:p>
            <a:pPr marL="456565" indent="-456565">
              <a:spcAft>
                <a:spcPts val="1200"/>
              </a:spcAft>
            </a:pPr>
            <a:r>
              <a:rPr lang="en-US" sz="2000"/>
              <a:t>Eligibility includes most tax-exempt entities, including:</a:t>
            </a:r>
          </a:p>
          <a:p>
            <a:pPr marL="989965" lvl="1" indent="-380365">
              <a:spcBef>
                <a:spcPts val="0"/>
              </a:spcBef>
              <a:spcAft>
                <a:spcPts val="600"/>
              </a:spcAft>
            </a:pPr>
            <a:r>
              <a:rPr lang="en-US" sz="1800"/>
              <a:t>State, local, tribal, and territorial governments</a:t>
            </a:r>
          </a:p>
          <a:p>
            <a:pPr marL="989965" lvl="1" indent="-380365">
              <a:spcBef>
                <a:spcPts val="0"/>
              </a:spcBef>
              <a:spcAft>
                <a:spcPts val="600"/>
              </a:spcAft>
            </a:pPr>
            <a:r>
              <a:rPr lang="en-US" sz="1800"/>
              <a:t>Any agency or instrumentality of an eligible government (school districts, public power utilities, fire departments, libraries, etc.)</a:t>
            </a:r>
          </a:p>
          <a:p>
            <a:pPr marL="989965" lvl="1" indent="-380365">
              <a:spcBef>
                <a:spcPts val="0"/>
              </a:spcBef>
              <a:spcAft>
                <a:spcPts val="600"/>
              </a:spcAft>
            </a:pPr>
            <a:r>
              <a:rPr lang="en-US" sz="1800"/>
              <a:t>Any organization exempt from taxes under section 501, including 501(c)(3) organizations and religious institutions</a:t>
            </a:r>
          </a:p>
          <a:p>
            <a:pPr marL="456593" indent="-380365"/>
            <a:r>
              <a:rPr lang="en-US" sz="2000"/>
              <a:t>Elective pay is </a:t>
            </a:r>
            <a:r>
              <a:rPr lang="en-US" sz="2000" b="1"/>
              <a:t>not </a:t>
            </a:r>
            <a:r>
              <a:rPr lang="en-US" sz="2000"/>
              <a:t>competitive. As long as you meet the qualifications to receive the tax credit, you will receive the refund. </a:t>
            </a:r>
            <a:endParaRPr lang="en-US" sz="2000" b="1"/>
          </a:p>
          <a:p>
            <a:pPr marL="456593" indent="-380365"/>
            <a:r>
              <a:rPr lang="en-US" sz="2000"/>
              <a:t>Elective pay refunds come </a:t>
            </a:r>
            <a:r>
              <a:rPr lang="en-US" sz="2000" b="1"/>
              <a:t>after</a:t>
            </a:r>
            <a:r>
              <a:rPr lang="en-US" sz="2000"/>
              <a:t> the project has already begun (and possibly completed).</a:t>
            </a:r>
          </a:p>
          <a:p>
            <a:pPr marL="456593" indent="-380365"/>
            <a:r>
              <a:rPr lang="en-US" sz="2000"/>
              <a:t>You must </a:t>
            </a:r>
            <a:r>
              <a:rPr lang="en-US" sz="2000" b="1"/>
              <a:t>pre-file for each direct pay project</a:t>
            </a:r>
            <a:r>
              <a:rPr lang="en-US" sz="2000"/>
              <a:t> as soon as you are able, and then </a:t>
            </a:r>
            <a:r>
              <a:rPr lang="en-US" sz="2000" b="1"/>
              <a:t>file a tax-exempt return with the IRS to claim. </a:t>
            </a:r>
            <a:endParaRPr lang="en-US" sz="2000"/>
          </a:p>
        </p:txBody>
      </p:sp>
    </p:spTree>
    <p:extLst>
      <p:ext uri="{BB962C8B-B14F-4D97-AF65-F5344CB8AC3E}">
        <p14:creationId xmlns:p14="http://schemas.microsoft.com/office/powerpoint/2010/main" val="27207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C1E9-A569-409A-9F49-CB5B0199922E}"/>
              </a:ext>
            </a:extLst>
          </p:cNvPr>
          <p:cNvSpPr>
            <a:spLocks noGrp="1"/>
          </p:cNvSpPr>
          <p:nvPr>
            <p:ph type="title"/>
          </p:nvPr>
        </p:nvSpPr>
        <p:spPr>
          <a:xfrm>
            <a:off x="588434" y="230472"/>
            <a:ext cx="11461629" cy="747340"/>
          </a:xfrm>
        </p:spPr>
        <p:txBody>
          <a:bodyPr anchor="t">
            <a:normAutofit/>
          </a:bodyPr>
          <a:lstStyle/>
          <a:p>
            <a:r>
              <a:rPr lang="en-US" sz="3700"/>
              <a:t>Key things to know about Elective Pay</a:t>
            </a:r>
          </a:p>
          <a:p>
            <a:endParaRPr lang="en-US" sz="3700"/>
          </a:p>
        </p:txBody>
      </p:sp>
      <p:sp>
        <p:nvSpPr>
          <p:cNvPr id="9" name="Text Placeholder 3">
            <a:extLst>
              <a:ext uri="{FF2B5EF4-FFF2-40B4-BE49-F238E27FC236}">
                <a16:creationId xmlns:a16="http://schemas.microsoft.com/office/drawing/2014/main" id="{DC41E7AA-4431-4219-BDC7-0C1E24CDC4CE}"/>
              </a:ext>
            </a:extLst>
          </p:cNvPr>
          <p:cNvSpPr>
            <a:spLocks noGrp="1"/>
          </p:cNvSpPr>
          <p:nvPr>
            <p:ph type="body" sz="quarter" idx="10"/>
          </p:nvPr>
        </p:nvSpPr>
        <p:spPr>
          <a:xfrm>
            <a:off x="588434" y="6407149"/>
            <a:ext cx="7744895" cy="368742"/>
          </a:xfrm>
        </p:spPr>
        <p:txBody>
          <a:bodyPr/>
          <a:lstStyle/>
          <a:p>
            <a:r>
              <a:rPr lang="en-US">
                <a:hlinkClick r:id="rId3"/>
              </a:rPr>
              <a:t>IR-2023-116, IRS releases guidance on elective payments and transfers of certain credits under the Inflation Reduction Act</a:t>
            </a:r>
            <a:r>
              <a:rPr lang="en-US"/>
              <a:t> (June 14, 2023)</a:t>
            </a:r>
          </a:p>
        </p:txBody>
      </p:sp>
      <p:sp>
        <p:nvSpPr>
          <p:cNvPr id="7" name="Content Placeholder 3">
            <a:extLst>
              <a:ext uri="{FF2B5EF4-FFF2-40B4-BE49-F238E27FC236}">
                <a16:creationId xmlns:a16="http://schemas.microsoft.com/office/drawing/2014/main" id="{0C9D3B2B-90FC-4B77-8526-09AB51A6DC09}"/>
              </a:ext>
            </a:extLst>
          </p:cNvPr>
          <p:cNvSpPr txBox="1">
            <a:spLocks/>
          </p:cNvSpPr>
          <p:nvPr/>
        </p:nvSpPr>
        <p:spPr>
          <a:xfrm>
            <a:off x="609599" y="1021977"/>
            <a:ext cx="10987177" cy="5152465"/>
          </a:xfrm>
          <a:prstGeom prst="rect">
            <a:avLst/>
          </a:prstGeom>
        </p:spPr>
        <p:txBody>
          <a:bodyPr vert="horz" lIns="91440" tIns="45720" rIns="91440" bIns="45720" rtlCol="0" anchor="t">
            <a:normAutofit/>
          </a:bodyPr>
          <a:lstStyle>
            <a:lvl1pPr marL="457189" indent="-457189" algn="l" defTabSz="609585" rtl="0" eaLnBrk="1" latinLnBrk="0" hangingPunct="1">
              <a:spcBef>
                <a:spcPct val="20000"/>
              </a:spcBef>
              <a:buFont typeface="Arial"/>
              <a:buChar char="•"/>
              <a:defRPr sz="42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400">
              <a:latin typeface="+mn-lt"/>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C0EFDE7E-4E18-54CB-D97B-5FF3F30052C5}"/>
              </a:ext>
            </a:extLst>
          </p:cNvPr>
          <p:cNvGraphicFramePr>
            <a:graphicFrameLocks noGrp="1"/>
          </p:cNvGraphicFramePr>
          <p:nvPr>
            <p:ph idx="1"/>
            <p:extLst>
              <p:ext uri="{D42A27DB-BD31-4B8C-83A1-F6EECF244321}">
                <p14:modId xmlns:p14="http://schemas.microsoft.com/office/powerpoint/2010/main" val="1109372118"/>
              </p:ext>
            </p:extLst>
          </p:nvPr>
        </p:nvGraphicFramePr>
        <p:xfrm>
          <a:off x="365185" y="977812"/>
          <a:ext cx="11461629" cy="5152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812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838200" y="233080"/>
            <a:ext cx="10515600" cy="1325563"/>
          </a:xfrm>
          <a:prstGeom prst="rect">
            <a:avLst/>
          </a:prstGeom>
          <a:noFill/>
          <a:ln>
            <a:noFill/>
          </a:ln>
        </p:spPr>
        <p:txBody>
          <a:bodyPr spcFirstLastPara="1" wrap="square" lIns="91425" tIns="45700" rIns="91425" bIns="45700" anchor="ctr" anchorCtr="0">
            <a:normAutofit/>
          </a:bodyPr>
          <a:lstStyle/>
          <a:p>
            <a:r>
              <a:rPr lang="en-US"/>
              <a:t>Tools and resources that can support your efforts for developing onsite solar</a:t>
            </a:r>
          </a:p>
        </p:txBody>
      </p:sp>
      <p:pic>
        <p:nvPicPr>
          <p:cNvPr id="1026" name="Picture 2" descr="A screenshot of a building&#10;&#10;Description automatically generated">
            <a:extLst>
              <a:ext uri="{FF2B5EF4-FFF2-40B4-BE49-F238E27FC236}">
                <a16:creationId xmlns:a16="http://schemas.microsoft.com/office/drawing/2014/main" id="{2084B77E-239A-ECA7-91D5-7DEF8AA4C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804" y="4298992"/>
            <a:ext cx="3466688" cy="14910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aerial view of a building&#10;&#10;Description automatically generated">
            <a:extLst>
              <a:ext uri="{FF2B5EF4-FFF2-40B4-BE49-F238E27FC236}">
                <a16:creationId xmlns:a16="http://schemas.microsoft.com/office/drawing/2014/main" id="{62C11405-9D5C-0F20-1ECF-26092760D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5774" y="2003313"/>
            <a:ext cx="2816674" cy="18701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16E618B3-548F-7280-238B-5B3AB68D3F33}"/>
              </a:ext>
            </a:extLst>
          </p:cNvPr>
          <p:cNvPicPr>
            <a:picLocks noChangeAspect="1"/>
          </p:cNvPicPr>
          <p:nvPr/>
        </p:nvPicPr>
        <p:blipFill>
          <a:blip r:embed="rId5"/>
          <a:stretch>
            <a:fillRect/>
          </a:stretch>
        </p:blipFill>
        <p:spPr>
          <a:xfrm>
            <a:off x="123114" y="2059953"/>
            <a:ext cx="4601946" cy="1469670"/>
          </a:xfrm>
          <a:prstGeom prst="rect">
            <a:avLst/>
          </a:prstGeom>
        </p:spPr>
      </p:pic>
      <p:pic>
        <p:nvPicPr>
          <p:cNvPr id="4" name="Picture 3">
            <a:extLst>
              <a:ext uri="{FF2B5EF4-FFF2-40B4-BE49-F238E27FC236}">
                <a16:creationId xmlns:a16="http://schemas.microsoft.com/office/drawing/2014/main" id="{7618A764-A196-2139-8FA8-641882FEFDD4}"/>
              </a:ext>
            </a:extLst>
          </p:cNvPr>
          <p:cNvPicPr>
            <a:picLocks noChangeAspect="1"/>
          </p:cNvPicPr>
          <p:nvPr/>
        </p:nvPicPr>
        <p:blipFill>
          <a:blip r:embed="rId6"/>
          <a:stretch>
            <a:fillRect/>
          </a:stretch>
        </p:blipFill>
        <p:spPr>
          <a:xfrm>
            <a:off x="521174" y="4208979"/>
            <a:ext cx="3805828" cy="1576022"/>
          </a:xfrm>
          <a:prstGeom prst="rect">
            <a:avLst/>
          </a:prstGeom>
        </p:spPr>
      </p:pic>
      <p:pic>
        <p:nvPicPr>
          <p:cNvPr id="5" name="Picture 4" descr="A solar panel on a bridge&#10;&#10;Description automatically generated">
            <a:extLst>
              <a:ext uri="{FF2B5EF4-FFF2-40B4-BE49-F238E27FC236}">
                <a16:creationId xmlns:a16="http://schemas.microsoft.com/office/drawing/2014/main" id="{7D4FD5B6-2686-955B-8979-9589D8CB7515}"/>
              </a:ext>
            </a:extLst>
          </p:cNvPr>
          <p:cNvPicPr>
            <a:picLocks noChangeAspect="1"/>
          </p:cNvPicPr>
          <p:nvPr/>
        </p:nvPicPr>
        <p:blipFill>
          <a:blip r:embed="rId7"/>
          <a:stretch>
            <a:fillRect/>
          </a:stretch>
        </p:blipFill>
        <p:spPr>
          <a:xfrm>
            <a:off x="5074453" y="2147644"/>
            <a:ext cx="2822477" cy="3637365"/>
          </a:xfrm>
          <a:prstGeom prst="rect">
            <a:avLst/>
          </a:prstGeom>
        </p:spPr>
      </p:pic>
      <p:sp>
        <p:nvSpPr>
          <p:cNvPr id="6" name="Google Shape;235;p13">
            <a:extLst>
              <a:ext uri="{FF2B5EF4-FFF2-40B4-BE49-F238E27FC236}">
                <a16:creationId xmlns:a16="http://schemas.microsoft.com/office/drawing/2014/main" id="{DB615A4D-782F-C97B-5FF2-4A826179E4ED}"/>
              </a:ext>
            </a:extLst>
          </p:cNvPr>
          <p:cNvSpPr txBox="1">
            <a:spLocks/>
          </p:cNvSpPr>
          <p:nvPr/>
        </p:nvSpPr>
        <p:spPr>
          <a:xfrm>
            <a:off x="526322" y="1502787"/>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8">
                  <a:extLst>
                    <a:ext uri="{A12FA001-AC4F-418D-AE19-62706E023703}">
                      <ahyp:hlinkClr xmlns:ahyp="http://schemas.microsoft.com/office/drawing/2018/hyperlinkcolor" val="tx"/>
                    </a:ext>
                  </a:extLst>
                </a:hlinkClick>
              </a:rPr>
              <a:t>Federal Funding Guide</a:t>
            </a:r>
            <a:endParaRPr lang="en-US">
              <a:solidFill>
                <a:srgbClr val="FFAC00"/>
              </a:solidFill>
              <a:hlinkClick r:id="rId8">
                <a:extLst>
                  <a:ext uri="{A12FA001-AC4F-418D-AE19-62706E023703}">
                    <ahyp:hlinkClr xmlns:ahyp="http://schemas.microsoft.com/office/drawing/2018/hyperlinkcolor" val="tx"/>
                  </a:ext>
                </a:extLst>
              </a:hlinkClick>
            </a:endParaRPr>
          </a:p>
        </p:txBody>
      </p:sp>
      <p:sp>
        <p:nvSpPr>
          <p:cNvPr id="7" name="Google Shape;235;p13">
            <a:extLst>
              <a:ext uri="{FF2B5EF4-FFF2-40B4-BE49-F238E27FC236}">
                <a16:creationId xmlns:a16="http://schemas.microsoft.com/office/drawing/2014/main" id="{D14B1BF1-2EC4-1CCB-2003-50896F474449}"/>
              </a:ext>
            </a:extLst>
          </p:cNvPr>
          <p:cNvSpPr txBox="1">
            <a:spLocks/>
          </p:cNvSpPr>
          <p:nvPr/>
        </p:nvSpPr>
        <p:spPr>
          <a:xfrm>
            <a:off x="526321" y="3640935"/>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9">
                  <a:extLst>
                    <a:ext uri="{A12FA001-AC4F-418D-AE19-62706E023703}">
                      <ahyp:hlinkClr xmlns:ahyp="http://schemas.microsoft.com/office/drawing/2018/hyperlinkcolor" val="tx"/>
                    </a:ext>
                  </a:extLst>
                </a:hlinkClick>
              </a:rPr>
              <a:t>Map for Tax Adder Eligibility</a:t>
            </a:r>
            <a:endParaRPr lang="en-US" sz="1600" b="1" u="sng">
              <a:solidFill>
                <a:srgbClr val="FFAC00"/>
              </a:solidFill>
            </a:endParaRPr>
          </a:p>
        </p:txBody>
      </p:sp>
      <p:sp>
        <p:nvSpPr>
          <p:cNvPr id="8" name="Google Shape;235;p13">
            <a:extLst>
              <a:ext uri="{FF2B5EF4-FFF2-40B4-BE49-F238E27FC236}">
                <a16:creationId xmlns:a16="http://schemas.microsoft.com/office/drawing/2014/main" id="{2C6297C5-0475-CEBD-BBB8-599E27A9FBAC}"/>
              </a:ext>
            </a:extLst>
          </p:cNvPr>
          <p:cNvSpPr txBox="1">
            <a:spLocks/>
          </p:cNvSpPr>
          <p:nvPr/>
        </p:nvSpPr>
        <p:spPr>
          <a:xfrm>
            <a:off x="4586530" y="1502786"/>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10">
                  <a:extLst>
                    <a:ext uri="{A12FA001-AC4F-418D-AE19-62706E023703}">
                      <ahyp:hlinkClr xmlns:ahyp="http://schemas.microsoft.com/office/drawing/2018/hyperlinkcolor" val="tx"/>
                    </a:ext>
                  </a:extLst>
                </a:hlinkClick>
              </a:rPr>
              <a:t>IRA/Elective Pay Guide</a:t>
            </a:r>
            <a:endParaRPr lang="en-US">
              <a:solidFill>
                <a:srgbClr val="FFAC00"/>
              </a:solidFill>
              <a:hlinkClick r:id="rId10">
                <a:extLst>
                  <a:ext uri="{A12FA001-AC4F-418D-AE19-62706E023703}">
                    <ahyp:hlinkClr xmlns:ahyp="http://schemas.microsoft.com/office/drawing/2018/hyperlinkcolor" val="tx"/>
                  </a:ext>
                </a:extLst>
              </a:hlinkClick>
            </a:endParaRPr>
          </a:p>
        </p:txBody>
      </p:sp>
      <p:sp>
        <p:nvSpPr>
          <p:cNvPr id="9" name="Google Shape;235;p13">
            <a:extLst>
              <a:ext uri="{FF2B5EF4-FFF2-40B4-BE49-F238E27FC236}">
                <a16:creationId xmlns:a16="http://schemas.microsoft.com/office/drawing/2014/main" id="{F9447C72-E86D-6B8F-F85E-5783B22E064D}"/>
              </a:ext>
            </a:extLst>
          </p:cNvPr>
          <p:cNvSpPr txBox="1">
            <a:spLocks/>
          </p:cNvSpPr>
          <p:nvPr/>
        </p:nvSpPr>
        <p:spPr>
          <a:xfrm>
            <a:off x="8078082" y="3788785"/>
            <a:ext cx="3800910" cy="6545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11">
                  <a:extLst>
                    <a:ext uri="{A12FA001-AC4F-418D-AE19-62706E023703}">
                      <ahyp:hlinkClr xmlns:ahyp="http://schemas.microsoft.com/office/drawing/2018/hyperlinkcolor" val="tx"/>
                    </a:ext>
                  </a:extLst>
                </a:hlinkClick>
              </a:rPr>
              <a:t>Google Project Sunroof</a:t>
            </a:r>
            <a:endParaRPr lang="en-US">
              <a:solidFill>
                <a:srgbClr val="FFAC00"/>
              </a:solidFill>
              <a:hlinkClick r:id="rId11">
                <a:extLst>
                  <a:ext uri="{A12FA001-AC4F-418D-AE19-62706E023703}">
                    <ahyp:hlinkClr xmlns:ahyp="http://schemas.microsoft.com/office/drawing/2018/hyperlinkcolor" val="tx"/>
                  </a:ext>
                </a:extLst>
              </a:hlinkClick>
            </a:endParaRPr>
          </a:p>
        </p:txBody>
      </p:sp>
      <p:sp>
        <p:nvSpPr>
          <p:cNvPr id="11" name="Google Shape;235;p13">
            <a:extLst>
              <a:ext uri="{FF2B5EF4-FFF2-40B4-BE49-F238E27FC236}">
                <a16:creationId xmlns:a16="http://schemas.microsoft.com/office/drawing/2014/main" id="{DEE34178-EC0B-1FD5-F7C9-8AD3D17B0DE5}"/>
              </a:ext>
            </a:extLst>
          </p:cNvPr>
          <p:cNvSpPr txBox="1">
            <a:spLocks/>
          </p:cNvSpPr>
          <p:nvPr/>
        </p:nvSpPr>
        <p:spPr>
          <a:xfrm>
            <a:off x="7987097" y="1502785"/>
            <a:ext cx="3982880" cy="64317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600" b="1" u="sng">
                <a:solidFill>
                  <a:srgbClr val="FFAC00"/>
                </a:solidFill>
                <a:hlinkClick r:id="rId12">
                  <a:extLst>
                    <a:ext uri="{A12FA001-AC4F-418D-AE19-62706E023703}">
                      <ahyp:hlinkClr xmlns:ahyp="http://schemas.microsoft.com/office/drawing/2018/hyperlinkcolor" val="tx"/>
                    </a:ext>
                  </a:extLst>
                </a:hlinkClick>
              </a:rPr>
              <a:t>NREL Solar Potential Calculation Tool</a:t>
            </a:r>
            <a:endParaRPr lang="en-US">
              <a:solidFill>
                <a:srgbClr val="FFAC00"/>
              </a:solidFill>
              <a:hlinkClick r:id="rId12">
                <a:extLst>
                  <a:ext uri="{A12FA001-AC4F-418D-AE19-62706E023703}">
                    <ahyp:hlinkClr xmlns:ahyp="http://schemas.microsoft.com/office/drawing/2018/hyperlinkcolor" val="tx"/>
                  </a:ext>
                </a:extLst>
              </a:hlinkClick>
            </a:endParaRPr>
          </a:p>
        </p:txBody>
      </p:sp>
      <p:pic>
        <p:nvPicPr>
          <p:cNvPr id="10" name="Picture 9" descr="A black and blue logo&#10;&#10;AI-generated content may be incorrect.">
            <a:extLst>
              <a:ext uri="{FF2B5EF4-FFF2-40B4-BE49-F238E27FC236}">
                <a16:creationId xmlns:a16="http://schemas.microsoft.com/office/drawing/2014/main" id="{3F13928D-E9D6-3E22-25F7-5F5311879F9D}"/>
              </a:ext>
            </a:extLst>
          </p:cNvPr>
          <p:cNvPicPr>
            <a:picLocks noChangeAspect="1"/>
          </p:cNvPicPr>
          <p:nvPr/>
        </p:nvPicPr>
        <p:blipFill>
          <a:blip r:embed="rId1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78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2"/>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07" name="Google Shape;10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Who you’ll hear from</a:t>
            </a:r>
            <a:endParaRPr/>
          </a:p>
        </p:txBody>
      </p:sp>
      <p:sp>
        <p:nvSpPr>
          <p:cNvPr id="2" name="Google Shape;114;p3">
            <a:extLst>
              <a:ext uri="{FF2B5EF4-FFF2-40B4-BE49-F238E27FC236}">
                <a16:creationId xmlns:a16="http://schemas.microsoft.com/office/drawing/2014/main" id="{FA66E1EB-024F-DD87-598F-D481E055BA7A}"/>
              </a:ext>
            </a:extLst>
          </p:cNvPr>
          <p:cNvSpPr txBox="1"/>
          <p:nvPr/>
        </p:nvSpPr>
        <p:spPr>
          <a:xfrm>
            <a:off x="1560093" y="4178161"/>
            <a:ext cx="2449513" cy="8731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ctr" rtl="0">
              <a:lnSpc>
                <a:spcPct val="100000"/>
              </a:lnSpc>
              <a:spcBef>
                <a:spcPts val="0"/>
              </a:spcBef>
              <a:spcAft>
                <a:spcPts val="0"/>
              </a:spcAft>
              <a:buClr>
                <a:schemeClr val="dk1"/>
              </a:buClr>
              <a:buSzPct val="75000"/>
            </a:pPr>
            <a:r>
              <a:rPr lang="en-US" sz="1600" b="1" i="0" u="none" strike="noStrike" cap="none">
                <a:solidFill>
                  <a:schemeClr val="dk1"/>
                </a:solidFill>
                <a:latin typeface="Arial"/>
                <a:ea typeface="Arial"/>
                <a:cs typeface="Arial"/>
                <a:sym typeface="Arial"/>
              </a:rPr>
              <a:t>Lyle Hufstetler</a:t>
            </a:r>
          </a:p>
          <a:p>
            <a:pPr marR="0" lvl="0" algn="ctr" rtl="0">
              <a:lnSpc>
                <a:spcPct val="100000"/>
              </a:lnSpc>
              <a:spcBef>
                <a:spcPts val="0"/>
              </a:spcBef>
              <a:spcAft>
                <a:spcPts val="0"/>
              </a:spcAft>
              <a:buClr>
                <a:schemeClr val="dk1"/>
              </a:buClr>
              <a:buSzPct val="75000"/>
            </a:pPr>
            <a:r>
              <a:rPr lang="en-US" sz="1200" i="1">
                <a:solidFill>
                  <a:srgbClr val="000000"/>
                </a:solidFill>
                <a:effectLst/>
                <a:ea typeface="PMingLiU"/>
              </a:rPr>
              <a:t>Project Administrator</a:t>
            </a:r>
          </a:p>
          <a:p>
            <a:pPr marR="0" lvl="0" algn="ctr" rtl="0">
              <a:lnSpc>
                <a:spcPct val="100000"/>
              </a:lnSpc>
              <a:spcBef>
                <a:spcPts val="0"/>
              </a:spcBef>
              <a:spcAft>
                <a:spcPts val="0"/>
              </a:spcAft>
              <a:buClr>
                <a:schemeClr val="dk1"/>
              </a:buClr>
              <a:buSzPct val="75000"/>
            </a:pPr>
            <a:r>
              <a:rPr lang="en-US" sz="1200">
                <a:solidFill>
                  <a:schemeClr val="dk1"/>
                </a:solidFill>
                <a:ea typeface="PMingLiU"/>
              </a:rPr>
              <a:t>AA</a:t>
            </a:r>
            <a:r>
              <a:rPr lang="en-US" sz="1200">
                <a:solidFill>
                  <a:schemeClr val="dk1"/>
                </a:solidFill>
                <a:effectLst/>
                <a:ea typeface="PMingLiU"/>
              </a:rPr>
              <a:t>COG</a:t>
            </a:r>
          </a:p>
        </p:txBody>
      </p:sp>
      <p:sp>
        <p:nvSpPr>
          <p:cNvPr id="4" name="Google Shape;114;p3">
            <a:extLst>
              <a:ext uri="{FF2B5EF4-FFF2-40B4-BE49-F238E27FC236}">
                <a16:creationId xmlns:a16="http://schemas.microsoft.com/office/drawing/2014/main" id="{F9A9CDA1-E630-FB9D-B540-817EA249855F}"/>
              </a:ext>
            </a:extLst>
          </p:cNvPr>
          <p:cNvSpPr txBox="1"/>
          <p:nvPr/>
        </p:nvSpPr>
        <p:spPr>
          <a:xfrm>
            <a:off x="3777074" y="4167723"/>
            <a:ext cx="2449513" cy="8731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ctr" rtl="0">
              <a:lnSpc>
                <a:spcPct val="100000"/>
              </a:lnSpc>
              <a:spcBef>
                <a:spcPts val="0"/>
              </a:spcBef>
              <a:spcAft>
                <a:spcPts val="0"/>
              </a:spcAft>
              <a:buClr>
                <a:schemeClr val="dk1"/>
              </a:buClr>
              <a:buSzPct val="75000"/>
            </a:pPr>
            <a:r>
              <a:rPr lang="en-US" sz="1600" b="1" i="0" u="none" strike="noStrike" cap="none">
                <a:solidFill>
                  <a:schemeClr val="dk1"/>
                </a:solidFill>
                <a:latin typeface="Arial"/>
                <a:ea typeface="Arial"/>
                <a:cs typeface="Arial"/>
                <a:sym typeface="Arial"/>
              </a:rPr>
              <a:t>Mariah Sanchez</a:t>
            </a:r>
          </a:p>
          <a:p>
            <a:pPr marR="0" lvl="0" algn="ctr" rtl="0">
              <a:lnSpc>
                <a:spcPct val="100000"/>
              </a:lnSpc>
              <a:spcBef>
                <a:spcPts val="0"/>
              </a:spcBef>
              <a:spcAft>
                <a:spcPts val="0"/>
              </a:spcAft>
              <a:buClr>
                <a:schemeClr val="dk1"/>
              </a:buClr>
              <a:buSzPct val="75000"/>
            </a:pPr>
            <a:r>
              <a:rPr lang="en-US" sz="1200" i="1">
                <a:solidFill>
                  <a:srgbClr val="000000"/>
                </a:solidFill>
                <a:effectLst/>
                <a:ea typeface="PMingLiU"/>
              </a:rPr>
              <a:t>Natural Resources Outreach Specialist</a:t>
            </a:r>
          </a:p>
          <a:p>
            <a:pPr marR="0" lvl="0" algn="ctr" rtl="0">
              <a:lnSpc>
                <a:spcPct val="100000"/>
              </a:lnSpc>
              <a:spcBef>
                <a:spcPts val="0"/>
              </a:spcBef>
              <a:spcAft>
                <a:spcPts val="0"/>
              </a:spcAft>
              <a:buClr>
                <a:schemeClr val="dk1"/>
              </a:buClr>
              <a:buSzPct val="75000"/>
            </a:pPr>
            <a:r>
              <a:rPr lang="en-US" sz="1200">
                <a:solidFill>
                  <a:schemeClr val="dk1"/>
                </a:solidFill>
                <a:ea typeface="PMingLiU"/>
              </a:rPr>
              <a:t>AA</a:t>
            </a:r>
            <a:r>
              <a:rPr lang="en-US" sz="1200">
                <a:solidFill>
                  <a:schemeClr val="dk1"/>
                </a:solidFill>
                <a:effectLst/>
                <a:ea typeface="PMingLiU"/>
              </a:rPr>
              <a:t>COG</a:t>
            </a:r>
          </a:p>
        </p:txBody>
      </p:sp>
      <p:pic>
        <p:nvPicPr>
          <p:cNvPr id="6" name="Picture 5" descr="A person wearing glasses and a suit&#10;&#10;Description automatically generated">
            <a:extLst>
              <a:ext uri="{FF2B5EF4-FFF2-40B4-BE49-F238E27FC236}">
                <a16:creationId xmlns:a16="http://schemas.microsoft.com/office/drawing/2014/main" id="{C4B5282A-939B-4C36-5A67-7A9F888A5894}"/>
              </a:ext>
            </a:extLst>
          </p:cNvPr>
          <p:cNvPicPr>
            <a:picLocks noChangeAspect="1"/>
          </p:cNvPicPr>
          <p:nvPr/>
        </p:nvPicPr>
        <p:blipFill>
          <a:blip r:embed="rId3"/>
          <a:stretch>
            <a:fillRect/>
          </a:stretch>
        </p:blipFill>
        <p:spPr>
          <a:xfrm>
            <a:off x="1957027" y="2393646"/>
            <a:ext cx="1648047" cy="1648047"/>
          </a:xfrm>
          <a:prstGeom prst="rect">
            <a:avLst/>
          </a:prstGeom>
        </p:spPr>
      </p:pic>
      <p:pic>
        <p:nvPicPr>
          <p:cNvPr id="8" name="Picture 7" descr="A person with glasses smiling&#10;&#10;Description automatically generated">
            <a:extLst>
              <a:ext uri="{FF2B5EF4-FFF2-40B4-BE49-F238E27FC236}">
                <a16:creationId xmlns:a16="http://schemas.microsoft.com/office/drawing/2014/main" id="{758BA615-C048-E2AC-D5DF-7D13BB7688D9}"/>
              </a:ext>
            </a:extLst>
          </p:cNvPr>
          <p:cNvPicPr>
            <a:picLocks noChangeAspect="1"/>
          </p:cNvPicPr>
          <p:nvPr/>
        </p:nvPicPr>
        <p:blipFill>
          <a:blip r:embed="rId4"/>
          <a:stretch>
            <a:fillRect/>
          </a:stretch>
        </p:blipFill>
        <p:spPr>
          <a:xfrm>
            <a:off x="4181114" y="2380862"/>
            <a:ext cx="1648047" cy="1648047"/>
          </a:xfrm>
          <a:prstGeom prst="rect">
            <a:avLst/>
          </a:prstGeom>
        </p:spPr>
      </p:pic>
      <p:pic>
        <p:nvPicPr>
          <p:cNvPr id="12" name="Picture 11" descr="A person standing in front of a brick wall&#10;&#10;Description automatically generated">
            <a:extLst>
              <a:ext uri="{FF2B5EF4-FFF2-40B4-BE49-F238E27FC236}">
                <a16:creationId xmlns:a16="http://schemas.microsoft.com/office/drawing/2014/main" id="{7A58D0A1-E464-6B9B-EE42-484C02DFB83E}"/>
              </a:ext>
            </a:extLst>
          </p:cNvPr>
          <p:cNvPicPr>
            <a:picLocks noChangeAspect="1"/>
          </p:cNvPicPr>
          <p:nvPr/>
        </p:nvPicPr>
        <p:blipFill>
          <a:blip r:embed="rId5"/>
          <a:srcRect/>
          <a:stretch/>
        </p:blipFill>
        <p:spPr>
          <a:xfrm>
            <a:off x="6388128" y="2400180"/>
            <a:ext cx="1648047" cy="1648047"/>
          </a:xfrm>
          <a:prstGeom prst="rect">
            <a:avLst/>
          </a:prstGeom>
        </p:spPr>
      </p:pic>
      <p:sp>
        <p:nvSpPr>
          <p:cNvPr id="13" name="Google Shape;114;p3">
            <a:extLst>
              <a:ext uri="{FF2B5EF4-FFF2-40B4-BE49-F238E27FC236}">
                <a16:creationId xmlns:a16="http://schemas.microsoft.com/office/drawing/2014/main" id="{DA83FE5F-1F43-084E-1522-403B29401255}"/>
              </a:ext>
            </a:extLst>
          </p:cNvPr>
          <p:cNvSpPr txBox="1"/>
          <p:nvPr/>
        </p:nvSpPr>
        <p:spPr>
          <a:xfrm>
            <a:off x="5988570" y="4178161"/>
            <a:ext cx="2449513" cy="8731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ctr" rtl="0">
              <a:lnSpc>
                <a:spcPct val="100000"/>
              </a:lnSpc>
              <a:spcBef>
                <a:spcPts val="0"/>
              </a:spcBef>
              <a:spcAft>
                <a:spcPts val="0"/>
              </a:spcAft>
              <a:buClr>
                <a:schemeClr val="dk1"/>
              </a:buClr>
              <a:buSzPct val="75000"/>
            </a:pPr>
            <a:r>
              <a:rPr lang="en-US" sz="1600" b="1" i="0" u="none" strike="noStrike" cap="none">
                <a:solidFill>
                  <a:schemeClr val="dk1"/>
                </a:solidFill>
                <a:latin typeface="Arial"/>
                <a:ea typeface="Arial"/>
                <a:cs typeface="Arial"/>
                <a:sym typeface="Arial"/>
              </a:rPr>
              <a:t>Andrew Light</a:t>
            </a:r>
          </a:p>
          <a:p>
            <a:pPr marR="0" lvl="0" algn="ctr" rtl="0">
              <a:lnSpc>
                <a:spcPct val="100000"/>
              </a:lnSpc>
              <a:spcBef>
                <a:spcPts val="0"/>
              </a:spcBef>
              <a:spcAft>
                <a:spcPts val="0"/>
              </a:spcAft>
              <a:buClr>
                <a:schemeClr val="dk1"/>
              </a:buClr>
              <a:buSzPct val="75000"/>
            </a:pPr>
            <a:r>
              <a:rPr lang="en-US" sz="1200" i="1">
                <a:solidFill>
                  <a:srgbClr val="000000"/>
                </a:solidFill>
                <a:effectLst/>
                <a:ea typeface="PMingLiU"/>
              </a:rPr>
              <a:t>Clean Energy Associate</a:t>
            </a:r>
          </a:p>
          <a:p>
            <a:pPr algn="ctr">
              <a:buClr>
                <a:schemeClr val="dk1"/>
              </a:buClr>
              <a:buSzPct val="75000"/>
            </a:pPr>
            <a:r>
              <a:rPr lang="en-US" sz="1200">
                <a:ea typeface="PMingLiU"/>
              </a:rPr>
              <a:t>WRI</a:t>
            </a:r>
            <a:endParaRPr lang="en-US" sz="1200">
              <a:solidFill>
                <a:schemeClr val="dk1"/>
              </a:solidFill>
              <a:effectLst/>
              <a:ea typeface="PMingLiU"/>
            </a:endParaRPr>
          </a:p>
        </p:txBody>
      </p:sp>
      <p:sp>
        <p:nvSpPr>
          <p:cNvPr id="15" name="Google Shape;114;p3">
            <a:extLst>
              <a:ext uri="{FF2B5EF4-FFF2-40B4-BE49-F238E27FC236}">
                <a16:creationId xmlns:a16="http://schemas.microsoft.com/office/drawing/2014/main" id="{66CCCE9C-8AA7-F8E6-0240-D00F6B8F0A07}"/>
              </a:ext>
            </a:extLst>
          </p:cNvPr>
          <p:cNvSpPr txBox="1"/>
          <p:nvPr/>
        </p:nvSpPr>
        <p:spPr>
          <a:xfrm>
            <a:off x="8182564" y="4181169"/>
            <a:ext cx="2490811" cy="80018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ct val="75000"/>
            </a:pPr>
            <a:r>
              <a:rPr lang="en-US" sz="1600" b="1">
                <a:solidFill>
                  <a:schemeClr val="dk1"/>
                </a:solidFill>
              </a:rPr>
              <a:t>Lilyana Gabrielse</a:t>
            </a:r>
            <a:endParaRPr lang="en-US" sz="1600" b="1" i="0" u="none" strike="noStrike" cap="none">
              <a:solidFill>
                <a:schemeClr val="dk1"/>
              </a:solidFill>
              <a:latin typeface="Arial"/>
              <a:ea typeface="Arial"/>
              <a:cs typeface="Arial"/>
              <a:sym typeface="Arial"/>
            </a:endParaRPr>
          </a:p>
          <a:p>
            <a:pPr marR="0" lvl="0" algn="ctr" rtl="0">
              <a:lnSpc>
                <a:spcPct val="100000"/>
              </a:lnSpc>
              <a:spcBef>
                <a:spcPts val="0"/>
              </a:spcBef>
              <a:spcAft>
                <a:spcPts val="0"/>
              </a:spcAft>
              <a:buClr>
                <a:schemeClr val="dk1"/>
              </a:buClr>
              <a:buSzPct val="75000"/>
            </a:pPr>
            <a:r>
              <a:rPr lang="en-US" sz="1200" i="1">
                <a:solidFill>
                  <a:srgbClr val="000000"/>
                </a:solidFill>
                <a:effectLst/>
                <a:ea typeface="PMingLiU"/>
              </a:rPr>
              <a:t>Clean Energy </a:t>
            </a:r>
            <a:r>
              <a:rPr lang="en-US" sz="1200" i="1">
                <a:ea typeface="PMingLiU"/>
              </a:rPr>
              <a:t>Analyst</a:t>
            </a:r>
            <a:endParaRPr lang="en-US" sz="1200" i="1">
              <a:solidFill>
                <a:srgbClr val="000000"/>
              </a:solidFill>
              <a:effectLst/>
              <a:ea typeface="PMingLiU"/>
            </a:endParaRPr>
          </a:p>
          <a:p>
            <a:pPr algn="ctr">
              <a:buClr>
                <a:schemeClr val="dk1"/>
              </a:buClr>
              <a:buSzPct val="75000"/>
            </a:pPr>
            <a:r>
              <a:rPr lang="en-US" sz="1200">
                <a:ea typeface="PMingLiU"/>
              </a:rPr>
              <a:t>WRI</a:t>
            </a:r>
            <a:endParaRPr lang="en-US" sz="1200">
              <a:solidFill>
                <a:schemeClr val="dk1"/>
              </a:solidFill>
              <a:effectLst/>
              <a:ea typeface="PMingLiU"/>
            </a:endParaRPr>
          </a:p>
        </p:txBody>
      </p:sp>
      <p:pic>
        <p:nvPicPr>
          <p:cNvPr id="16" name="Picture 15" descr="A person smiling at the camera&#10;&#10;AI-generated content may be incorrect.">
            <a:extLst>
              <a:ext uri="{FF2B5EF4-FFF2-40B4-BE49-F238E27FC236}">
                <a16:creationId xmlns:a16="http://schemas.microsoft.com/office/drawing/2014/main" id="{D735B4E7-C595-C3FB-7B88-A35F51EA0350}"/>
              </a:ext>
            </a:extLst>
          </p:cNvPr>
          <p:cNvPicPr>
            <a:picLocks noChangeAspect="1"/>
          </p:cNvPicPr>
          <p:nvPr/>
        </p:nvPicPr>
        <p:blipFill>
          <a:blip r:embed="rId6"/>
          <a:srcRect l="-151" t="2113" r="-1502" b="7702"/>
          <a:stretch/>
        </p:blipFill>
        <p:spPr>
          <a:xfrm>
            <a:off x="8752012" y="2395760"/>
            <a:ext cx="1266921" cy="1647767"/>
          </a:xfrm>
          <a:prstGeom prst="rect">
            <a:avLst/>
          </a:prstGeom>
        </p:spPr>
      </p:pic>
      <p:pic>
        <p:nvPicPr>
          <p:cNvPr id="18" name="Picture 17" descr="A black and blue logo&#10;&#10;AI-generated content may be incorrect.">
            <a:extLst>
              <a:ext uri="{FF2B5EF4-FFF2-40B4-BE49-F238E27FC236}">
                <a16:creationId xmlns:a16="http://schemas.microsoft.com/office/drawing/2014/main" id="{DE4FBF25-A651-C55C-99C7-80B05584196A}"/>
              </a:ext>
            </a:extLst>
          </p:cNvPr>
          <p:cNvPicPr>
            <a:picLocks noChangeAspect="1"/>
          </p:cNvPicPr>
          <p:nvPr/>
        </p:nvPicPr>
        <p:blipFill>
          <a:blip r:embed="rId7"/>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679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4">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21860" y="3479800"/>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defRPr/>
            </a:pPr>
            <a:r>
              <a:rPr lang="en-US" sz="3600" b="1" dirty="0">
                <a:effectLst>
                  <a:outerShdw blurRad="38100" dist="38100" dir="2700000" algn="tl">
                    <a:srgbClr val="000000">
                      <a:alpha val="43137"/>
                    </a:srgbClr>
                  </a:outerShdw>
                </a:effectLst>
                <a:latin typeface="Arial"/>
                <a:cs typeface="Arial"/>
                <a:sym typeface="Arial"/>
              </a:rPr>
              <a:t>Discussion + Q&amp;A</a:t>
            </a:r>
            <a:endParaRPr lang="en-US" dirty="0"/>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5">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5471210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D0014-C457-9708-9B39-3EAD0B1CED9E}"/>
              </a:ext>
            </a:extLst>
          </p:cNvPr>
          <p:cNvSpPr>
            <a:spLocks noGrp="1"/>
          </p:cNvSpPr>
          <p:nvPr>
            <p:ph type="body" idx="1"/>
          </p:nvPr>
        </p:nvSpPr>
        <p:spPr>
          <a:xfrm>
            <a:off x="838199" y="1692864"/>
            <a:ext cx="10517263" cy="3981873"/>
          </a:xfrm>
        </p:spPr>
        <p:txBody>
          <a:bodyPr>
            <a:normAutofit/>
          </a:bodyPr>
          <a:lstStyle/>
          <a:p>
            <a:pPr marL="508000" indent="-457200">
              <a:lnSpc>
                <a:spcPct val="100000"/>
              </a:lnSpc>
              <a:spcAft>
                <a:spcPts val="600"/>
              </a:spcAft>
            </a:pPr>
            <a:r>
              <a:rPr lang="en-US" sz="2600" dirty="0"/>
              <a:t>How are conversations going with other departments involved in the </a:t>
            </a:r>
            <a:r>
              <a:rPr lang="en-US" sz="2600" dirty="0" err="1"/>
              <a:t>SolSmart</a:t>
            </a:r>
            <a:r>
              <a:rPr lang="en-US" sz="2600" dirty="0"/>
              <a:t> process, such as colleagues in the planning and building departments?</a:t>
            </a:r>
            <a:endParaRPr lang="en-US"/>
          </a:p>
          <a:p>
            <a:pPr>
              <a:lnSpc>
                <a:spcPct val="100000"/>
              </a:lnSpc>
              <a:spcAft>
                <a:spcPts val="600"/>
              </a:spcAft>
            </a:pPr>
            <a:r>
              <a:rPr lang="en-US" sz="2600" dirty="0"/>
              <a:t>Do you have any updates related to your progress to achieve </a:t>
            </a:r>
            <a:r>
              <a:rPr lang="en-US" sz="2600" dirty="0" err="1"/>
              <a:t>SolSmart</a:t>
            </a:r>
            <a:r>
              <a:rPr lang="en-US" sz="2600" dirty="0"/>
              <a:t> criteria (e.g., the permitting checklist) or to solar energy broadly (e.g., grants won, projects advancing, etc.)?</a:t>
            </a:r>
          </a:p>
          <a:p>
            <a:pPr>
              <a:lnSpc>
                <a:spcPct val="100000"/>
              </a:lnSpc>
              <a:spcAft>
                <a:spcPts val="600"/>
              </a:spcAft>
            </a:pPr>
            <a:r>
              <a:rPr lang="en-US" sz="2600" dirty="0"/>
              <a:t>What questions do you have for us about municipal procurement or community engagement?</a:t>
            </a:r>
          </a:p>
        </p:txBody>
      </p:sp>
      <p:sp>
        <p:nvSpPr>
          <p:cNvPr id="3" name="Slide Number Placeholder 2">
            <a:extLst>
              <a:ext uri="{FF2B5EF4-FFF2-40B4-BE49-F238E27FC236}">
                <a16:creationId xmlns:a16="http://schemas.microsoft.com/office/drawing/2014/main" id="{2C574E0A-97EE-9818-7028-AF11C4DEF5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4" name="Title 3">
            <a:extLst>
              <a:ext uri="{FF2B5EF4-FFF2-40B4-BE49-F238E27FC236}">
                <a16:creationId xmlns:a16="http://schemas.microsoft.com/office/drawing/2014/main" id="{299E0EA4-6DC1-BC46-A5F0-A4C9258074C4}"/>
              </a:ext>
            </a:extLst>
          </p:cNvPr>
          <p:cNvSpPr>
            <a:spLocks noGrp="1"/>
          </p:cNvSpPr>
          <p:nvPr>
            <p:ph type="title"/>
          </p:nvPr>
        </p:nvSpPr>
        <p:spPr/>
        <p:txBody>
          <a:bodyPr/>
          <a:lstStyle/>
          <a:p>
            <a:r>
              <a:rPr lang="en-US" dirty="0"/>
              <a:t>Discussion Questions</a:t>
            </a:r>
          </a:p>
        </p:txBody>
      </p:sp>
      <p:pic>
        <p:nvPicPr>
          <p:cNvPr id="6" name="Picture 5" descr="A black and blue logo&#10;&#10;AI-generated content may be incorrect.">
            <a:extLst>
              <a:ext uri="{FF2B5EF4-FFF2-40B4-BE49-F238E27FC236}">
                <a16:creationId xmlns:a16="http://schemas.microsoft.com/office/drawing/2014/main" id="{986278E1-FFDF-15DA-2341-5FF07059059D}"/>
              </a:ext>
            </a:extLst>
          </p:cNvPr>
          <p:cNvPicPr>
            <a:picLocks noChangeAspect="1"/>
          </p:cNvPicPr>
          <p:nvPr/>
        </p:nvPicPr>
        <p:blipFill>
          <a:blip r:embed="rId2"/>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479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8853" y="3487365"/>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buSzPts val="2800"/>
              <a:buFont typeface="Arial"/>
              <a:defRPr/>
            </a:pPr>
            <a:r>
              <a:rPr lang="en-US" sz="3600" b="1">
                <a:effectLst>
                  <a:outerShdw blurRad="38100" dist="38100" dir="2700000" algn="tl">
                    <a:srgbClr val="000000">
                      <a:alpha val="43137"/>
                    </a:srgbClr>
                  </a:outerShdw>
                </a:effectLst>
                <a:latin typeface="Arial"/>
                <a:cs typeface="Arial"/>
                <a:sym typeface="Arial"/>
              </a:rPr>
              <a:t>Next Steps</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33530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r>
              <a:rPr lang="en-US" sz="4000">
                <a:latin typeface="Arial"/>
                <a:ea typeface="Arial"/>
                <a:cs typeface="Arial"/>
                <a:sym typeface="Arial"/>
              </a:rPr>
              <a:t>Supporting activities p</a:t>
            </a:r>
            <a:r>
              <a:rPr lang="en-US" sz="4000"/>
              <a:t>ost workshop</a:t>
            </a:r>
            <a:r>
              <a:rPr lang="en-US" sz="4000">
                <a:latin typeface="Arial"/>
                <a:ea typeface="Arial"/>
                <a:cs typeface="Arial"/>
                <a:sym typeface="Arial"/>
              </a:rPr>
              <a:t> </a:t>
            </a:r>
            <a:r>
              <a:rPr lang="en-US" sz="4000"/>
              <a:t>4</a:t>
            </a:r>
            <a:endParaRPr sz="4000"/>
          </a:p>
        </p:txBody>
      </p:sp>
      <p:sp>
        <p:nvSpPr>
          <p:cNvPr id="2" name="TextBox 1">
            <a:extLst>
              <a:ext uri="{FF2B5EF4-FFF2-40B4-BE49-F238E27FC236}">
                <a16:creationId xmlns:a16="http://schemas.microsoft.com/office/drawing/2014/main" id="{3FD7357C-D0E0-9166-A8B5-C3B47A963946}"/>
              </a:ext>
            </a:extLst>
          </p:cNvPr>
          <p:cNvSpPr txBox="1"/>
          <p:nvPr/>
        </p:nvSpPr>
        <p:spPr>
          <a:xfrm>
            <a:off x="838199" y="1909631"/>
            <a:ext cx="11097029" cy="3929281"/>
          </a:xfrm>
          <a:prstGeom prst="rect">
            <a:avLst/>
          </a:prstGeom>
          <a:noFill/>
        </p:spPr>
        <p:txBody>
          <a:bodyPr wrap="square" lIns="91440" tIns="45720" rIns="91440" bIns="45720" anchor="t">
            <a:spAutoFit/>
          </a:bodyPr>
          <a:lstStyle/>
          <a:p>
            <a:pPr marL="514350" indent="-514350">
              <a:spcAft>
                <a:spcPts val="1000"/>
              </a:spcAft>
              <a:buAutoNum type="arabicPeriod"/>
            </a:pPr>
            <a:r>
              <a:rPr lang="en-US" sz="2400">
                <a:latin typeface="+mj-lt"/>
                <a:ea typeface="PMingLiU"/>
                <a:cs typeface="Vrinda"/>
              </a:rPr>
              <a:t>Determine the feasibility of and process for developing a solar landing page.</a:t>
            </a:r>
            <a:endParaRPr lang="en-US" sz="2400">
              <a:ea typeface="PMingLiU"/>
              <a:cs typeface="Vrinda"/>
            </a:endParaRPr>
          </a:p>
          <a:p>
            <a:pPr marL="514350" indent="-514350">
              <a:spcAft>
                <a:spcPts val="1000"/>
              </a:spcAft>
              <a:buAutoNum type="arabicPeriod"/>
            </a:pPr>
            <a:r>
              <a:rPr lang="en-US" sz="2400">
                <a:latin typeface="+mj-lt"/>
                <a:ea typeface="PMingLiU"/>
                <a:cs typeface="Vrinda"/>
              </a:rPr>
              <a:t>If it's feasible to create the landing page, determine what content you want to include on it.</a:t>
            </a:r>
          </a:p>
          <a:p>
            <a:pPr marL="514350" indent="-514350">
              <a:spcAft>
                <a:spcPts val="1000"/>
              </a:spcAft>
              <a:buAutoNum type="arabicPeriod"/>
            </a:pPr>
            <a:r>
              <a:rPr lang="en-US" sz="2400">
                <a:latin typeface="+mj-lt"/>
                <a:ea typeface="PMingLiU"/>
                <a:cs typeface="Vrinda"/>
              </a:rPr>
              <a:t>Research and find resources that address these content areas; the </a:t>
            </a:r>
            <a:r>
              <a:rPr lang="en-US" sz="2400" err="1">
                <a:latin typeface="+mj-lt"/>
                <a:ea typeface="PMingLiU"/>
                <a:cs typeface="Vrinda"/>
              </a:rPr>
              <a:t>SolSmart</a:t>
            </a:r>
            <a:r>
              <a:rPr lang="en-US" sz="2400">
                <a:latin typeface="+mj-lt"/>
                <a:ea typeface="PMingLiU"/>
                <a:cs typeface="Vrinda"/>
              </a:rPr>
              <a:t> template and the landing pages of peer local governments are the best places to start.</a:t>
            </a:r>
          </a:p>
          <a:p>
            <a:pPr marL="514350" indent="-514350">
              <a:spcAft>
                <a:spcPts val="1000"/>
              </a:spcAft>
              <a:buAutoNum type="arabicPeriod"/>
            </a:pPr>
            <a:r>
              <a:rPr lang="en-US" sz="2400">
                <a:latin typeface="+mj-lt"/>
                <a:ea typeface="PMingLiU"/>
                <a:cs typeface="Vrinda"/>
              </a:rPr>
              <a:t>Launch the webpage and highlight it through relevant media channels (e.g., newsletters and social media).</a:t>
            </a:r>
          </a:p>
          <a:p>
            <a:pPr marL="514350" indent="-514350">
              <a:spcAft>
                <a:spcPts val="1000"/>
              </a:spcAft>
              <a:buAutoNum type="arabicPeriod"/>
            </a:pPr>
            <a:endParaRPr lang="en-US" sz="2400">
              <a:latin typeface="+mj-lt"/>
              <a:ea typeface="PMingLiU"/>
              <a:cs typeface="Vrinda"/>
            </a:endParaRPr>
          </a:p>
        </p:txBody>
      </p:sp>
      <p:pic>
        <p:nvPicPr>
          <p:cNvPr id="4" name="Picture 3" descr="A black and blue logo&#10;&#10;AI-generated content may be incorrect.">
            <a:extLst>
              <a:ext uri="{FF2B5EF4-FFF2-40B4-BE49-F238E27FC236}">
                <a16:creationId xmlns:a16="http://schemas.microsoft.com/office/drawing/2014/main" id="{FD736361-07BD-602B-9F01-52492446CFE6}"/>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7702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Workshop </a:t>
            </a:r>
            <a:r>
              <a:rPr lang="en-US" sz="4000"/>
              <a:t>5</a:t>
            </a:r>
            <a:r>
              <a:rPr lang="en-US" sz="4000">
                <a:latin typeface="Arial"/>
                <a:ea typeface="Arial"/>
                <a:cs typeface="Arial"/>
                <a:sym typeface="Arial"/>
              </a:rPr>
              <a:t> Focus Area(s)</a:t>
            </a:r>
            <a:endParaRPr sz="4000"/>
          </a:p>
        </p:txBody>
      </p:sp>
      <p:sp>
        <p:nvSpPr>
          <p:cNvPr id="2" name="TextBox 1">
            <a:extLst>
              <a:ext uri="{FF2B5EF4-FFF2-40B4-BE49-F238E27FC236}">
                <a16:creationId xmlns:a16="http://schemas.microsoft.com/office/drawing/2014/main" id="{3FD7357C-D0E0-9166-A8B5-C3B47A963946}"/>
              </a:ext>
            </a:extLst>
          </p:cNvPr>
          <p:cNvSpPr txBox="1"/>
          <p:nvPr/>
        </p:nvSpPr>
        <p:spPr>
          <a:xfrm>
            <a:off x="837568" y="1718934"/>
            <a:ext cx="9895188" cy="3688189"/>
          </a:xfrm>
          <a:prstGeom prst="rect">
            <a:avLst/>
          </a:prstGeom>
          <a:noFill/>
        </p:spPr>
        <p:txBody>
          <a:bodyPr wrap="square" lIns="91440" tIns="45720" rIns="91440" bIns="45720" anchor="t">
            <a:spAutoFit/>
          </a:bodyPr>
          <a:lstStyle/>
          <a:p>
            <a:pPr marL="514350" indent="-514350">
              <a:spcAft>
                <a:spcPts val="1000"/>
              </a:spcAft>
              <a:buFont typeface="Arial" panose="020B0604020202020204" pitchFamily="34" charset="0"/>
              <a:buChar char="•"/>
            </a:pPr>
            <a:r>
              <a:rPr lang="en-US" sz="2400">
                <a:latin typeface="+mj-lt"/>
                <a:ea typeface="PMingLiU"/>
                <a:cs typeface="Vrinda"/>
              </a:rPr>
              <a:t>Please share in the chat areas that you want to learn more about and/or discuss at our final workshop. Topics could include anything from across the </a:t>
            </a:r>
            <a:r>
              <a:rPr lang="en-US" sz="2400" err="1">
                <a:latin typeface="+mj-lt"/>
                <a:ea typeface="PMingLiU"/>
                <a:cs typeface="Vrinda"/>
              </a:rPr>
              <a:t>SolSmart</a:t>
            </a:r>
            <a:r>
              <a:rPr lang="en-US" sz="2400">
                <a:latin typeface="+mj-lt"/>
                <a:ea typeface="PMingLiU"/>
                <a:cs typeface="Vrinda"/>
              </a:rPr>
              <a:t> categories of:</a:t>
            </a:r>
          </a:p>
          <a:p>
            <a:pPr marL="1200150" lvl="1" indent="-457200">
              <a:spcAft>
                <a:spcPts val="1000"/>
              </a:spcAft>
              <a:buFont typeface="Courier New" panose="020B0604020202020204" pitchFamily="34" charset="0"/>
              <a:buChar char="o"/>
            </a:pPr>
            <a:r>
              <a:rPr lang="en-US" sz="2400">
                <a:latin typeface="+mj-lt"/>
                <a:ea typeface="PMingLiU"/>
                <a:cs typeface="Vrinda"/>
              </a:rPr>
              <a:t>Permitting and Inspection</a:t>
            </a:r>
          </a:p>
          <a:p>
            <a:pPr marL="1200150" lvl="1" indent="-457200">
              <a:spcAft>
                <a:spcPts val="1000"/>
              </a:spcAft>
              <a:buFont typeface="Courier New" panose="020B0604020202020204" pitchFamily="34" charset="0"/>
              <a:buChar char="o"/>
            </a:pPr>
            <a:r>
              <a:rPr lang="en-US" sz="2400">
                <a:latin typeface="+mj-lt"/>
                <a:ea typeface="PMingLiU"/>
                <a:cs typeface="Vrinda"/>
              </a:rPr>
              <a:t>Planning and Zoning</a:t>
            </a:r>
          </a:p>
          <a:p>
            <a:pPr marL="1200150" lvl="1" indent="-457200">
              <a:spcAft>
                <a:spcPts val="1000"/>
              </a:spcAft>
              <a:buFont typeface="Courier New,monospace" panose="020B0604020202020204" pitchFamily="34" charset="0"/>
              <a:buChar char="o"/>
            </a:pPr>
            <a:r>
              <a:rPr lang="en-US" sz="2400">
                <a:latin typeface="+mj-lt"/>
                <a:ea typeface="PMingLiU"/>
              </a:rPr>
              <a:t>Government Operations</a:t>
            </a:r>
          </a:p>
          <a:p>
            <a:pPr marL="1200150" lvl="1" indent="-457200">
              <a:spcAft>
                <a:spcPts val="1000"/>
              </a:spcAft>
              <a:buFont typeface="Courier New" panose="020B0604020202020204" pitchFamily="34" charset="0"/>
              <a:buChar char="o"/>
            </a:pPr>
            <a:r>
              <a:rPr lang="en-US" sz="2400">
                <a:latin typeface="+mj-lt"/>
                <a:ea typeface="PMingLiU"/>
                <a:cs typeface="Vrinda"/>
              </a:rPr>
              <a:t>Community Engagement</a:t>
            </a:r>
          </a:p>
          <a:p>
            <a:pPr marL="1200150" lvl="1" indent="-457200">
              <a:spcAft>
                <a:spcPts val="1000"/>
              </a:spcAft>
              <a:buFont typeface="Courier New" panose="020B0604020202020204" pitchFamily="34" charset="0"/>
              <a:buChar char="o"/>
            </a:pPr>
            <a:r>
              <a:rPr lang="en-US" sz="2400">
                <a:latin typeface="+mj-lt"/>
                <a:ea typeface="PMingLiU"/>
                <a:cs typeface="Vrinda"/>
              </a:rPr>
              <a:t>Market Development</a:t>
            </a:r>
          </a:p>
        </p:txBody>
      </p:sp>
      <p:pic>
        <p:nvPicPr>
          <p:cNvPr id="4" name="Picture 3" descr="A black and blue logo&#10;&#10;AI-generated content may be incorrect.">
            <a:extLst>
              <a:ext uri="{FF2B5EF4-FFF2-40B4-BE49-F238E27FC236}">
                <a16:creationId xmlns:a16="http://schemas.microsoft.com/office/drawing/2014/main" id="{A47EA50B-C055-5F94-8015-8199FFF2FBE7}"/>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0320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fontScale="90000"/>
          </a:bodyPr>
          <a:lstStyle/>
          <a:p>
            <a:r>
              <a:rPr lang="en-US" sz="4000"/>
              <a:t>A reminder about the actions necessary outside of cohort meetings to achieve designation</a:t>
            </a:r>
            <a:endParaRPr lang="en-US"/>
          </a:p>
        </p:txBody>
      </p:sp>
      <p:sp>
        <p:nvSpPr>
          <p:cNvPr id="2" name="TextBox 1">
            <a:extLst>
              <a:ext uri="{FF2B5EF4-FFF2-40B4-BE49-F238E27FC236}">
                <a16:creationId xmlns:a16="http://schemas.microsoft.com/office/drawing/2014/main" id="{3FD7357C-D0E0-9166-A8B5-C3B47A963946}"/>
              </a:ext>
            </a:extLst>
          </p:cNvPr>
          <p:cNvSpPr txBox="1"/>
          <p:nvPr/>
        </p:nvSpPr>
        <p:spPr>
          <a:xfrm>
            <a:off x="893694" y="1544048"/>
            <a:ext cx="10424691" cy="4939814"/>
          </a:xfrm>
          <a:prstGeom prst="rect">
            <a:avLst/>
          </a:prstGeom>
          <a:noFill/>
        </p:spPr>
        <p:txBody>
          <a:bodyPr wrap="square" lIns="91440" tIns="45720" rIns="91440" bIns="45720" anchor="t">
            <a:spAutoFit/>
          </a:bodyPr>
          <a:lstStyle/>
          <a:p>
            <a:pPr marL="514350" indent="-514350">
              <a:spcAft>
                <a:spcPts val="1000"/>
              </a:spcAft>
              <a:buFont typeface="Arial" panose="020B0604020202020204" pitchFamily="34" charset="0"/>
              <a:buChar char="•"/>
            </a:pPr>
            <a:r>
              <a:rPr lang="en-US" sz="1900">
                <a:latin typeface="+mj-lt"/>
                <a:ea typeface="PMingLiU"/>
                <a:cs typeface="Vrinda"/>
              </a:rPr>
              <a:t>For Bronze Designation:</a:t>
            </a:r>
          </a:p>
          <a:p>
            <a:pPr marL="1257300" lvl="1" indent="-342900">
              <a:spcAft>
                <a:spcPts val="1000"/>
              </a:spcAft>
              <a:buFont typeface="Courier New" panose="020B0604020202020204" pitchFamily="34" charset="0"/>
              <a:buChar char="o"/>
            </a:pPr>
            <a:r>
              <a:rPr lang="en-US" sz="1900">
                <a:latin typeface="+mj-lt"/>
                <a:ea typeface="PMingLiU"/>
                <a:cs typeface="Vrinda"/>
              </a:rPr>
              <a:t>PI-1: </a:t>
            </a:r>
            <a:r>
              <a:rPr lang="en-US" sz="1900">
                <a:latin typeface="+mj-lt"/>
                <a:ea typeface="PMingLiU"/>
              </a:rPr>
              <a:t>Post an online permitting checklist </a:t>
            </a:r>
            <a:endParaRPr lang="en-US" sz="1900">
              <a:ea typeface="PMingLiU"/>
            </a:endParaRPr>
          </a:p>
          <a:p>
            <a:pPr marL="1257300" lvl="1" indent="-342900">
              <a:spcAft>
                <a:spcPts val="1000"/>
              </a:spcAft>
              <a:buFont typeface="Courier New" panose="020B0604020202020204" pitchFamily="34" charset="0"/>
              <a:buChar char="o"/>
            </a:pPr>
            <a:r>
              <a:rPr lang="en-US" sz="1900">
                <a:latin typeface="+mj-lt"/>
                <a:ea typeface="PMingLiU"/>
              </a:rPr>
              <a:t>Submittal of a signed PZ-1 (zoning review) document</a:t>
            </a:r>
          </a:p>
          <a:p>
            <a:pPr marL="1257300" lvl="1" indent="-342900">
              <a:spcAft>
                <a:spcPts val="1000"/>
              </a:spcAft>
              <a:buFont typeface="Courier New" panose="020B0604020202020204" pitchFamily="34" charset="0"/>
              <a:buChar char="o"/>
            </a:pPr>
            <a:r>
              <a:rPr lang="en-US" sz="1900">
                <a:latin typeface="+mj-lt"/>
                <a:ea typeface="PMingLiU"/>
              </a:rPr>
              <a:t>10 additional points in the "Planning and Zoning" category</a:t>
            </a:r>
            <a:endParaRPr lang="en-US" sz="1900">
              <a:latin typeface="+mj-lt"/>
              <a:ea typeface="PMingLiU" panose="02020500000000000000" pitchFamily="18" charset="-120"/>
            </a:endParaRPr>
          </a:p>
          <a:p>
            <a:pPr marL="1257300" lvl="1" indent="-342900">
              <a:spcAft>
                <a:spcPts val="1000"/>
              </a:spcAft>
              <a:buFont typeface="Courier New" panose="020B0604020202020204" pitchFamily="34" charset="0"/>
              <a:buChar char="o"/>
            </a:pPr>
            <a:r>
              <a:rPr lang="en-US" sz="1900">
                <a:latin typeface="+mj-lt"/>
                <a:ea typeface="PMingLiU"/>
              </a:rPr>
              <a:t>10 additional points in either the "Government Operations", "Community Engagement" or "Market Development" categories</a:t>
            </a:r>
          </a:p>
          <a:p>
            <a:pPr marL="514350" indent="-514350">
              <a:spcAft>
                <a:spcPts val="1000"/>
              </a:spcAft>
              <a:buFont typeface="Arial,Sans-Serif" panose="020B0604020202020204" pitchFamily="34" charset="0"/>
              <a:buChar char="•"/>
            </a:pPr>
            <a:r>
              <a:rPr lang="en-US" sz="1900">
                <a:latin typeface="+mj-lt"/>
                <a:ea typeface="PMingLiU"/>
              </a:rPr>
              <a:t>For Silver Designation:</a:t>
            </a:r>
          </a:p>
          <a:p>
            <a:pPr marL="1257300" lvl="1" indent="-342900">
              <a:spcAft>
                <a:spcPts val="1000"/>
              </a:spcAft>
              <a:buFont typeface="Courier New,monospace" panose="020B0604020202020204" pitchFamily="34" charset="0"/>
              <a:buChar char="o"/>
            </a:pPr>
            <a:r>
              <a:rPr lang="en-US" sz="1900">
                <a:latin typeface="+mj-lt"/>
                <a:ea typeface="PMingLiU"/>
              </a:rPr>
              <a:t>CE-1: Post a solar landing page on the local government website</a:t>
            </a:r>
          </a:p>
          <a:p>
            <a:pPr marL="1257300" lvl="1" indent="-342900">
              <a:spcAft>
                <a:spcPts val="1000"/>
              </a:spcAft>
              <a:buFont typeface="Courier New,monospace" panose="020B0604020202020204" pitchFamily="34" charset="0"/>
              <a:buChar char="o"/>
            </a:pPr>
            <a:r>
              <a:rPr lang="en-US" sz="1900">
                <a:latin typeface="+mj-lt"/>
                <a:ea typeface="PMingLiU"/>
              </a:rPr>
              <a:t>Either PZ-4 (zoning determination letter) or PZ-5 (codified by-right accessory use for rooftop solar)</a:t>
            </a:r>
          </a:p>
          <a:p>
            <a:pPr marL="1257300" lvl="1" indent="-342900">
              <a:spcAft>
                <a:spcPts val="1000"/>
              </a:spcAft>
              <a:buFont typeface="Courier New,monospace" panose="020B0604020202020204" pitchFamily="34" charset="0"/>
              <a:buChar char="o"/>
            </a:pPr>
            <a:r>
              <a:rPr lang="en-US" sz="1900">
                <a:latin typeface="+mj-lt"/>
                <a:ea typeface="PMingLiU"/>
              </a:rPr>
              <a:t>30 additional points from any of the categories (may come from solar landing page)</a:t>
            </a:r>
          </a:p>
          <a:p>
            <a:pPr marL="1257300" lvl="1" indent="-342900">
              <a:spcAft>
                <a:spcPts val="1000"/>
              </a:spcAft>
              <a:buFont typeface="Courier New" panose="020B0604020202020204" pitchFamily="34" charset="0"/>
              <a:buChar char="o"/>
            </a:pPr>
            <a:endParaRPr lang="en-US" sz="1900">
              <a:latin typeface="+mj-lt"/>
              <a:ea typeface="PMingLiU"/>
            </a:endParaRPr>
          </a:p>
        </p:txBody>
      </p:sp>
      <p:pic>
        <p:nvPicPr>
          <p:cNvPr id="4" name="Picture 3" descr="A black and blue logo&#10;&#10;AI-generated content may be incorrect.">
            <a:extLst>
              <a:ext uri="{FF2B5EF4-FFF2-40B4-BE49-F238E27FC236}">
                <a16:creationId xmlns:a16="http://schemas.microsoft.com/office/drawing/2014/main" id="{A1E61AD9-7C8D-9A2F-F438-4DFBFF3EEDCF}"/>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7467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7" name="Google Shape;96;p1">
            <a:extLst>
              <a:ext uri="{FF2B5EF4-FFF2-40B4-BE49-F238E27FC236}">
                <a16:creationId xmlns:a16="http://schemas.microsoft.com/office/drawing/2014/main" id="{BED180DE-CD90-46FA-8090-778BCC2D09E4}"/>
              </a:ext>
            </a:extLst>
          </p:cNvPr>
          <p:cNvSpPr txBox="1">
            <a:spLocks noGrp="1"/>
          </p:cNvSpPr>
          <p:nvPr>
            <p:ph type="ctrTitle"/>
          </p:nvPr>
        </p:nvSpPr>
        <p:spPr>
          <a:xfrm>
            <a:off x="0" y="1378728"/>
            <a:ext cx="11910656" cy="867747"/>
          </a:xfrm>
          <a:prstGeom prst="rect">
            <a:avLst/>
          </a:prstGeom>
          <a:solidFill>
            <a:srgbClr val="FFA300"/>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4000" b="1">
                <a:solidFill>
                  <a:schemeClr val="bg1"/>
                </a:solidFill>
                <a:latin typeface="Arial"/>
                <a:ea typeface="Arial"/>
                <a:cs typeface="Arial"/>
                <a:sym typeface="Arial"/>
              </a:rPr>
              <a:t>Thank You!</a:t>
            </a:r>
          </a:p>
        </p:txBody>
      </p:sp>
      <p:sp>
        <p:nvSpPr>
          <p:cNvPr id="3" name="TextBox 2">
            <a:extLst>
              <a:ext uri="{FF2B5EF4-FFF2-40B4-BE49-F238E27FC236}">
                <a16:creationId xmlns:a16="http://schemas.microsoft.com/office/drawing/2014/main" id="{D26000D4-79F3-66F5-790A-410BD6552119}"/>
              </a:ext>
            </a:extLst>
          </p:cNvPr>
          <p:cNvSpPr txBox="1"/>
          <p:nvPr/>
        </p:nvSpPr>
        <p:spPr>
          <a:xfrm>
            <a:off x="590811" y="2949879"/>
            <a:ext cx="1102081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Char char="•"/>
            </a:pPr>
            <a:r>
              <a:rPr lang="en-US" sz="3200">
                <a:solidFill>
                  <a:srgbClr val="FFA300"/>
                </a:solidFill>
              </a:rPr>
              <a:t>If you </a:t>
            </a:r>
            <a:r>
              <a:rPr lang="en-US" sz="3200" b="1">
                <a:solidFill>
                  <a:srgbClr val="FFA300"/>
                </a:solidFill>
              </a:rPr>
              <a:t>have questions about the cohort</a:t>
            </a:r>
            <a:r>
              <a:rPr lang="en-US" sz="3200">
                <a:solidFill>
                  <a:srgbClr val="FFA300"/>
                </a:solidFill>
              </a:rPr>
              <a:t>, please reach out to Mariah Sanchez (</a:t>
            </a:r>
            <a:r>
              <a:rPr lang="en-US" sz="3200" u="sng">
                <a:solidFill>
                  <a:srgbClr val="0563C1"/>
                </a:solidFill>
                <a:hlinkClick r:id="rId3"/>
              </a:rPr>
              <a:t>msanchez@aacog.gov</a:t>
            </a:r>
            <a:r>
              <a:rPr lang="en-US" sz="3200">
                <a:solidFill>
                  <a:srgbClr val="FFA300"/>
                </a:solidFill>
                <a:hlinkClick r:id="rId3"/>
              </a:rPr>
              <a:t>)</a:t>
            </a:r>
            <a:r>
              <a:rPr lang="en-US" sz="3200">
                <a:hlinkClick r:id="rId3"/>
              </a:rPr>
              <a:t>​</a:t>
            </a:r>
            <a:endParaRPr lang="en-US"/>
          </a:p>
          <a:p>
            <a:pPr marL="457200" indent="-457200">
              <a:buFont typeface="Arial,Sans-Serif"/>
              <a:buChar char="•"/>
            </a:pPr>
            <a:r>
              <a:rPr lang="en-US" sz="3200">
                <a:solidFill>
                  <a:srgbClr val="FFA300"/>
                </a:solidFill>
              </a:rPr>
              <a:t>If you have </a:t>
            </a:r>
            <a:r>
              <a:rPr lang="en-US" sz="3200" b="1">
                <a:solidFill>
                  <a:srgbClr val="FFA300"/>
                </a:solidFill>
              </a:rPr>
              <a:t>questions about </a:t>
            </a:r>
            <a:r>
              <a:rPr lang="en-US" sz="3200" b="1" err="1">
                <a:solidFill>
                  <a:srgbClr val="FFA300"/>
                </a:solidFill>
              </a:rPr>
              <a:t>SolSmart</a:t>
            </a:r>
            <a:r>
              <a:rPr lang="en-US" sz="3200" b="1">
                <a:solidFill>
                  <a:srgbClr val="FFA300"/>
                </a:solidFill>
              </a:rPr>
              <a:t> or external TA</a:t>
            </a:r>
            <a:r>
              <a:rPr lang="en-US" sz="3200">
                <a:solidFill>
                  <a:srgbClr val="FFA300"/>
                </a:solidFill>
              </a:rPr>
              <a:t>, please reach out to Lilyana Gabrielse (</a:t>
            </a:r>
            <a:r>
              <a:rPr lang="en-US" sz="3200" u="sng">
                <a:solidFill>
                  <a:srgbClr val="0563C1"/>
                </a:solidFill>
                <a:hlinkClick r:id="rId4"/>
              </a:rPr>
              <a:t>lilyana.gabrielse@wri.org</a:t>
            </a:r>
            <a:r>
              <a:rPr lang="en-US" sz="3200">
                <a:solidFill>
                  <a:srgbClr val="FFA300"/>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buClr>
                <a:srgbClr val="000000"/>
              </a:buClr>
              <a:buSzPts val="2800"/>
              <a:defRPr/>
            </a:pPr>
            <a:r>
              <a:rPr lang="en-US" sz="3600" b="1">
                <a:effectLst>
                  <a:outerShdw blurRad="38100" dist="38100" dir="2700000" algn="tl">
                    <a:srgbClr val="000000">
                      <a:alpha val="43137"/>
                    </a:srgbClr>
                  </a:outerShdw>
                </a:effectLst>
                <a:latin typeface="Arial"/>
                <a:cs typeface="Arial"/>
                <a:sym typeface="Arial"/>
              </a:rPr>
              <a:t>Cohort Progress and Session Overview</a:t>
            </a:r>
            <a:endParaRPr lang="en-US" sz="3600" b="1">
              <a:effectLst>
                <a:outerShdw blurRad="38100" dist="38100" dir="2700000" algn="tl">
                  <a:srgbClr val="000000">
                    <a:alpha val="43137"/>
                  </a:srgbClr>
                </a:outerShdw>
              </a:effectLst>
              <a:latin typeface="Arial"/>
              <a:cs typeface="Arial"/>
            </a:endParaRP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6642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1" name="Rectangle 10">
            <a:extLst>
              <a:ext uri="{FF2B5EF4-FFF2-40B4-BE49-F238E27FC236}">
                <a16:creationId xmlns:a16="http://schemas.microsoft.com/office/drawing/2014/main" id="{14042CA1-4346-3A63-DF6E-E55FE85BE385}"/>
              </a:ext>
            </a:extLst>
          </p:cNvPr>
          <p:cNvSpPr/>
          <p:nvPr/>
        </p:nvSpPr>
        <p:spPr>
          <a:xfrm>
            <a:off x="10817352" y="5943600"/>
            <a:ext cx="1096281" cy="391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27" name="Google Shape;227;p7"/>
          <p:cNvPicPr preferRelativeResize="0"/>
          <p:nvPr/>
        </p:nvPicPr>
        <p:blipFill rotWithShape="1">
          <a:blip r:embed="rId3">
            <a:alphaModFix/>
          </a:blip>
          <a:srcRect/>
          <a:stretch/>
        </p:blipFill>
        <p:spPr>
          <a:xfrm>
            <a:off x="10817352" y="283464"/>
            <a:ext cx="1220929" cy="719889"/>
          </a:xfrm>
          <a:prstGeom prst="rect">
            <a:avLst/>
          </a:prstGeom>
          <a:noFill/>
          <a:ln>
            <a:noFill/>
          </a:ln>
        </p:spPr>
      </p:pic>
      <p:sp>
        <p:nvSpPr>
          <p:cNvPr id="5" name="Google Shape;300;p13">
            <a:extLst>
              <a:ext uri="{FF2B5EF4-FFF2-40B4-BE49-F238E27FC236}">
                <a16:creationId xmlns:a16="http://schemas.microsoft.com/office/drawing/2014/main" id="{8D6BC439-AA80-5C1F-6CA6-F731902004D7}"/>
              </a:ext>
            </a:extLst>
          </p:cNvPr>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j-lt"/>
              </a:rPr>
              <a:t>5</a:t>
            </a:fld>
            <a:endParaRPr>
              <a:latin typeface="+mj-lt"/>
            </a:endParaRPr>
          </a:p>
        </p:txBody>
      </p:sp>
      <p:sp>
        <p:nvSpPr>
          <p:cNvPr id="6" name="Google Shape;301;p13">
            <a:extLst>
              <a:ext uri="{FF2B5EF4-FFF2-40B4-BE49-F238E27FC236}">
                <a16:creationId xmlns:a16="http://schemas.microsoft.com/office/drawing/2014/main" id="{95C0D8D5-2BBC-02B8-511D-45E8559AD186}"/>
              </a:ext>
            </a:extLst>
          </p:cNvPr>
          <p:cNvSpPr txBox="1">
            <a:spLocks/>
          </p:cNvSpPr>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1800"/>
              <a:buFont typeface="Helvetica Neue"/>
              <a:buNone/>
              <a:defRPr sz="2800" b="0" i="0" u="none" strike="noStrike" cap="none">
                <a:solidFill>
                  <a:srgbClr val="FFA3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000">
                <a:latin typeface="+mj-lt"/>
                <a:ea typeface="Arial"/>
                <a:cs typeface="Arial"/>
                <a:sym typeface="Arial"/>
              </a:rPr>
              <a:t>Cohort structure &amp; timeline </a:t>
            </a:r>
            <a:endParaRPr lang="en-US" sz="4000">
              <a:latin typeface="+mj-lt"/>
            </a:endParaRPr>
          </a:p>
        </p:txBody>
      </p:sp>
      <p:sp>
        <p:nvSpPr>
          <p:cNvPr id="37" name="Right Brace 36">
            <a:extLst>
              <a:ext uri="{FF2B5EF4-FFF2-40B4-BE49-F238E27FC236}">
                <a16:creationId xmlns:a16="http://schemas.microsoft.com/office/drawing/2014/main" id="{5AEEEF00-767B-9CA6-5EAC-731A14C0F93E}"/>
              </a:ext>
            </a:extLst>
          </p:cNvPr>
          <p:cNvSpPr/>
          <p:nvPr/>
        </p:nvSpPr>
        <p:spPr>
          <a:xfrm rot="5400000">
            <a:off x="5807752" y="47999"/>
            <a:ext cx="649451" cy="11539900"/>
          </a:xfrm>
          <a:prstGeom prst="rightBrace">
            <a:avLst/>
          </a:prstGeom>
          <a:ln>
            <a:solidFill>
              <a:srgbClr val="FFA3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US">
              <a:latin typeface="+mj-lt"/>
            </a:endParaRPr>
          </a:p>
        </p:txBody>
      </p:sp>
      <p:sp>
        <p:nvSpPr>
          <p:cNvPr id="38" name="Google Shape;286;p26">
            <a:extLst>
              <a:ext uri="{FF2B5EF4-FFF2-40B4-BE49-F238E27FC236}">
                <a16:creationId xmlns:a16="http://schemas.microsoft.com/office/drawing/2014/main" id="{0F7AD57D-FC7A-442D-A7D0-97C782A33E8E}"/>
              </a:ext>
            </a:extLst>
          </p:cNvPr>
          <p:cNvSpPr txBox="1">
            <a:spLocks noGrp="1"/>
          </p:cNvSpPr>
          <p:nvPr/>
        </p:nvSpPr>
        <p:spPr>
          <a:xfrm>
            <a:off x="2270699" y="6222452"/>
            <a:ext cx="7745967" cy="827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457200" marR="0" lvl="0" indent="-228600" algn="l" rtl="0">
              <a:lnSpc>
                <a:spcPct val="90000"/>
              </a:lnSpc>
              <a:spcBef>
                <a:spcPts val="75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228600" lvl="0" indent="0" algn="ctr" rtl="0">
              <a:lnSpc>
                <a:spcPct val="90000"/>
              </a:lnSpc>
              <a:spcBef>
                <a:spcPts val="1000"/>
              </a:spcBef>
              <a:spcAft>
                <a:spcPts val="0"/>
              </a:spcAft>
              <a:buSzPts val="2800"/>
              <a:buNone/>
            </a:pPr>
            <a:r>
              <a:rPr lang="en-US" sz="2400" b="1">
                <a:solidFill>
                  <a:srgbClr val="FFA300"/>
                </a:solidFill>
                <a:latin typeface="+mj-lt"/>
              </a:rPr>
              <a:t>Access to 1-on-1 technical assistance support</a:t>
            </a:r>
            <a:endParaRPr b="1">
              <a:solidFill>
                <a:srgbClr val="FFA300"/>
              </a:solidFill>
              <a:latin typeface="+mj-lt"/>
            </a:endParaRPr>
          </a:p>
        </p:txBody>
      </p:sp>
      <p:grpSp>
        <p:nvGrpSpPr>
          <p:cNvPr id="39" name="Group 38">
            <a:extLst>
              <a:ext uri="{FF2B5EF4-FFF2-40B4-BE49-F238E27FC236}">
                <a16:creationId xmlns:a16="http://schemas.microsoft.com/office/drawing/2014/main" id="{09647351-6CD4-0EB6-9BA9-AF5777FC6782}"/>
              </a:ext>
            </a:extLst>
          </p:cNvPr>
          <p:cNvGrpSpPr/>
          <p:nvPr/>
        </p:nvGrpSpPr>
        <p:grpSpPr>
          <a:xfrm>
            <a:off x="142513" y="1410037"/>
            <a:ext cx="7745967" cy="907173"/>
            <a:chOff x="153719" y="1533302"/>
            <a:chExt cx="7745967" cy="907173"/>
          </a:xfrm>
        </p:grpSpPr>
        <p:sp>
          <p:nvSpPr>
            <p:cNvPr id="42" name="Right Brace 41">
              <a:extLst>
                <a:ext uri="{FF2B5EF4-FFF2-40B4-BE49-F238E27FC236}">
                  <a16:creationId xmlns:a16="http://schemas.microsoft.com/office/drawing/2014/main" id="{A54480A0-3F0C-A6F3-1A74-260C85767743}"/>
                </a:ext>
              </a:extLst>
            </p:cNvPr>
            <p:cNvSpPr/>
            <p:nvPr/>
          </p:nvSpPr>
          <p:spPr>
            <a:xfrm rot="16200000">
              <a:off x="3801819" y="327197"/>
              <a:ext cx="420180" cy="3806376"/>
            </a:xfrm>
            <a:prstGeom prst="rightBrace">
              <a:avLst/>
            </a:prstGeom>
            <a:ln>
              <a:solidFill>
                <a:srgbClr val="FFA3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US">
                <a:latin typeface="+mj-lt"/>
              </a:endParaRPr>
            </a:p>
          </p:txBody>
        </p:sp>
        <p:sp>
          <p:nvSpPr>
            <p:cNvPr id="43" name="Google Shape;286;p26">
              <a:extLst>
                <a:ext uri="{FF2B5EF4-FFF2-40B4-BE49-F238E27FC236}">
                  <a16:creationId xmlns:a16="http://schemas.microsoft.com/office/drawing/2014/main" id="{4E132178-5EDE-78B0-F031-6E7C9F12ABF6}"/>
                </a:ext>
              </a:extLst>
            </p:cNvPr>
            <p:cNvSpPr txBox="1">
              <a:spLocks/>
            </p:cNvSpPr>
            <p:nvPr/>
          </p:nvSpPr>
          <p:spPr>
            <a:xfrm>
              <a:off x="153719" y="1533302"/>
              <a:ext cx="7745967" cy="5601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457200" marR="0" lvl="0" indent="-228600" algn="l" rtl="0">
                <a:lnSpc>
                  <a:spcPct val="90000"/>
                </a:lnSpc>
                <a:spcBef>
                  <a:spcPts val="75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228600" indent="0" algn="ctr">
                <a:spcBef>
                  <a:spcPts val="1000"/>
                </a:spcBef>
                <a:buSzPts val="2800"/>
              </a:pPr>
              <a:r>
                <a:rPr lang="en-US" sz="2400" b="1">
                  <a:solidFill>
                    <a:srgbClr val="FFA300"/>
                  </a:solidFill>
                  <a:latin typeface="+mj-lt"/>
                </a:rPr>
                <a:t>1-on-1 check-ins</a:t>
              </a:r>
              <a:endParaRPr lang="en-US" b="1">
                <a:solidFill>
                  <a:srgbClr val="FFA300"/>
                </a:solidFill>
                <a:latin typeface="+mj-lt"/>
              </a:endParaRPr>
            </a:p>
          </p:txBody>
        </p:sp>
      </p:grpSp>
      <p:graphicFrame>
        <p:nvGraphicFramePr>
          <p:cNvPr id="40" name="Diagram 39">
            <a:extLst>
              <a:ext uri="{FF2B5EF4-FFF2-40B4-BE49-F238E27FC236}">
                <a16:creationId xmlns:a16="http://schemas.microsoft.com/office/drawing/2014/main" id="{24426594-3D64-E1BA-47CE-F7280FFF8A63}"/>
              </a:ext>
            </a:extLst>
          </p:cNvPr>
          <p:cNvGraphicFramePr/>
          <p:nvPr>
            <p:extLst>
              <p:ext uri="{D42A27DB-BD31-4B8C-83A1-F6EECF244321}">
                <p14:modId xmlns:p14="http://schemas.microsoft.com/office/powerpoint/2010/main" val="2933290352"/>
              </p:ext>
            </p:extLst>
          </p:nvPr>
        </p:nvGraphicFramePr>
        <p:xfrm>
          <a:off x="534007" y="2310294"/>
          <a:ext cx="11201930" cy="3389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520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E96CC9-F45D-2DBF-89E9-E84A51F7EEB1}"/>
              </a:ext>
            </a:extLst>
          </p:cNvPr>
          <p:cNvSpPr>
            <a:spLocks noGrp="1"/>
          </p:cNvSpPr>
          <p:nvPr>
            <p:ph type="body" idx="1"/>
          </p:nvPr>
        </p:nvSpPr>
        <p:spPr>
          <a:xfrm>
            <a:off x="605775" y="1535115"/>
            <a:ext cx="7034942" cy="4774122"/>
          </a:xfrm>
        </p:spPr>
        <p:txBody>
          <a:bodyPr>
            <a:noAutofit/>
          </a:bodyPr>
          <a:lstStyle/>
          <a:p>
            <a:pPr>
              <a:lnSpc>
                <a:spcPct val="130000"/>
              </a:lnSpc>
              <a:spcAft>
                <a:spcPts val="400"/>
              </a:spcAft>
              <a:buFont typeface="Arial" panose="020B0604020202020204" pitchFamily="34" charset="0"/>
              <a:buChar char="•"/>
            </a:pPr>
            <a:r>
              <a:rPr lang="en-US" sz="1800"/>
              <a:t>This session will focus on elements across multiple SolSmart categories, including “Government Operations”, “Community Engagement”, and “Market Development”.</a:t>
            </a:r>
          </a:p>
          <a:p>
            <a:pPr>
              <a:lnSpc>
                <a:spcPct val="130000"/>
              </a:lnSpc>
              <a:spcAft>
                <a:spcPts val="400"/>
              </a:spcAft>
              <a:buFont typeface="Arial" panose="020B0604020202020204" pitchFamily="34" charset="0"/>
              <a:buChar char="•"/>
            </a:pPr>
            <a:r>
              <a:rPr lang="en-US" sz="1800"/>
              <a:t>Attendees do not earn specific criteria solely by attending today’s session, but the session will cover multiple pre-requisite criteria (for Silver and Platinum designation tiers) and other relevant criteria that can support both designation and your broader solar efforts.</a:t>
            </a:r>
          </a:p>
          <a:p>
            <a:pPr>
              <a:lnSpc>
                <a:spcPct val="130000"/>
              </a:lnSpc>
              <a:spcAft>
                <a:spcPts val="400"/>
              </a:spcAft>
              <a:buFont typeface="Arial" panose="020B0604020202020204" pitchFamily="34" charset="0"/>
              <a:buChar char="•"/>
            </a:pPr>
            <a:r>
              <a:rPr lang="en-US" sz="1750"/>
              <a:t>As a reminder, your community will need to earn 20 points from criteria in any of the aforementioned categories to achieve Bronze designation. </a:t>
            </a:r>
          </a:p>
        </p:txBody>
      </p:sp>
      <p:sp>
        <p:nvSpPr>
          <p:cNvPr id="3" name="Slide Number Placeholder 2">
            <a:extLst>
              <a:ext uri="{FF2B5EF4-FFF2-40B4-BE49-F238E27FC236}">
                <a16:creationId xmlns:a16="http://schemas.microsoft.com/office/drawing/2014/main" id="{D194E537-E430-011A-A33D-9C53AB5211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Title 3">
            <a:extLst>
              <a:ext uri="{FF2B5EF4-FFF2-40B4-BE49-F238E27FC236}">
                <a16:creationId xmlns:a16="http://schemas.microsoft.com/office/drawing/2014/main" id="{7BAEAC30-56A6-E992-0E9B-882C96B5469B}"/>
              </a:ext>
            </a:extLst>
          </p:cNvPr>
          <p:cNvSpPr>
            <a:spLocks noGrp="1"/>
          </p:cNvSpPr>
          <p:nvPr>
            <p:ph type="title"/>
          </p:nvPr>
        </p:nvSpPr>
        <p:spPr/>
        <p:txBody>
          <a:bodyPr/>
          <a:lstStyle/>
          <a:p>
            <a:r>
              <a:rPr lang="en-US"/>
              <a:t>Session 4 overview</a:t>
            </a:r>
          </a:p>
        </p:txBody>
      </p:sp>
      <p:pic>
        <p:nvPicPr>
          <p:cNvPr id="5" name="Picture 4" descr="A screenshot of a web page&#10;&#10;Description automatically generated">
            <a:extLst>
              <a:ext uri="{FF2B5EF4-FFF2-40B4-BE49-F238E27FC236}">
                <a16:creationId xmlns:a16="http://schemas.microsoft.com/office/drawing/2014/main" id="{BC89BF03-3C6B-9202-0E56-BA0CD57CB2D2}"/>
              </a:ext>
            </a:extLst>
          </p:cNvPr>
          <p:cNvPicPr>
            <a:picLocks noChangeAspect="1"/>
          </p:cNvPicPr>
          <p:nvPr/>
        </p:nvPicPr>
        <p:blipFill>
          <a:blip r:embed="rId3"/>
          <a:stretch>
            <a:fillRect/>
          </a:stretch>
        </p:blipFill>
        <p:spPr>
          <a:xfrm>
            <a:off x="7786438" y="1968779"/>
            <a:ext cx="3893878" cy="3258831"/>
          </a:xfrm>
          <a:prstGeom prst="rect">
            <a:avLst/>
          </a:prstGeom>
        </p:spPr>
      </p:pic>
      <p:sp>
        <p:nvSpPr>
          <p:cNvPr id="7" name="Rectangle: Rounded Corners 6">
            <a:extLst>
              <a:ext uri="{FF2B5EF4-FFF2-40B4-BE49-F238E27FC236}">
                <a16:creationId xmlns:a16="http://schemas.microsoft.com/office/drawing/2014/main" id="{7709B7DC-836D-DB88-E534-8AEDFF33E328}"/>
              </a:ext>
            </a:extLst>
          </p:cNvPr>
          <p:cNvSpPr/>
          <p:nvPr/>
        </p:nvSpPr>
        <p:spPr>
          <a:xfrm>
            <a:off x="7783607" y="5387296"/>
            <a:ext cx="3880534" cy="483992"/>
          </a:xfrm>
          <a:prstGeom prst="roundRect">
            <a:avLst/>
          </a:prstGeom>
          <a:solidFill>
            <a:srgbClr val="FFA3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spcAft>
                <a:spcPts val="1200"/>
              </a:spcAft>
            </a:pPr>
            <a:r>
              <a:rPr lang="en-US" b="1">
                <a:solidFill>
                  <a:srgbClr val="FFFFFF"/>
                </a:solidFill>
                <a:ea typeface="+mn-lt"/>
                <a:cs typeface="+mn-lt"/>
              </a:rPr>
              <a:t>A solar landing page can earn your community between 10 – 50 points</a:t>
            </a:r>
            <a:endParaRPr lang="en-US" b="1">
              <a:cs typeface="Arial"/>
            </a:endParaRPr>
          </a:p>
        </p:txBody>
      </p:sp>
      <p:sp>
        <p:nvSpPr>
          <p:cNvPr id="8" name="TextBox 7">
            <a:extLst>
              <a:ext uri="{FF2B5EF4-FFF2-40B4-BE49-F238E27FC236}">
                <a16:creationId xmlns:a16="http://schemas.microsoft.com/office/drawing/2014/main" id="{F0D614C6-2DF7-5AB4-E9BB-4FC2C717280E}"/>
              </a:ext>
            </a:extLst>
          </p:cNvPr>
          <p:cNvSpPr txBox="1"/>
          <p:nvPr/>
        </p:nvSpPr>
        <p:spPr>
          <a:xfrm>
            <a:off x="8113594" y="1608159"/>
            <a:ext cx="32208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a:solidFill>
                  <a:srgbClr val="FFAC00"/>
                </a:solidFill>
                <a:cs typeface="Segoe UI"/>
                <a:hlinkClick r:id="rId4">
                  <a:extLst>
                    <a:ext uri="{A12FA001-AC4F-418D-AE19-62706E023703}">
                      <ahyp:hlinkClr xmlns:ahyp="http://schemas.microsoft.com/office/drawing/2018/hyperlinkcolor" val="tx"/>
                    </a:ext>
                  </a:extLst>
                </a:hlinkClick>
              </a:rPr>
              <a:t>Solar Landing Page Template</a:t>
            </a:r>
            <a:endParaRPr lang="en-US" sz="1600">
              <a:solidFill>
                <a:srgbClr val="FFAC00"/>
              </a:solidFill>
              <a:hlinkClick r:id="rId4">
                <a:extLst>
                  <a:ext uri="{A12FA001-AC4F-418D-AE19-62706E023703}">
                    <ahyp:hlinkClr xmlns:ahyp="http://schemas.microsoft.com/office/drawing/2018/hyperlinkcolor" val="tx"/>
                  </a:ext>
                </a:extLst>
              </a:hlinkClick>
            </a:endParaRPr>
          </a:p>
        </p:txBody>
      </p:sp>
      <p:pic>
        <p:nvPicPr>
          <p:cNvPr id="9" name="Picture 8" descr="A black and blue logo&#10;&#10;AI-generated content may be incorrect.">
            <a:extLst>
              <a:ext uri="{FF2B5EF4-FFF2-40B4-BE49-F238E27FC236}">
                <a16:creationId xmlns:a16="http://schemas.microsoft.com/office/drawing/2014/main" id="{8261EEEF-2698-8925-B370-1AC82E845F47}"/>
              </a:ext>
            </a:extLst>
          </p:cNvPr>
          <p:cNvPicPr>
            <a:picLocks noChangeAspect="1"/>
          </p:cNvPicPr>
          <p:nvPr/>
        </p:nvPicPr>
        <p:blipFill>
          <a:blip r:embed="rId5"/>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73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sp>
        <p:nvSpPr>
          <p:cNvPr id="235" name="Google Shape;235;p13"/>
          <p:cNvSpPr txBox="1">
            <a:spLocks noGrp="1"/>
          </p:cNvSpPr>
          <p:nvPr>
            <p:ph type="title"/>
          </p:nvPr>
        </p:nvSpPr>
        <p:spPr>
          <a:xfrm>
            <a:off x="974090" y="250241"/>
            <a:ext cx="10243820" cy="1325563"/>
          </a:xfrm>
          <a:prstGeom prst="rect">
            <a:avLst/>
          </a:prstGeom>
          <a:noFill/>
          <a:ln>
            <a:noFill/>
          </a:ln>
        </p:spPr>
        <p:txBody>
          <a:bodyPr spcFirstLastPara="1" wrap="square" lIns="91425" tIns="45700" rIns="91425" bIns="45700" anchor="ctr" anchorCtr="0">
            <a:noAutofit/>
          </a:bodyPr>
          <a:lstStyle/>
          <a:p>
            <a:pPr>
              <a:lnSpc>
                <a:spcPct val="90000"/>
              </a:lnSpc>
            </a:pPr>
            <a:r>
              <a:rPr lang="en-US" sz="3600"/>
              <a:t>Local governments have several levers to pull to affect the local solar market</a:t>
            </a:r>
          </a:p>
        </p:txBody>
      </p:sp>
      <p:sp>
        <p:nvSpPr>
          <p:cNvPr id="3" name="TextBox 2">
            <a:extLst>
              <a:ext uri="{FF2B5EF4-FFF2-40B4-BE49-F238E27FC236}">
                <a16:creationId xmlns:a16="http://schemas.microsoft.com/office/drawing/2014/main" id="{2DD2218F-4501-8D55-72CA-0C5C27763EE5}"/>
              </a:ext>
            </a:extLst>
          </p:cNvPr>
          <p:cNvSpPr txBox="1"/>
          <p:nvPr/>
        </p:nvSpPr>
        <p:spPr>
          <a:xfrm>
            <a:off x="836020" y="1897001"/>
            <a:ext cx="11013016" cy="3462486"/>
          </a:xfrm>
          <a:prstGeom prst="rect">
            <a:avLst/>
          </a:prstGeom>
          <a:noFill/>
        </p:spPr>
        <p:txBody>
          <a:bodyPr wrap="square" lIns="91440" tIns="45720" rIns="91440" bIns="45720" rtlCol="0" anchor="t">
            <a:spAutoFit/>
          </a:bodyPr>
          <a:lstStyle/>
          <a:p>
            <a:pPr marL="342900" indent="-342900">
              <a:spcAft>
                <a:spcPts val="1800"/>
              </a:spcAft>
              <a:buFont typeface="Arial,Sans-Serif" panose="020B0604020202020204" pitchFamily="34" charset="0"/>
              <a:buChar char="•"/>
              <a:defRPr/>
            </a:pPr>
            <a:r>
              <a:rPr lang="en-US" sz="2400" kern="1200">
                <a:ea typeface="Source Sans Pro"/>
              </a:rPr>
              <a:t>Local plans (e.g., comprehensive plans, climate action plans, etc.)</a:t>
            </a:r>
          </a:p>
          <a:p>
            <a:pPr marL="342900" indent="-342900">
              <a:spcAft>
                <a:spcPts val="1800"/>
              </a:spcAft>
              <a:buFont typeface="Arial,Sans-Serif" panose="020B0604020202020204" pitchFamily="34" charset="0"/>
              <a:buChar char="•"/>
              <a:defRPr/>
            </a:pPr>
            <a:r>
              <a:rPr lang="en-US" sz="2400" kern="1200">
                <a:ea typeface="Source Sans Pro"/>
              </a:rPr>
              <a:t>Codes and ordinances (e.g., zoning code, building code, tax code, etc.)</a:t>
            </a:r>
          </a:p>
          <a:p>
            <a:pPr marL="342900" indent="-342900">
              <a:spcAft>
                <a:spcPts val="1800"/>
              </a:spcAft>
              <a:buFont typeface="Arial,Sans-Serif" panose="020B0604020202020204" pitchFamily="34" charset="0"/>
              <a:buChar char="•"/>
              <a:defRPr/>
            </a:pPr>
            <a:r>
              <a:rPr lang="en-US" sz="2400" kern="1200">
                <a:ea typeface="Source Sans Pro"/>
              </a:rPr>
              <a:t>Permitting processes and requirements</a:t>
            </a:r>
          </a:p>
          <a:p>
            <a:pPr marL="342900" indent="-342900">
              <a:spcAft>
                <a:spcPts val="1800"/>
              </a:spcAft>
              <a:buFont typeface="Arial" panose="020B0604020202020204" pitchFamily="34" charset="0"/>
              <a:buChar char="•"/>
              <a:defRPr/>
            </a:pPr>
            <a:r>
              <a:rPr lang="en-US" sz="2400" b="1" kern="1200">
                <a:ea typeface="Source Sans Pro"/>
              </a:rPr>
              <a:t>Community engagement efforts</a:t>
            </a:r>
          </a:p>
          <a:p>
            <a:pPr marL="342900" indent="-342900">
              <a:spcAft>
                <a:spcPts val="1800"/>
              </a:spcAft>
              <a:buFont typeface="Arial" panose="020B0604020202020204" pitchFamily="34" charset="0"/>
              <a:buChar char="•"/>
              <a:defRPr/>
            </a:pPr>
            <a:r>
              <a:rPr lang="en-US" sz="2400" b="1" kern="1200">
                <a:ea typeface="Source Sans Pro"/>
              </a:rPr>
              <a:t>Municipality-led (or supported) program and projects</a:t>
            </a:r>
          </a:p>
          <a:p>
            <a:pPr marL="342900" indent="-342900" defTabSz="914400">
              <a:spcAft>
                <a:spcPts val="1800"/>
              </a:spcAft>
              <a:buFont typeface="Arial" panose="020B0604020202020204" pitchFamily="34" charset="0"/>
              <a:buChar char="•"/>
              <a:defRPr/>
            </a:pPr>
            <a:r>
              <a:rPr lang="en-US" sz="2400" b="1" kern="1200">
                <a:ea typeface="Source Sans Pro"/>
              </a:rPr>
              <a:t>Municipal procurements </a:t>
            </a:r>
          </a:p>
        </p:txBody>
      </p:sp>
      <p:pic>
        <p:nvPicPr>
          <p:cNvPr id="4" name="Picture 3" descr="A black and blue logo&#10;&#10;AI-generated content may be incorrect.">
            <a:extLst>
              <a:ext uri="{FF2B5EF4-FFF2-40B4-BE49-F238E27FC236}">
                <a16:creationId xmlns:a16="http://schemas.microsoft.com/office/drawing/2014/main" id="{8CD21394-1840-42D7-7074-6BD9B8C382C4}"/>
              </a:ext>
            </a:extLst>
          </p:cNvPr>
          <p:cNvPicPr>
            <a:picLocks noChangeAspect="1"/>
          </p:cNvPicPr>
          <p:nvPr/>
        </p:nvPicPr>
        <p:blipFill>
          <a:blip r:embed="rId3"/>
          <a:srcRect t="5699" r="-1038" b="2591"/>
          <a:stretch>
            <a:fillRect/>
          </a:stretch>
        </p:blipFill>
        <p:spPr>
          <a:xfrm>
            <a:off x="360829" y="5922464"/>
            <a:ext cx="1546620" cy="93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396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8853" y="3487365"/>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buSzPts val="2800"/>
              <a:buFont typeface="Arial"/>
              <a:defRPr/>
            </a:pPr>
            <a:r>
              <a:rPr lang="en-US" sz="3600" b="1">
                <a:effectLst>
                  <a:outerShdw blurRad="38100" dist="38100" dir="2700000" algn="tl">
                    <a:srgbClr val="000000">
                      <a:alpha val="43137"/>
                    </a:srgbClr>
                  </a:outerShdw>
                </a:effectLst>
                <a:latin typeface="Arial"/>
                <a:cs typeface="Arial"/>
                <a:sym typeface="Arial"/>
              </a:rPr>
              <a:t>Community-Facing Opportunities to Support Solar</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0802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199" name="Google Shape;235;p13">
            <a:extLst>
              <a:ext uri="{FF2B5EF4-FFF2-40B4-BE49-F238E27FC236}">
                <a16:creationId xmlns:a16="http://schemas.microsoft.com/office/drawing/2014/main" id="{A5061FFE-9952-C3F2-3D9E-EA0D8A89FBFC}"/>
              </a:ext>
            </a:extLst>
          </p:cNvPr>
          <p:cNvSpPr txBox="1">
            <a:spLocks/>
          </p:cNvSpPr>
          <p:nvPr/>
        </p:nvSpPr>
        <p:spPr>
          <a:xfrm>
            <a:off x="330200" y="145881"/>
            <a:ext cx="11696700" cy="1346729"/>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4400">
                <a:solidFill>
                  <a:srgbClr val="FFA300"/>
                </a:solidFill>
                <a:latin typeface="+mj-lt"/>
                <a:ea typeface="Source Sans Pro"/>
              </a:rPr>
              <a:t>Creating a “solar landing page” consolidates all important  solar-related information into a centralized location </a:t>
            </a:r>
            <a:endParaRPr lang="en-US" sz="4400">
              <a:solidFill>
                <a:srgbClr val="FFA300"/>
              </a:solidFill>
              <a:latin typeface="+mj-lt"/>
            </a:endParaRPr>
          </a:p>
        </p:txBody>
      </p:sp>
      <p:grpSp>
        <p:nvGrpSpPr>
          <p:cNvPr id="2" name="Group 1">
            <a:extLst>
              <a:ext uri="{FF2B5EF4-FFF2-40B4-BE49-F238E27FC236}">
                <a16:creationId xmlns:a16="http://schemas.microsoft.com/office/drawing/2014/main" id="{8E3E9CC4-F740-590C-A71C-114BB61CC4F5}"/>
              </a:ext>
            </a:extLst>
          </p:cNvPr>
          <p:cNvGrpSpPr/>
          <p:nvPr/>
        </p:nvGrpSpPr>
        <p:grpSpPr>
          <a:xfrm>
            <a:off x="28276" y="1273339"/>
            <a:ext cx="10374763" cy="5444840"/>
            <a:chOff x="28276" y="1273339"/>
            <a:chExt cx="10374763" cy="5444840"/>
          </a:xfrm>
        </p:grpSpPr>
        <p:sp>
          <p:nvSpPr>
            <p:cNvPr id="4" name="Rectangle: Rounded Corners 3">
              <a:extLst>
                <a:ext uri="{FF2B5EF4-FFF2-40B4-BE49-F238E27FC236}">
                  <a16:creationId xmlns:a16="http://schemas.microsoft.com/office/drawing/2014/main" id="{0BB334F2-5375-A6D2-8C28-0CB5FE853A56}"/>
                </a:ext>
              </a:extLst>
            </p:cNvPr>
            <p:cNvSpPr/>
            <p:nvPr/>
          </p:nvSpPr>
          <p:spPr>
            <a:xfrm>
              <a:off x="3375659" y="1273339"/>
              <a:ext cx="5440681" cy="463582"/>
            </a:xfrm>
            <a:prstGeom prst="roundRect">
              <a:avLst/>
            </a:prstGeom>
            <a:solidFill>
              <a:srgbClr val="FFA3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200"/>
                </a:spcAft>
              </a:pPr>
              <a:r>
                <a:rPr lang="en-US" sz="1600" b="1">
                  <a:solidFill>
                    <a:schemeClr val="accent4">
                      <a:lumMod val="20000"/>
                      <a:lumOff val="80000"/>
                    </a:schemeClr>
                  </a:solidFill>
                  <a:ea typeface="+mn-lt"/>
                  <a:cs typeface="+mn-lt"/>
                  <a:hlinkClick r:id="rId4">
                    <a:extLst>
                      <a:ext uri="{A12FA001-AC4F-418D-AE19-62706E023703}">
                        <ahyp:hlinkClr xmlns:ahyp="http://schemas.microsoft.com/office/drawing/2018/hyperlinkcolor" val="tx"/>
                      </a:ext>
                    </a:extLst>
                  </a:hlinkClick>
                </a:rPr>
                <a:t>Celina, TX Solar Landing Page</a:t>
              </a:r>
            </a:p>
          </p:txBody>
        </p:sp>
        <p:pic>
          <p:nvPicPr>
            <p:cNvPr id="5" name="Picture 4">
              <a:extLst>
                <a:ext uri="{FF2B5EF4-FFF2-40B4-BE49-F238E27FC236}">
                  <a16:creationId xmlns:a16="http://schemas.microsoft.com/office/drawing/2014/main" id="{91A540D7-972A-FECC-1262-36EC4C0B639E}"/>
                </a:ext>
              </a:extLst>
            </p:cNvPr>
            <p:cNvPicPr>
              <a:picLocks noChangeAspect="1"/>
            </p:cNvPicPr>
            <p:nvPr/>
          </p:nvPicPr>
          <p:blipFill>
            <a:blip r:embed="rId5"/>
            <a:stretch>
              <a:fillRect/>
            </a:stretch>
          </p:blipFill>
          <p:spPr>
            <a:xfrm>
              <a:off x="28276" y="1931924"/>
              <a:ext cx="5800434" cy="4780195"/>
            </a:xfrm>
            <a:prstGeom prst="rect">
              <a:avLst/>
            </a:prstGeom>
          </p:spPr>
        </p:pic>
        <p:pic>
          <p:nvPicPr>
            <p:cNvPr id="6" name="Picture 5">
              <a:extLst>
                <a:ext uri="{FF2B5EF4-FFF2-40B4-BE49-F238E27FC236}">
                  <a16:creationId xmlns:a16="http://schemas.microsoft.com/office/drawing/2014/main" id="{143BB2E8-DE25-F502-336A-46053365B861}"/>
                </a:ext>
              </a:extLst>
            </p:cNvPr>
            <p:cNvPicPr>
              <a:picLocks noChangeAspect="1"/>
            </p:cNvPicPr>
            <p:nvPr/>
          </p:nvPicPr>
          <p:blipFill>
            <a:blip r:embed="rId6"/>
            <a:stretch>
              <a:fillRect/>
            </a:stretch>
          </p:blipFill>
          <p:spPr>
            <a:xfrm>
              <a:off x="5948513" y="1931924"/>
              <a:ext cx="4454526" cy="4786255"/>
            </a:xfrm>
            <a:prstGeom prst="rect">
              <a:avLst/>
            </a:prstGeom>
          </p:spPr>
        </p:pic>
      </p:grpSp>
    </p:spTree>
    <p:extLst>
      <p:ext uri="{BB962C8B-B14F-4D97-AF65-F5344CB8AC3E}">
        <p14:creationId xmlns:p14="http://schemas.microsoft.com/office/powerpoint/2010/main" val="37479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SolSmart 2.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99D07099D0664896502C8ADDA4DC47" ma:contentTypeVersion="25" ma:contentTypeDescription="Create a new document." ma:contentTypeScope="" ma:versionID="b767ad4fce36aa4e2dce9f56327be714">
  <xsd:schema xmlns:xsd="http://www.w3.org/2001/XMLSchema" xmlns:xs="http://www.w3.org/2001/XMLSchema" xmlns:p="http://schemas.microsoft.com/office/2006/metadata/properties" xmlns:ns1="http://schemas.microsoft.com/sharepoint/v3" xmlns:ns2="64bd157c-026b-40e8-bea9-5bc1e2454e51" xmlns:ns3="9edce53e-3a11-4526-8ba2-f9ae95989bf4" targetNamespace="http://schemas.microsoft.com/office/2006/metadata/properties" ma:root="true" ma:fieldsID="d39f8c60eeeb6050131e2ec39f9d7ab0" ns1:_="" ns2:_="" ns3:_="">
    <xsd:import namespace="http://schemas.microsoft.com/sharepoint/v3"/>
    <xsd:import namespace="64bd157c-026b-40e8-bea9-5bc1e2454e51"/>
    <xsd:import namespace="9edce53e-3a11-4526-8ba2-f9ae95989bf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1:_ip_UnifiedCompliancePolicyProperties" minOccurs="0"/>
                <xsd:element ref="ns1:_ip_UnifiedCompliancePolicyUIAction"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End_x0020_Dat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bd157c-026b-40e8-bea9-5bc1e2454e5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8" nillable="true" ma:displayName="Taxonomy Catch All Column" ma:hidden="true" ma:list="{0c0fb1ad-30fd-4ce0-b7b8-9dc4988bfd17}" ma:internalName="TaxCatchAll" ma:showField="CatchAllData" ma:web="64bd157c-026b-40e8-bea9-5bc1e2454e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dce53e-3a11-4526-8ba2-f9ae95989bf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End_x0020_Date" ma:index="22" nillable="true" ma:displayName="End Date" ma:format="DateOnly" ma:internalName="End_x0020_Date">
      <xsd:simpleType>
        <xsd:restriction base="dms:DateTim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dce53e-3a11-4526-8ba2-f9ae95989bf4">
      <Terms xmlns="http://schemas.microsoft.com/office/infopath/2007/PartnerControls"/>
    </lcf76f155ced4ddcb4097134ff3c332f>
    <TaxCatchAll xmlns="64bd157c-026b-40e8-bea9-5bc1e2454e51" xsi:nil="true"/>
    <SharedWithUsers xmlns="64bd157c-026b-40e8-bea9-5bc1e2454e51">
      <UserInfo>
        <DisplayName>Corinne Buckley</DisplayName>
        <AccountId>18</AccountId>
        <AccountType/>
      </UserInfo>
    </SharedWithUsers>
    <_ip_UnifiedCompliancePolicyUIAction xmlns="http://schemas.microsoft.com/sharepoint/v3" xsi:nil="true"/>
    <End_x0020_Date xmlns="9edce53e-3a11-4526-8ba2-f9ae95989bf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0883C22-C265-4CF0-8B8B-80873076AD69}">
  <ds:schemaRefs>
    <ds:schemaRef ds:uri="64bd157c-026b-40e8-bea9-5bc1e2454e51"/>
    <ds:schemaRef ds:uri="9edce53e-3a11-4526-8ba2-f9ae95989b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C3C848-45B5-4697-A1B3-78A616BF0967}">
  <ds:schemaRefs>
    <ds:schemaRef ds:uri="http://schemas.microsoft.com/sharepoint/v3/contenttype/forms"/>
  </ds:schemaRefs>
</ds:datastoreItem>
</file>

<file path=customXml/itemProps3.xml><?xml version="1.0" encoding="utf-8"?>
<ds:datastoreItem xmlns:ds="http://schemas.openxmlformats.org/officeDocument/2006/customXml" ds:itemID="{40A908D6-24E3-4823-B22E-9C62CB8959B1}">
  <ds:schemaRefs>
    <ds:schemaRef ds:uri="64bd157c-026b-40e8-bea9-5bc1e2454e51"/>
    <ds:schemaRef ds:uri="9edce53e-3a11-4526-8ba2-f9ae95989bf4"/>
    <ds:schemaRef ds:uri="af128a12-29b9-4ce6-a38c-332cca99d832"/>
    <ds:schemaRef ds:uri="c67e4f88-8a16-4352-9485-c834b2e0f1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061e953-577f-44bc-90d4-dd6552c79708}" enabled="1" method="Privileged" siteId="{2f5e7ebc-22b0-4fbe-934c-aabddb4e29b1}"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35</Notes>
  <HiddenSlides>4</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SolSmart 2.0</vt:lpstr>
      <vt:lpstr>Strategies for Supporting Solar Adoption in Your Community and on Your Own Properties  June 5, 2025</vt:lpstr>
      <vt:lpstr>Session 4 agenda</vt:lpstr>
      <vt:lpstr>Who you’ll hear from</vt:lpstr>
      <vt:lpstr>Cohort Progress and Session Overview</vt:lpstr>
      <vt:lpstr>PowerPoint Presentation</vt:lpstr>
      <vt:lpstr>Session 4 overview</vt:lpstr>
      <vt:lpstr>Local governments have several levers to pull to affect the local solar market</vt:lpstr>
      <vt:lpstr>Community-Facing Opportunities to Support Solar</vt:lpstr>
      <vt:lpstr>PowerPoint Presentation</vt:lpstr>
      <vt:lpstr>Residents and community-based organizations may turn to the local government for information on solar energy</vt:lpstr>
      <vt:lpstr>Residents and businesses have a chance to benefit from federal incentives and programs</vt:lpstr>
      <vt:lpstr>A bulk purchase campaign can both educate consumers and support solar deployment</vt:lpstr>
      <vt:lpstr>Developing and participating in community-centric events around solar can ensure residents have access to staff support</vt:lpstr>
      <vt:lpstr>Engaging with schools can support solar education and workforce development </vt:lpstr>
      <vt:lpstr>Municipal Procurement Best Practices</vt:lpstr>
      <vt:lpstr>Local governments can lead by example and procure solar energy for their facilities </vt:lpstr>
      <vt:lpstr>Local governments have several options when considering solar for municipal operations</vt:lpstr>
      <vt:lpstr>Local governments have several options when considering solar for municipal operations</vt:lpstr>
      <vt:lpstr>Local governments have several options when considering solar for municipal operations</vt:lpstr>
      <vt:lpstr>Local governments can lead by example and procure solar energy for their facilities </vt:lpstr>
      <vt:lpstr>Develop a procurement team that will support an efficient and durable outcome</vt:lpstr>
      <vt:lpstr>Local governments have multiple siting options available to deploy distributed solar</vt:lpstr>
      <vt:lpstr>Selecting your site will take careful analysis of techno-economic potential</vt:lpstr>
      <vt:lpstr>PowerPoint Presentation</vt:lpstr>
      <vt:lpstr>Federal tax credits can reduce the cost of systems and local governments can now take advantage of these credits</vt:lpstr>
      <vt:lpstr>The Investment Tax Credit (ITC) and Production Tax Credit (PTC) are the most relevant tax credits for clean energy </vt:lpstr>
      <vt:lpstr>What is elective pay?</vt:lpstr>
      <vt:lpstr>Key things to know about Elective Pay </vt:lpstr>
      <vt:lpstr>Tools and resources that can support your efforts for developing onsite solar</vt:lpstr>
      <vt:lpstr>Discussion + Q&amp;A</vt:lpstr>
      <vt:lpstr>Discussion Questions</vt:lpstr>
      <vt:lpstr>Next Steps</vt:lpstr>
      <vt:lpstr>Supporting activities post workshop 4</vt:lpstr>
      <vt:lpstr>Workshop 5 Focus Area(s)</vt:lpstr>
      <vt:lpstr>A reminder about the actions necessary outside of cohort meetings to achieve designation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Solar Energy Best Practices in North Central Texas  February 29, 2024</dc:title>
  <dc:creator>Zack Loehle</dc:creator>
  <cp:revision>18</cp:revision>
  <dcterms:created xsi:type="dcterms:W3CDTF">2022-09-07T17:41:04Z</dcterms:created>
  <dcterms:modified xsi:type="dcterms:W3CDTF">2025-05-30T14:55:40Z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0x0101001A99D07099D0664896502C8ADDA4DC47</vt:lpwstr>
  </property>
  <property fmtid="{D5CDD505-2E9C-101B-9397-08002B2CF9AE}" pid="3" name="MediaServiceImageTags">
    <vt:lpwstr/>
  </property>
</Properties>
</file>